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44"/>
  </p:notesMasterIdLst>
  <p:sldIdLst>
    <p:sldId id="256" r:id="rId2"/>
    <p:sldId id="264" r:id="rId3"/>
    <p:sldId id="260" r:id="rId4"/>
    <p:sldId id="388" r:id="rId5"/>
    <p:sldId id="397" r:id="rId6"/>
    <p:sldId id="399" r:id="rId7"/>
    <p:sldId id="394" r:id="rId8"/>
    <p:sldId id="395" r:id="rId9"/>
    <p:sldId id="396" r:id="rId10"/>
    <p:sldId id="393" r:id="rId11"/>
    <p:sldId id="400" r:id="rId12"/>
    <p:sldId id="401" r:id="rId13"/>
    <p:sldId id="402" r:id="rId14"/>
    <p:sldId id="405" r:id="rId15"/>
    <p:sldId id="410" r:id="rId16"/>
    <p:sldId id="407" r:id="rId17"/>
    <p:sldId id="409" r:id="rId18"/>
    <p:sldId id="408" r:id="rId19"/>
    <p:sldId id="411" r:id="rId20"/>
    <p:sldId id="412" r:id="rId21"/>
    <p:sldId id="413" r:id="rId22"/>
    <p:sldId id="482" r:id="rId23"/>
    <p:sldId id="275" r:id="rId24"/>
    <p:sldId id="929" r:id="rId25"/>
    <p:sldId id="930" r:id="rId26"/>
    <p:sldId id="928" r:id="rId27"/>
    <p:sldId id="310" r:id="rId28"/>
    <p:sldId id="414" r:id="rId29"/>
    <p:sldId id="415" r:id="rId30"/>
    <p:sldId id="416" r:id="rId31"/>
    <p:sldId id="620" r:id="rId32"/>
    <p:sldId id="621" r:id="rId33"/>
    <p:sldId id="287" r:id="rId34"/>
    <p:sldId id="421" r:id="rId35"/>
    <p:sldId id="288" r:id="rId36"/>
    <p:sldId id="423" r:id="rId37"/>
    <p:sldId id="422" r:id="rId38"/>
    <p:sldId id="424" r:id="rId39"/>
    <p:sldId id="380" r:id="rId40"/>
    <p:sldId id="289" r:id="rId41"/>
    <p:sldId id="384" r:id="rId42"/>
    <p:sldId id="385" r:id="rId43"/>
    <p:sldId id="296" r:id="rId44"/>
    <p:sldId id="297" r:id="rId45"/>
    <p:sldId id="426" r:id="rId46"/>
    <p:sldId id="427" r:id="rId47"/>
    <p:sldId id="428" r:id="rId48"/>
    <p:sldId id="425" r:id="rId49"/>
    <p:sldId id="299" r:id="rId50"/>
    <p:sldId id="433" r:id="rId51"/>
    <p:sldId id="483" r:id="rId52"/>
    <p:sldId id="849" r:id="rId53"/>
    <p:sldId id="430" r:id="rId54"/>
    <p:sldId id="574" r:id="rId55"/>
    <p:sldId id="472" r:id="rId56"/>
    <p:sldId id="473" r:id="rId57"/>
    <p:sldId id="474" r:id="rId58"/>
    <p:sldId id="911" r:id="rId59"/>
    <p:sldId id="912" r:id="rId60"/>
    <p:sldId id="913" r:id="rId61"/>
    <p:sldId id="914" r:id="rId62"/>
    <p:sldId id="475" r:id="rId63"/>
    <p:sldId id="477" r:id="rId64"/>
    <p:sldId id="667" r:id="rId65"/>
    <p:sldId id="478" r:id="rId66"/>
    <p:sldId id="733" r:id="rId67"/>
    <p:sldId id="734" r:id="rId68"/>
    <p:sldId id="735" r:id="rId69"/>
    <p:sldId id="736" r:id="rId70"/>
    <p:sldId id="737" r:id="rId71"/>
    <p:sldId id="738" r:id="rId72"/>
    <p:sldId id="739" r:id="rId73"/>
    <p:sldId id="740" r:id="rId74"/>
    <p:sldId id="741" r:id="rId75"/>
    <p:sldId id="742" r:id="rId76"/>
    <p:sldId id="743" r:id="rId77"/>
    <p:sldId id="744" r:id="rId78"/>
    <p:sldId id="745" r:id="rId79"/>
    <p:sldId id="748" r:id="rId80"/>
    <p:sldId id="749" r:id="rId81"/>
    <p:sldId id="750" r:id="rId82"/>
    <p:sldId id="751" r:id="rId83"/>
    <p:sldId id="752" r:id="rId84"/>
    <p:sldId id="753" r:id="rId85"/>
    <p:sldId id="754" r:id="rId86"/>
    <p:sldId id="755" r:id="rId87"/>
    <p:sldId id="756" r:id="rId88"/>
    <p:sldId id="757" r:id="rId89"/>
    <p:sldId id="758" r:id="rId90"/>
    <p:sldId id="759" r:id="rId91"/>
    <p:sldId id="760" r:id="rId92"/>
    <p:sldId id="761" r:id="rId93"/>
    <p:sldId id="763" r:id="rId94"/>
    <p:sldId id="764" r:id="rId95"/>
    <p:sldId id="765" r:id="rId96"/>
    <p:sldId id="766" r:id="rId97"/>
    <p:sldId id="767" r:id="rId98"/>
    <p:sldId id="768" r:id="rId99"/>
    <p:sldId id="769" r:id="rId100"/>
    <p:sldId id="770" r:id="rId101"/>
    <p:sldId id="771" r:id="rId102"/>
    <p:sldId id="772" r:id="rId103"/>
    <p:sldId id="469" r:id="rId104"/>
    <p:sldId id="583" r:id="rId105"/>
    <p:sldId id="850" r:id="rId106"/>
    <p:sldId id="917" r:id="rId107"/>
    <p:sldId id="851" r:id="rId108"/>
    <p:sldId id="918" r:id="rId109"/>
    <p:sldId id="931" r:id="rId110"/>
    <p:sldId id="932" r:id="rId111"/>
    <p:sldId id="933" r:id="rId112"/>
    <p:sldId id="934" r:id="rId113"/>
    <p:sldId id="935" r:id="rId114"/>
    <p:sldId id="936" r:id="rId115"/>
    <p:sldId id="937" r:id="rId116"/>
    <p:sldId id="938" r:id="rId117"/>
    <p:sldId id="939" r:id="rId118"/>
    <p:sldId id="594" r:id="rId119"/>
    <p:sldId id="595" r:id="rId120"/>
    <p:sldId id="940" r:id="rId121"/>
    <p:sldId id="597" r:id="rId122"/>
    <p:sldId id="941" r:id="rId123"/>
    <p:sldId id="942" r:id="rId124"/>
    <p:sldId id="943" r:id="rId125"/>
    <p:sldId id="944" r:id="rId126"/>
    <p:sldId id="599" r:id="rId127"/>
    <p:sldId id="600" r:id="rId128"/>
    <p:sldId id="601" r:id="rId129"/>
    <p:sldId id="602" r:id="rId130"/>
    <p:sldId id="603" r:id="rId131"/>
    <p:sldId id="604" r:id="rId132"/>
    <p:sldId id="853" r:id="rId133"/>
    <p:sldId id="854" r:id="rId134"/>
    <p:sldId id="855" r:id="rId135"/>
    <p:sldId id="856" r:id="rId136"/>
    <p:sldId id="945" r:id="rId137"/>
    <p:sldId id="946" r:id="rId138"/>
    <p:sldId id="947" r:id="rId139"/>
    <p:sldId id="948" r:id="rId140"/>
    <p:sldId id="949" r:id="rId141"/>
    <p:sldId id="950" r:id="rId142"/>
    <p:sldId id="951" r:id="rId143"/>
    <p:sldId id="681" r:id="rId144"/>
    <p:sldId id="919" r:id="rId145"/>
    <p:sldId id="682" r:id="rId146"/>
    <p:sldId id="683" r:id="rId147"/>
    <p:sldId id="684" r:id="rId148"/>
    <p:sldId id="685" r:id="rId149"/>
    <p:sldId id="686" r:id="rId150"/>
    <p:sldId id="687" r:id="rId151"/>
    <p:sldId id="688" r:id="rId152"/>
    <p:sldId id="689" r:id="rId153"/>
    <p:sldId id="690" r:id="rId154"/>
    <p:sldId id="691" r:id="rId155"/>
    <p:sldId id="692" r:id="rId156"/>
    <p:sldId id="693" r:id="rId157"/>
    <p:sldId id="694" r:id="rId158"/>
    <p:sldId id="695" r:id="rId159"/>
    <p:sldId id="925" r:id="rId160"/>
    <p:sldId id="920" r:id="rId161"/>
    <p:sldId id="697" r:id="rId162"/>
    <p:sldId id="698" r:id="rId163"/>
    <p:sldId id="699" r:id="rId164"/>
    <p:sldId id="700" r:id="rId165"/>
    <p:sldId id="916" r:id="rId166"/>
    <p:sldId id="704" r:id="rId167"/>
    <p:sldId id="705" r:id="rId168"/>
    <p:sldId id="706" r:id="rId169"/>
    <p:sldId id="708" r:id="rId170"/>
    <p:sldId id="709" r:id="rId171"/>
    <p:sldId id="711" r:id="rId172"/>
    <p:sldId id="616" r:id="rId173"/>
    <p:sldId id="1133" r:id="rId174"/>
    <p:sldId id="1134" r:id="rId175"/>
    <p:sldId id="1135" r:id="rId176"/>
    <p:sldId id="1136" r:id="rId177"/>
    <p:sldId id="1137" r:id="rId178"/>
    <p:sldId id="1138" r:id="rId179"/>
    <p:sldId id="1139" r:id="rId180"/>
    <p:sldId id="1140" r:id="rId181"/>
    <p:sldId id="1141" r:id="rId182"/>
    <p:sldId id="1142" r:id="rId183"/>
    <p:sldId id="1143" r:id="rId184"/>
    <p:sldId id="1144" r:id="rId185"/>
    <p:sldId id="1145" r:id="rId186"/>
    <p:sldId id="1146" r:id="rId187"/>
    <p:sldId id="1147" r:id="rId188"/>
    <p:sldId id="1148" r:id="rId189"/>
    <p:sldId id="1149" r:id="rId190"/>
    <p:sldId id="1150" r:id="rId191"/>
    <p:sldId id="1151" r:id="rId192"/>
    <p:sldId id="1152" r:id="rId193"/>
    <p:sldId id="1153" r:id="rId194"/>
    <p:sldId id="1154" r:id="rId195"/>
    <p:sldId id="1155" r:id="rId196"/>
    <p:sldId id="1156" r:id="rId197"/>
    <p:sldId id="1157" r:id="rId198"/>
    <p:sldId id="1158" r:id="rId199"/>
    <p:sldId id="1159" r:id="rId200"/>
    <p:sldId id="1160" r:id="rId201"/>
    <p:sldId id="1162" r:id="rId202"/>
    <p:sldId id="710" r:id="rId203"/>
    <p:sldId id="773" r:id="rId204"/>
    <p:sldId id="774" r:id="rId205"/>
    <p:sldId id="775" r:id="rId206"/>
    <p:sldId id="776" r:id="rId207"/>
    <p:sldId id="777" r:id="rId208"/>
    <p:sldId id="778" r:id="rId209"/>
    <p:sldId id="779" r:id="rId210"/>
    <p:sldId id="780" r:id="rId211"/>
    <p:sldId id="781" r:id="rId212"/>
    <p:sldId id="782" r:id="rId213"/>
    <p:sldId id="783" r:id="rId214"/>
    <p:sldId id="784" r:id="rId215"/>
    <p:sldId id="785" r:id="rId216"/>
    <p:sldId id="786" r:id="rId217"/>
    <p:sldId id="787" r:id="rId218"/>
    <p:sldId id="788" r:id="rId219"/>
    <p:sldId id="789" r:id="rId220"/>
    <p:sldId id="790" r:id="rId221"/>
    <p:sldId id="791" r:id="rId222"/>
    <p:sldId id="792" r:id="rId223"/>
    <p:sldId id="793" r:id="rId224"/>
    <p:sldId id="794" r:id="rId225"/>
    <p:sldId id="795" r:id="rId226"/>
    <p:sldId id="813" r:id="rId227"/>
    <p:sldId id="796" r:id="rId228"/>
    <p:sldId id="797" r:id="rId229"/>
    <p:sldId id="798" r:id="rId230"/>
    <p:sldId id="799" r:id="rId231"/>
    <p:sldId id="800" r:id="rId232"/>
    <p:sldId id="801" r:id="rId233"/>
    <p:sldId id="1161" r:id="rId234"/>
    <p:sldId id="802" r:id="rId235"/>
    <p:sldId id="803" r:id="rId236"/>
    <p:sldId id="952" r:id="rId237"/>
    <p:sldId id="953" r:id="rId238"/>
    <p:sldId id="954" r:id="rId239"/>
    <p:sldId id="955" r:id="rId240"/>
    <p:sldId id="805" r:id="rId241"/>
    <p:sldId id="806" r:id="rId242"/>
    <p:sldId id="807" r:id="rId243"/>
    <p:sldId id="808" r:id="rId244"/>
    <p:sldId id="809" r:id="rId245"/>
    <p:sldId id="810" r:id="rId246"/>
    <p:sldId id="811" r:id="rId247"/>
    <p:sldId id="1061" r:id="rId248"/>
    <p:sldId id="1062" r:id="rId249"/>
    <p:sldId id="1063" r:id="rId250"/>
    <p:sldId id="1064" r:id="rId251"/>
    <p:sldId id="1065" r:id="rId252"/>
    <p:sldId id="1066" r:id="rId253"/>
    <p:sldId id="1067" r:id="rId254"/>
    <p:sldId id="1130" r:id="rId255"/>
    <p:sldId id="1131" r:id="rId256"/>
    <p:sldId id="1132" r:id="rId257"/>
    <p:sldId id="1071" r:id="rId258"/>
    <p:sldId id="1072" r:id="rId259"/>
    <p:sldId id="1073" r:id="rId260"/>
    <p:sldId id="1074" r:id="rId261"/>
    <p:sldId id="1075" r:id="rId262"/>
    <p:sldId id="1076" r:id="rId263"/>
    <p:sldId id="1077" r:id="rId264"/>
    <p:sldId id="1078" r:id="rId265"/>
    <p:sldId id="1079" r:id="rId266"/>
    <p:sldId id="1080" r:id="rId267"/>
    <p:sldId id="1081" r:id="rId268"/>
    <p:sldId id="1082" r:id="rId269"/>
    <p:sldId id="1083" r:id="rId270"/>
    <p:sldId id="1084" r:id="rId271"/>
    <p:sldId id="1085" r:id="rId272"/>
    <p:sldId id="1086" r:id="rId273"/>
    <p:sldId id="1087" r:id="rId274"/>
    <p:sldId id="1088" r:id="rId275"/>
    <p:sldId id="1089" r:id="rId276"/>
    <p:sldId id="1090" r:id="rId277"/>
    <p:sldId id="1091" r:id="rId278"/>
    <p:sldId id="1092" r:id="rId279"/>
    <p:sldId id="1093" r:id="rId280"/>
    <p:sldId id="1094" r:id="rId281"/>
    <p:sldId id="1095" r:id="rId282"/>
    <p:sldId id="1096" r:id="rId283"/>
    <p:sldId id="1097" r:id="rId284"/>
    <p:sldId id="1098" r:id="rId285"/>
    <p:sldId id="1099" r:id="rId286"/>
    <p:sldId id="1100" r:id="rId287"/>
    <p:sldId id="1101" r:id="rId288"/>
    <p:sldId id="1102" r:id="rId289"/>
    <p:sldId id="1103" r:id="rId290"/>
    <p:sldId id="1104" r:id="rId291"/>
    <p:sldId id="1105" r:id="rId292"/>
    <p:sldId id="1107" r:id="rId293"/>
    <p:sldId id="1108" r:id="rId294"/>
    <p:sldId id="1109" r:id="rId295"/>
    <p:sldId id="1110" r:id="rId296"/>
    <p:sldId id="1111" r:id="rId297"/>
    <p:sldId id="1112" r:id="rId298"/>
    <p:sldId id="1113" r:id="rId299"/>
    <p:sldId id="1001" r:id="rId300"/>
    <p:sldId id="1002" r:id="rId301"/>
    <p:sldId id="1003" r:id="rId302"/>
    <p:sldId id="1004" r:id="rId303"/>
    <p:sldId id="1005" r:id="rId304"/>
    <p:sldId id="1006" r:id="rId305"/>
    <p:sldId id="1007" r:id="rId306"/>
    <p:sldId id="1008" r:id="rId307"/>
    <p:sldId id="1009" r:id="rId308"/>
    <p:sldId id="1010" r:id="rId309"/>
    <p:sldId id="1011" r:id="rId310"/>
    <p:sldId id="1012" r:id="rId311"/>
    <p:sldId id="1013" r:id="rId312"/>
    <p:sldId id="1014" r:id="rId313"/>
    <p:sldId id="1015" r:id="rId314"/>
    <p:sldId id="1016" r:id="rId315"/>
    <p:sldId id="1017" r:id="rId316"/>
    <p:sldId id="1018" r:id="rId317"/>
    <p:sldId id="1019" r:id="rId318"/>
    <p:sldId id="1020" r:id="rId319"/>
    <p:sldId id="1021" r:id="rId320"/>
    <p:sldId id="1022" r:id="rId321"/>
    <p:sldId id="1023" r:id="rId322"/>
    <p:sldId id="1024" r:id="rId323"/>
    <p:sldId id="1025" r:id="rId324"/>
    <p:sldId id="1026" r:id="rId325"/>
    <p:sldId id="1027" r:id="rId326"/>
    <p:sldId id="1028" r:id="rId327"/>
    <p:sldId id="1029" r:id="rId328"/>
    <p:sldId id="1030" r:id="rId329"/>
    <p:sldId id="1031" r:id="rId330"/>
    <p:sldId id="1032" r:id="rId331"/>
    <p:sldId id="1033" r:id="rId332"/>
    <p:sldId id="1034" r:id="rId333"/>
    <p:sldId id="844" r:id="rId334"/>
    <p:sldId id="578" r:id="rId335"/>
    <p:sldId id="577" r:id="rId336"/>
    <p:sldId id="580" r:id="rId337"/>
    <p:sldId id="576" r:id="rId338"/>
    <p:sldId id="618" r:id="rId339"/>
    <p:sldId id="581" r:id="rId340"/>
    <p:sldId id="622" r:id="rId341"/>
    <p:sldId id="625" r:id="rId342"/>
    <p:sldId id="619" r:id="rId3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7" autoAdjust="0"/>
    <p:restoredTop sz="96026" autoAdjust="0"/>
  </p:normalViewPr>
  <p:slideViewPr>
    <p:cSldViewPr snapToGrid="0" snapToObjects="1">
      <p:cViewPr varScale="1">
        <p:scale>
          <a:sx n="148" d="100"/>
          <a:sy n="148" d="100"/>
        </p:scale>
        <p:origin x="512" y="192"/>
      </p:cViewPr>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commentAuthors" Target="commentAuthors.xml"/><Relationship Id="rId346" Type="http://schemas.openxmlformats.org/officeDocument/2006/relationships/presProps" Target="presProps.xml"/><Relationship Id="rId347" Type="http://schemas.openxmlformats.org/officeDocument/2006/relationships/viewProps" Target="viewProps.xml"/><Relationship Id="rId348" Type="http://schemas.openxmlformats.org/officeDocument/2006/relationships/theme" Target="theme/theme1.xml"/><Relationship Id="rId349"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notesMaster" Target="notesMasters/notesMaster1.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B37A8D-ECB0-9642-9289-827153DF4157}" type="doc">
      <dgm:prSet loTypeId="urn:microsoft.com/office/officeart/2005/8/layout/vList3" loCatId="" qsTypeId="urn:microsoft.com/office/officeart/2005/8/quickstyle/simple4" qsCatId="simple" csTypeId="urn:microsoft.com/office/officeart/2005/8/colors/accent1_2" csCatId="accent1" phldr="1"/>
      <dgm:spPr/>
    </dgm:pt>
    <dgm:pt modelId="{67D55888-7750-784B-B020-8D9838316B88}">
      <dgm:prSet phldrT="[Text]"/>
      <dgm:spPr>
        <a:solidFill>
          <a:srgbClr val="002060"/>
        </a:solidFill>
      </dgm:spPr>
      <dgm:t>
        <a:bodyPr/>
        <a:lstStyle/>
        <a:p>
          <a:r>
            <a:rPr lang="en-US" dirty="0" smtClean="0"/>
            <a:t>Preparation Training</a:t>
          </a:r>
          <a:endParaRPr lang="en-US" dirty="0"/>
        </a:p>
      </dgm:t>
    </dgm:pt>
    <dgm:pt modelId="{74A7F39C-EF61-204C-910F-50EE163DB9DA}" type="parTrans" cxnId="{7DFCD362-55AC-4947-AF07-32B3644D0D32}">
      <dgm:prSet/>
      <dgm:spPr/>
      <dgm:t>
        <a:bodyPr/>
        <a:lstStyle/>
        <a:p>
          <a:endParaRPr lang="en-US"/>
        </a:p>
      </dgm:t>
    </dgm:pt>
    <dgm:pt modelId="{8A11AE17-C317-7E45-9AA2-77D2AA2F4C5C}" type="sibTrans" cxnId="{7DFCD362-55AC-4947-AF07-32B3644D0D32}">
      <dgm:prSet/>
      <dgm:spPr/>
      <dgm:t>
        <a:bodyPr/>
        <a:lstStyle/>
        <a:p>
          <a:endParaRPr lang="en-US"/>
        </a:p>
      </dgm:t>
    </dgm:pt>
    <dgm:pt modelId="{8A124D6A-00FE-7346-B1D2-2EFD75426B78}">
      <dgm:prSet phldrT="[Text]"/>
      <dgm:spPr>
        <a:solidFill>
          <a:srgbClr val="002060"/>
        </a:solidFill>
      </dgm:spPr>
      <dgm:t>
        <a:bodyPr/>
        <a:lstStyle/>
        <a:p>
          <a:r>
            <a:rPr lang="en-US" dirty="0" smtClean="0"/>
            <a:t>Process Training</a:t>
          </a:r>
          <a:endParaRPr lang="en-US" dirty="0"/>
        </a:p>
      </dgm:t>
    </dgm:pt>
    <dgm:pt modelId="{B8A0EE1B-7CF7-5948-A187-B8B8BE8FC590}" type="parTrans" cxnId="{3AE125E9-067C-C34B-86D2-93357203AE33}">
      <dgm:prSet/>
      <dgm:spPr/>
      <dgm:t>
        <a:bodyPr/>
        <a:lstStyle/>
        <a:p>
          <a:endParaRPr lang="en-US"/>
        </a:p>
      </dgm:t>
    </dgm:pt>
    <dgm:pt modelId="{1473B4BA-0089-0740-9FDC-95ADB341C30C}" type="sibTrans" cxnId="{3AE125E9-067C-C34B-86D2-93357203AE33}">
      <dgm:prSet/>
      <dgm:spPr/>
      <dgm:t>
        <a:bodyPr/>
        <a:lstStyle/>
        <a:p>
          <a:endParaRPr lang="en-US"/>
        </a:p>
      </dgm:t>
    </dgm:pt>
    <dgm:pt modelId="{0382FBA1-AE31-3E4F-B5E3-708FE67BA50E}">
      <dgm:prSet phldrT="[Text]"/>
      <dgm:spPr>
        <a:solidFill>
          <a:srgbClr val="002060"/>
        </a:solidFill>
      </dgm:spPr>
      <dgm:t>
        <a:bodyPr/>
        <a:lstStyle/>
        <a:p>
          <a:r>
            <a:rPr lang="en-US" dirty="0" smtClean="0"/>
            <a:t>Finish Training</a:t>
          </a:r>
          <a:endParaRPr lang="en-US" dirty="0"/>
        </a:p>
      </dgm:t>
    </dgm:pt>
    <dgm:pt modelId="{EEB78128-E04C-6044-841F-1D39F4E15682}" type="parTrans" cxnId="{3ABBCB45-ECC1-9E4A-8178-C4A32378A522}">
      <dgm:prSet/>
      <dgm:spPr/>
      <dgm:t>
        <a:bodyPr/>
        <a:lstStyle/>
        <a:p>
          <a:endParaRPr lang="en-US"/>
        </a:p>
      </dgm:t>
    </dgm:pt>
    <dgm:pt modelId="{720A1572-41FA-A944-8940-DAED54BF6131}" type="sibTrans" cxnId="{3ABBCB45-ECC1-9E4A-8178-C4A32378A522}">
      <dgm:prSet/>
      <dgm:spPr/>
      <dgm:t>
        <a:bodyPr/>
        <a:lstStyle/>
        <a:p>
          <a:endParaRPr lang="en-US"/>
        </a:p>
      </dgm:t>
    </dgm:pt>
    <dgm:pt modelId="{ADD71EC3-5463-6641-8F87-CC288CF72EE1}" type="pres">
      <dgm:prSet presAssocID="{4AB37A8D-ECB0-9642-9289-827153DF4157}" presName="linearFlow" presStyleCnt="0">
        <dgm:presLayoutVars>
          <dgm:dir/>
          <dgm:resizeHandles val="exact"/>
        </dgm:presLayoutVars>
      </dgm:prSet>
      <dgm:spPr/>
    </dgm:pt>
    <dgm:pt modelId="{C32952B7-E6AA-4A44-87EB-D9545394C338}" type="pres">
      <dgm:prSet presAssocID="{67D55888-7750-784B-B020-8D9838316B88}" presName="composite" presStyleCnt="0"/>
      <dgm:spPr/>
    </dgm:pt>
    <dgm:pt modelId="{0A30E519-B68A-3D42-8E29-4E7DEC02D1AD}" type="pres">
      <dgm:prSet presAssocID="{67D55888-7750-784B-B020-8D9838316B88}" presName="imgShp" presStyleLbl="fgImgPlace1" presStyleIdx="0" presStyleCnt="3"/>
      <dgm:spPr>
        <a:noFill/>
      </dgm:spPr>
    </dgm:pt>
    <dgm:pt modelId="{77E1C261-1323-B643-A6D4-BB768555316E}" type="pres">
      <dgm:prSet presAssocID="{67D55888-7750-784B-B020-8D9838316B88}" presName="txShp" presStyleLbl="node1" presStyleIdx="0" presStyleCnt="3">
        <dgm:presLayoutVars>
          <dgm:bulletEnabled val="1"/>
        </dgm:presLayoutVars>
      </dgm:prSet>
      <dgm:spPr/>
      <dgm:t>
        <a:bodyPr/>
        <a:lstStyle/>
        <a:p>
          <a:endParaRPr lang="en-US"/>
        </a:p>
      </dgm:t>
    </dgm:pt>
    <dgm:pt modelId="{0A20096A-D16F-4147-A36A-FE656A936491}" type="pres">
      <dgm:prSet presAssocID="{8A11AE17-C317-7E45-9AA2-77D2AA2F4C5C}" presName="spacing" presStyleCnt="0"/>
      <dgm:spPr/>
    </dgm:pt>
    <dgm:pt modelId="{E1409EC1-5B71-0E46-A40B-7A7EA4BA5FDA}" type="pres">
      <dgm:prSet presAssocID="{8A124D6A-00FE-7346-B1D2-2EFD75426B78}" presName="composite" presStyleCnt="0"/>
      <dgm:spPr/>
    </dgm:pt>
    <dgm:pt modelId="{79E43BE7-4929-1B43-B06E-5110B1C285BA}" type="pres">
      <dgm:prSet presAssocID="{8A124D6A-00FE-7346-B1D2-2EFD75426B78}" presName="imgShp" presStyleLbl="fgImgPlace1" presStyleIdx="1" presStyleCnt="3"/>
      <dgm:spPr>
        <a:noFill/>
      </dgm:spPr>
    </dgm:pt>
    <dgm:pt modelId="{EB08DCE6-1EE0-C04B-8646-805555589890}" type="pres">
      <dgm:prSet presAssocID="{8A124D6A-00FE-7346-B1D2-2EFD75426B78}" presName="txShp" presStyleLbl="node1" presStyleIdx="1" presStyleCnt="3">
        <dgm:presLayoutVars>
          <dgm:bulletEnabled val="1"/>
        </dgm:presLayoutVars>
      </dgm:prSet>
      <dgm:spPr/>
      <dgm:t>
        <a:bodyPr/>
        <a:lstStyle/>
        <a:p>
          <a:endParaRPr lang="en-US"/>
        </a:p>
      </dgm:t>
    </dgm:pt>
    <dgm:pt modelId="{74934CFC-C257-DC44-9C2A-71D0ABC4BA2E}" type="pres">
      <dgm:prSet presAssocID="{1473B4BA-0089-0740-9FDC-95ADB341C30C}" presName="spacing" presStyleCnt="0"/>
      <dgm:spPr/>
    </dgm:pt>
    <dgm:pt modelId="{827FA6D5-1D80-B041-A09B-43EE6ABCA757}" type="pres">
      <dgm:prSet presAssocID="{0382FBA1-AE31-3E4F-B5E3-708FE67BA50E}" presName="composite" presStyleCnt="0"/>
      <dgm:spPr/>
    </dgm:pt>
    <dgm:pt modelId="{2D5C3190-1F7D-7645-A9DB-AE2FA473B670}" type="pres">
      <dgm:prSet presAssocID="{0382FBA1-AE31-3E4F-B5E3-708FE67BA50E}" presName="imgShp" presStyleLbl="fgImgPlace1" presStyleIdx="2" presStyleCnt="3"/>
      <dgm:spPr>
        <a:noFill/>
      </dgm:spPr>
    </dgm:pt>
    <dgm:pt modelId="{10F75BE5-313D-4A40-B97F-114DDE6A9DD4}" type="pres">
      <dgm:prSet presAssocID="{0382FBA1-AE31-3E4F-B5E3-708FE67BA50E}" presName="txShp" presStyleLbl="node1" presStyleIdx="2" presStyleCnt="3">
        <dgm:presLayoutVars>
          <dgm:bulletEnabled val="1"/>
        </dgm:presLayoutVars>
      </dgm:prSet>
      <dgm:spPr/>
      <dgm:t>
        <a:bodyPr/>
        <a:lstStyle/>
        <a:p>
          <a:endParaRPr lang="en-US"/>
        </a:p>
      </dgm:t>
    </dgm:pt>
  </dgm:ptLst>
  <dgm:cxnLst>
    <dgm:cxn modelId="{650B7A48-353E-D245-938B-8615E53D4557}" type="presOf" srcId="{67D55888-7750-784B-B020-8D9838316B88}" destId="{77E1C261-1323-B643-A6D4-BB768555316E}" srcOrd="0" destOrd="0" presId="urn:microsoft.com/office/officeart/2005/8/layout/vList3"/>
    <dgm:cxn modelId="{E0732B37-8D5F-2740-8151-770A2759AF28}" type="presOf" srcId="{8A124D6A-00FE-7346-B1D2-2EFD75426B78}" destId="{EB08DCE6-1EE0-C04B-8646-805555589890}" srcOrd="0" destOrd="0" presId="urn:microsoft.com/office/officeart/2005/8/layout/vList3"/>
    <dgm:cxn modelId="{7DFCD362-55AC-4947-AF07-32B3644D0D32}" srcId="{4AB37A8D-ECB0-9642-9289-827153DF4157}" destId="{67D55888-7750-784B-B020-8D9838316B88}" srcOrd="0" destOrd="0" parTransId="{74A7F39C-EF61-204C-910F-50EE163DB9DA}" sibTransId="{8A11AE17-C317-7E45-9AA2-77D2AA2F4C5C}"/>
    <dgm:cxn modelId="{A39714AB-8099-6547-AF40-70B05DCE7408}" type="presOf" srcId="{0382FBA1-AE31-3E4F-B5E3-708FE67BA50E}" destId="{10F75BE5-313D-4A40-B97F-114DDE6A9DD4}" srcOrd="0" destOrd="0" presId="urn:microsoft.com/office/officeart/2005/8/layout/vList3"/>
    <dgm:cxn modelId="{3ABBCB45-ECC1-9E4A-8178-C4A32378A522}" srcId="{4AB37A8D-ECB0-9642-9289-827153DF4157}" destId="{0382FBA1-AE31-3E4F-B5E3-708FE67BA50E}" srcOrd="2" destOrd="0" parTransId="{EEB78128-E04C-6044-841F-1D39F4E15682}" sibTransId="{720A1572-41FA-A944-8940-DAED54BF6131}"/>
    <dgm:cxn modelId="{22954D24-34CC-6E41-890F-D8429903A8FE}" type="presOf" srcId="{4AB37A8D-ECB0-9642-9289-827153DF4157}" destId="{ADD71EC3-5463-6641-8F87-CC288CF72EE1}" srcOrd="0" destOrd="0" presId="urn:microsoft.com/office/officeart/2005/8/layout/vList3"/>
    <dgm:cxn modelId="{3AE125E9-067C-C34B-86D2-93357203AE33}" srcId="{4AB37A8D-ECB0-9642-9289-827153DF4157}" destId="{8A124D6A-00FE-7346-B1D2-2EFD75426B78}" srcOrd="1" destOrd="0" parTransId="{B8A0EE1B-7CF7-5948-A187-B8B8BE8FC590}" sibTransId="{1473B4BA-0089-0740-9FDC-95ADB341C30C}"/>
    <dgm:cxn modelId="{6E6D5F53-A3C7-334A-B0C2-D428227E2487}" type="presParOf" srcId="{ADD71EC3-5463-6641-8F87-CC288CF72EE1}" destId="{C32952B7-E6AA-4A44-87EB-D9545394C338}" srcOrd="0" destOrd="0" presId="urn:microsoft.com/office/officeart/2005/8/layout/vList3"/>
    <dgm:cxn modelId="{48357479-4FFF-364E-A539-AB80FC1A58AB}" type="presParOf" srcId="{C32952B7-E6AA-4A44-87EB-D9545394C338}" destId="{0A30E519-B68A-3D42-8E29-4E7DEC02D1AD}" srcOrd="0" destOrd="0" presId="urn:microsoft.com/office/officeart/2005/8/layout/vList3"/>
    <dgm:cxn modelId="{9705B9DC-7D6A-7B45-9EAF-F67C78D350DF}" type="presParOf" srcId="{C32952B7-E6AA-4A44-87EB-D9545394C338}" destId="{77E1C261-1323-B643-A6D4-BB768555316E}" srcOrd="1" destOrd="0" presId="urn:microsoft.com/office/officeart/2005/8/layout/vList3"/>
    <dgm:cxn modelId="{01C1FD27-A7CD-4841-AA08-0EA572ACCC70}" type="presParOf" srcId="{ADD71EC3-5463-6641-8F87-CC288CF72EE1}" destId="{0A20096A-D16F-4147-A36A-FE656A936491}" srcOrd="1" destOrd="0" presId="urn:microsoft.com/office/officeart/2005/8/layout/vList3"/>
    <dgm:cxn modelId="{E7E78A95-F434-9E43-92A4-5E34E163D469}" type="presParOf" srcId="{ADD71EC3-5463-6641-8F87-CC288CF72EE1}" destId="{E1409EC1-5B71-0E46-A40B-7A7EA4BA5FDA}" srcOrd="2" destOrd="0" presId="urn:microsoft.com/office/officeart/2005/8/layout/vList3"/>
    <dgm:cxn modelId="{9668856D-F251-9C46-B713-8AE6C0B5BD36}" type="presParOf" srcId="{E1409EC1-5B71-0E46-A40B-7A7EA4BA5FDA}" destId="{79E43BE7-4929-1B43-B06E-5110B1C285BA}" srcOrd="0" destOrd="0" presId="urn:microsoft.com/office/officeart/2005/8/layout/vList3"/>
    <dgm:cxn modelId="{E18E7CE4-454A-DD49-8A12-A9E174330436}" type="presParOf" srcId="{E1409EC1-5B71-0E46-A40B-7A7EA4BA5FDA}" destId="{EB08DCE6-1EE0-C04B-8646-805555589890}" srcOrd="1" destOrd="0" presId="urn:microsoft.com/office/officeart/2005/8/layout/vList3"/>
    <dgm:cxn modelId="{67040088-58CD-584F-86CD-C6838DC8A025}" type="presParOf" srcId="{ADD71EC3-5463-6641-8F87-CC288CF72EE1}" destId="{74934CFC-C257-DC44-9C2A-71D0ABC4BA2E}" srcOrd="3" destOrd="0" presId="urn:microsoft.com/office/officeart/2005/8/layout/vList3"/>
    <dgm:cxn modelId="{2963DB15-EC86-CF4F-89EA-7CD6028FC073}" type="presParOf" srcId="{ADD71EC3-5463-6641-8F87-CC288CF72EE1}" destId="{827FA6D5-1D80-B041-A09B-43EE6ABCA757}" srcOrd="4" destOrd="0" presId="urn:microsoft.com/office/officeart/2005/8/layout/vList3"/>
    <dgm:cxn modelId="{F0002FE4-264A-C945-827C-11EEB760F8D2}" type="presParOf" srcId="{827FA6D5-1D80-B041-A09B-43EE6ABCA757}" destId="{2D5C3190-1F7D-7645-A9DB-AE2FA473B670}" srcOrd="0" destOrd="0" presId="urn:microsoft.com/office/officeart/2005/8/layout/vList3"/>
    <dgm:cxn modelId="{BD6AD41C-8D61-FA44-A15C-540176B65BFF}" type="presParOf" srcId="{827FA6D5-1D80-B041-A09B-43EE6ABCA757}" destId="{10F75BE5-313D-4A40-B97F-114DDE6A9DD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B37A8D-ECB0-9642-9289-827153DF4157}" type="doc">
      <dgm:prSet loTypeId="urn:microsoft.com/office/officeart/2005/8/layout/vList3" loCatId="" qsTypeId="urn:microsoft.com/office/officeart/2005/8/quickstyle/simple4" qsCatId="simple" csTypeId="urn:microsoft.com/office/officeart/2005/8/colors/accent1_2" csCatId="accent1" phldr="1"/>
      <dgm:spPr/>
    </dgm:pt>
    <dgm:pt modelId="{8A124D6A-00FE-7346-B1D2-2EFD75426B78}">
      <dgm:prSet phldrT="[Text]"/>
      <dgm:spPr>
        <a:gradFill rotWithShape="0">
          <a:gsLst>
            <a:gs pos="0">
              <a:srgbClr val="00B050"/>
            </a:gs>
            <a:gs pos="100000">
              <a:srgbClr val="00B050"/>
            </a:gs>
          </a:gsLst>
        </a:gradFill>
      </dgm:spPr>
      <dgm:t>
        <a:bodyPr/>
        <a:lstStyle/>
        <a:p>
          <a:r>
            <a:rPr lang="en-US" dirty="0" smtClean="0"/>
            <a:t>Identify</a:t>
          </a:r>
          <a:r>
            <a:rPr lang="en-US" baseline="0" dirty="0" smtClean="0"/>
            <a:t> floor</a:t>
          </a:r>
          <a:endParaRPr lang="en-US" dirty="0"/>
        </a:p>
      </dgm:t>
    </dgm:pt>
    <dgm:pt modelId="{B8A0EE1B-7CF7-5948-A187-B8B8BE8FC590}" type="parTrans" cxnId="{3AE125E9-067C-C34B-86D2-93357203AE33}">
      <dgm:prSet/>
      <dgm:spPr/>
      <dgm:t>
        <a:bodyPr/>
        <a:lstStyle/>
        <a:p>
          <a:endParaRPr lang="en-US"/>
        </a:p>
      </dgm:t>
    </dgm:pt>
    <dgm:pt modelId="{1473B4BA-0089-0740-9FDC-95ADB341C30C}" type="sibTrans" cxnId="{3AE125E9-067C-C34B-86D2-93357203AE33}">
      <dgm:prSet/>
      <dgm:spPr/>
      <dgm:t>
        <a:bodyPr/>
        <a:lstStyle/>
        <a:p>
          <a:endParaRPr lang="en-US"/>
        </a:p>
      </dgm:t>
    </dgm:pt>
    <dgm:pt modelId="{0382FBA1-AE31-3E4F-B5E3-708FE67BA50E}">
      <dgm:prSet phldrT="[Text]"/>
      <dgm:spPr/>
      <dgm:t>
        <a:bodyPr/>
        <a:lstStyle/>
        <a:p>
          <a:r>
            <a:rPr lang="en-US" dirty="0" smtClean="0"/>
            <a:t>Direction</a:t>
          </a:r>
          <a:endParaRPr lang="en-US" dirty="0"/>
        </a:p>
      </dgm:t>
    </dgm:pt>
    <dgm:pt modelId="{EEB78128-E04C-6044-841F-1D39F4E15682}" type="parTrans" cxnId="{3ABBCB45-ECC1-9E4A-8178-C4A32378A522}">
      <dgm:prSet/>
      <dgm:spPr/>
      <dgm:t>
        <a:bodyPr/>
        <a:lstStyle/>
        <a:p>
          <a:endParaRPr lang="en-US"/>
        </a:p>
      </dgm:t>
    </dgm:pt>
    <dgm:pt modelId="{720A1572-41FA-A944-8940-DAED54BF6131}" type="sibTrans" cxnId="{3ABBCB45-ECC1-9E4A-8178-C4A32378A522}">
      <dgm:prSet/>
      <dgm:spPr/>
      <dgm:t>
        <a:bodyPr/>
        <a:lstStyle/>
        <a:p>
          <a:endParaRPr lang="en-US"/>
        </a:p>
      </dgm:t>
    </dgm:pt>
    <dgm:pt modelId="{76ADA899-E2D5-4AE3-B7A1-79F61ACF7B57}">
      <dgm:prSet phldrT="[Text]"/>
      <dgm:spPr>
        <a:gradFill rotWithShape="0">
          <a:gsLst>
            <a:gs pos="0">
              <a:srgbClr val="00B050"/>
            </a:gs>
            <a:gs pos="100000">
              <a:srgbClr val="00B050"/>
            </a:gs>
          </a:gsLst>
        </a:gradFill>
      </dgm:spPr>
      <dgm:t>
        <a:bodyPr/>
        <a:lstStyle/>
        <a:p>
          <a:r>
            <a:rPr lang="en-US" dirty="0" smtClean="0"/>
            <a:t>Identify location</a:t>
          </a:r>
          <a:endParaRPr lang="en-US" dirty="0"/>
        </a:p>
      </dgm:t>
    </dgm:pt>
    <dgm:pt modelId="{9E2C1227-B637-41CB-9469-A32D65439F17}" type="parTrans" cxnId="{B8BCF50E-BEB1-4D42-AAB7-BA9BA1E915E7}">
      <dgm:prSet/>
      <dgm:spPr/>
      <dgm:t>
        <a:bodyPr/>
        <a:lstStyle/>
        <a:p>
          <a:endParaRPr lang="en-US"/>
        </a:p>
      </dgm:t>
    </dgm:pt>
    <dgm:pt modelId="{4E4C10C6-FD76-4D0B-A84E-9991B5111B28}" type="sibTrans" cxnId="{B8BCF50E-BEB1-4D42-AAB7-BA9BA1E915E7}">
      <dgm:prSet/>
      <dgm:spPr/>
      <dgm:t>
        <a:bodyPr/>
        <a:lstStyle/>
        <a:p>
          <a:endParaRPr lang="en-US"/>
        </a:p>
      </dgm:t>
    </dgm:pt>
    <dgm:pt modelId="{ADD71EC3-5463-6641-8F87-CC288CF72EE1}" type="pres">
      <dgm:prSet presAssocID="{4AB37A8D-ECB0-9642-9289-827153DF4157}" presName="linearFlow" presStyleCnt="0">
        <dgm:presLayoutVars>
          <dgm:dir/>
          <dgm:resizeHandles val="exact"/>
        </dgm:presLayoutVars>
      </dgm:prSet>
      <dgm:spPr/>
    </dgm:pt>
    <dgm:pt modelId="{E1409EC1-5B71-0E46-A40B-7A7EA4BA5FDA}" type="pres">
      <dgm:prSet presAssocID="{8A124D6A-00FE-7346-B1D2-2EFD75426B78}" presName="composite" presStyleCnt="0"/>
      <dgm:spPr/>
    </dgm:pt>
    <dgm:pt modelId="{79E43BE7-4929-1B43-B06E-5110B1C285BA}" type="pres">
      <dgm:prSet presAssocID="{8A124D6A-00FE-7346-B1D2-2EFD75426B78}" presName="imgShp" presStyleLbl="fgImgPlace1" presStyleIdx="0" presStyleCnt="3"/>
      <dgm:spPr>
        <a:noFill/>
      </dgm:spPr>
    </dgm:pt>
    <dgm:pt modelId="{EB08DCE6-1EE0-C04B-8646-805555589890}" type="pres">
      <dgm:prSet presAssocID="{8A124D6A-00FE-7346-B1D2-2EFD75426B78}" presName="txShp" presStyleLbl="node1" presStyleIdx="0" presStyleCnt="3">
        <dgm:presLayoutVars>
          <dgm:bulletEnabled val="1"/>
        </dgm:presLayoutVars>
      </dgm:prSet>
      <dgm:spPr/>
      <dgm:t>
        <a:bodyPr/>
        <a:lstStyle/>
        <a:p>
          <a:endParaRPr lang="en-US"/>
        </a:p>
      </dgm:t>
    </dgm:pt>
    <dgm:pt modelId="{74934CFC-C257-DC44-9C2A-71D0ABC4BA2E}" type="pres">
      <dgm:prSet presAssocID="{1473B4BA-0089-0740-9FDC-95ADB341C30C}" presName="spacing" presStyleCnt="0"/>
      <dgm:spPr/>
    </dgm:pt>
    <dgm:pt modelId="{E8A487B8-4CB5-4A32-9C66-B55530E284AE}" type="pres">
      <dgm:prSet presAssocID="{76ADA899-E2D5-4AE3-B7A1-79F61ACF7B57}" presName="composite" presStyleCnt="0"/>
      <dgm:spPr/>
    </dgm:pt>
    <dgm:pt modelId="{4472855F-1E63-4B4E-BD0A-D58FACAEE4F6}" type="pres">
      <dgm:prSet presAssocID="{76ADA899-E2D5-4AE3-B7A1-79F61ACF7B57}" presName="imgShp" presStyleLbl="fgImgPlace1" presStyleIdx="1" presStyleCnt="3"/>
      <dgm:spPr/>
    </dgm:pt>
    <dgm:pt modelId="{CDE8520E-B131-41F9-A4C4-56C80656B76D}" type="pres">
      <dgm:prSet presAssocID="{76ADA899-E2D5-4AE3-B7A1-79F61ACF7B57}" presName="txShp" presStyleLbl="node1" presStyleIdx="1" presStyleCnt="3">
        <dgm:presLayoutVars>
          <dgm:bulletEnabled val="1"/>
        </dgm:presLayoutVars>
      </dgm:prSet>
      <dgm:spPr/>
      <dgm:t>
        <a:bodyPr/>
        <a:lstStyle/>
        <a:p>
          <a:endParaRPr lang="en-US"/>
        </a:p>
      </dgm:t>
    </dgm:pt>
    <dgm:pt modelId="{CCD8DC33-5C0D-47A7-AE20-3159AA51E153}" type="pres">
      <dgm:prSet presAssocID="{4E4C10C6-FD76-4D0B-A84E-9991B5111B28}" presName="spacing" presStyleCnt="0"/>
      <dgm:spPr/>
    </dgm:pt>
    <dgm:pt modelId="{827FA6D5-1D80-B041-A09B-43EE6ABCA757}" type="pres">
      <dgm:prSet presAssocID="{0382FBA1-AE31-3E4F-B5E3-708FE67BA50E}" presName="composite" presStyleCnt="0"/>
      <dgm:spPr/>
    </dgm:pt>
    <dgm:pt modelId="{2D5C3190-1F7D-7645-A9DB-AE2FA473B670}" type="pres">
      <dgm:prSet presAssocID="{0382FBA1-AE31-3E4F-B5E3-708FE67BA50E}" presName="imgShp" presStyleLbl="fgImgPlace1" presStyleIdx="2" presStyleCnt="3"/>
      <dgm:spPr>
        <a:noFill/>
      </dgm:spPr>
    </dgm:pt>
    <dgm:pt modelId="{10F75BE5-313D-4A40-B97F-114DDE6A9DD4}" type="pres">
      <dgm:prSet presAssocID="{0382FBA1-AE31-3E4F-B5E3-708FE67BA50E}" presName="txShp" presStyleLbl="node1" presStyleIdx="2" presStyleCnt="3">
        <dgm:presLayoutVars>
          <dgm:bulletEnabled val="1"/>
        </dgm:presLayoutVars>
      </dgm:prSet>
      <dgm:spPr/>
      <dgm:t>
        <a:bodyPr/>
        <a:lstStyle/>
        <a:p>
          <a:endParaRPr lang="en-US"/>
        </a:p>
      </dgm:t>
    </dgm:pt>
  </dgm:ptLst>
  <dgm:cxnLst>
    <dgm:cxn modelId="{880FF087-1A61-894A-9DAB-CC5765135DF0}" type="presOf" srcId="{76ADA899-E2D5-4AE3-B7A1-79F61ACF7B57}" destId="{CDE8520E-B131-41F9-A4C4-56C80656B76D}" srcOrd="0" destOrd="0" presId="urn:microsoft.com/office/officeart/2005/8/layout/vList3"/>
    <dgm:cxn modelId="{DA1E3CB6-098C-9848-89EF-02A1994FD5F0}" type="presOf" srcId="{8A124D6A-00FE-7346-B1D2-2EFD75426B78}" destId="{EB08DCE6-1EE0-C04B-8646-805555589890}" srcOrd="0" destOrd="0" presId="urn:microsoft.com/office/officeart/2005/8/layout/vList3"/>
    <dgm:cxn modelId="{B8BCF50E-BEB1-4D42-AAB7-BA9BA1E915E7}" srcId="{4AB37A8D-ECB0-9642-9289-827153DF4157}" destId="{76ADA899-E2D5-4AE3-B7A1-79F61ACF7B57}" srcOrd="1" destOrd="0" parTransId="{9E2C1227-B637-41CB-9469-A32D65439F17}" sibTransId="{4E4C10C6-FD76-4D0B-A84E-9991B5111B28}"/>
    <dgm:cxn modelId="{F53B50B5-EF85-4945-8261-6CCF30F4B755}" type="presOf" srcId="{4AB37A8D-ECB0-9642-9289-827153DF4157}" destId="{ADD71EC3-5463-6641-8F87-CC288CF72EE1}" srcOrd="0" destOrd="0" presId="urn:microsoft.com/office/officeart/2005/8/layout/vList3"/>
    <dgm:cxn modelId="{F75F6C6E-A729-F74F-A812-E3BDFEBE15A3}" type="presOf" srcId="{0382FBA1-AE31-3E4F-B5E3-708FE67BA50E}" destId="{10F75BE5-313D-4A40-B97F-114DDE6A9DD4}" srcOrd="0" destOrd="0" presId="urn:microsoft.com/office/officeart/2005/8/layout/vList3"/>
    <dgm:cxn modelId="{3ABBCB45-ECC1-9E4A-8178-C4A32378A522}" srcId="{4AB37A8D-ECB0-9642-9289-827153DF4157}" destId="{0382FBA1-AE31-3E4F-B5E3-708FE67BA50E}" srcOrd="2" destOrd="0" parTransId="{EEB78128-E04C-6044-841F-1D39F4E15682}" sibTransId="{720A1572-41FA-A944-8940-DAED54BF6131}"/>
    <dgm:cxn modelId="{3AE125E9-067C-C34B-86D2-93357203AE33}" srcId="{4AB37A8D-ECB0-9642-9289-827153DF4157}" destId="{8A124D6A-00FE-7346-B1D2-2EFD75426B78}" srcOrd="0" destOrd="0" parTransId="{B8A0EE1B-7CF7-5948-A187-B8B8BE8FC590}" sibTransId="{1473B4BA-0089-0740-9FDC-95ADB341C30C}"/>
    <dgm:cxn modelId="{2F063E29-7626-914F-A9A1-38206854D1BE}" type="presParOf" srcId="{ADD71EC3-5463-6641-8F87-CC288CF72EE1}" destId="{E1409EC1-5B71-0E46-A40B-7A7EA4BA5FDA}" srcOrd="0" destOrd="0" presId="urn:microsoft.com/office/officeart/2005/8/layout/vList3"/>
    <dgm:cxn modelId="{91E8A895-4B21-7240-A151-3C02A1B76EEC}" type="presParOf" srcId="{E1409EC1-5B71-0E46-A40B-7A7EA4BA5FDA}" destId="{79E43BE7-4929-1B43-B06E-5110B1C285BA}" srcOrd="0" destOrd="0" presId="urn:microsoft.com/office/officeart/2005/8/layout/vList3"/>
    <dgm:cxn modelId="{8DB54D85-0EA4-7E42-A222-113DD6A60CDE}" type="presParOf" srcId="{E1409EC1-5B71-0E46-A40B-7A7EA4BA5FDA}" destId="{EB08DCE6-1EE0-C04B-8646-805555589890}" srcOrd="1" destOrd="0" presId="urn:microsoft.com/office/officeart/2005/8/layout/vList3"/>
    <dgm:cxn modelId="{6C6CA508-C125-F44F-B3AC-EC9E05FAC6B7}" type="presParOf" srcId="{ADD71EC3-5463-6641-8F87-CC288CF72EE1}" destId="{74934CFC-C257-DC44-9C2A-71D0ABC4BA2E}" srcOrd="1" destOrd="0" presId="urn:microsoft.com/office/officeart/2005/8/layout/vList3"/>
    <dgm:cxn modelId="{5DB65A9B-555D-4B49-9BE3-549162F97FBE}" type="presParOf" srcId="{ADD71EC3-5463-6641-8F87-CC288CF72EE1}" destId="{E8A487B8-4CB5-4A32-9C66-B55530E284AE}" srcOrd="2" destOrd="0" presId="urn:microsoft.com/office/officeart/2005/8/layout/vList3"/>
    <dgm:cxn modelId="{15EE94E2-2DC9-6046-BB8E-021345124595}" type="presParOf" srcId="{E8A487B8-4CB5-4A32-9C66-B55530E284AE}" destId="{4472855F-1E63-4B4E-BD0A-D58FACAEE4F6}" srcOrd="0" destOrd="0" presId="urn:microsoft.com/office/officeart/2005/8/layout/vList3"/>
    <dgm:cxn modelId="{CF0E4D04-F4C2-5843-ABF1-AF7CC13FD583}" type="presParOf" srcId="{E8A487B8-4CB5-4A32-9C66-B55530E284AE}" destId="{CDE8520E-B131-41F9-A4C4-56C80656B76D}" srcOrd="1" destOrd="0" presId="urn:microsoft.com/office/officeart/2005/8/layout/vList3"/>
    <dgm:cxn modelId="{98BA4B62-A7EF-534C-A5F4-242EF442A9CC}" type="presParOf" srcId="{ADD71EC3-5463-6641-8F87-CC288CF72EE1}" destId="{CCD8DC33-5C0D-47A7-AE20-3159AA51E153}" srcOrd="3" destOrd="0" presId="urn:microsoft.com/office/officeart/2005/8/layout/vList3"/>
    <dgm:cxn modelId="{E74D2032-4D7F-A649-8966-55CE33092DF9}" type="presParOf" srcId="{ADD71EC3-5463-6641-8F87-CC288CF72EE1}" destId="{827FA6D5-1D80-B041-A09B-43EE6ABCA757}" srcOrd="4" destOrd="0" presId="urn:microsoft.com/office/officeart/2005/8/layout/vList3"/>
    <dgm:cxn modelId="{E797F053-89BB-9944-8E50-1B025CDE694D}" type="presParOf" srcId="{827FA6D5-1D80-B041-A09B-43EE6ABCA757}" destId="{2D5C3190-1F7D-7645-A9DB-AE2FA473B670}" srcOrd="0" destOrd="0" presId="urn:microsoft.com/office/officeart/2005/8/layout/vList3"/>
    <dgm:cxn modelId="{2B20D542-8432-CB4A-93E9-296FD706ADDD}" type="presParOf" srcId="{827FA6D5-1D80-B041-A09B-43EE6ABCA757}" destId="{10F75BE5-313D-4A40-B97F-114DDE6A9DD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B37A8D-ECB0-9642-9289-827153DF4157}" type="doc">
      <dgm:prSet loTypeId="urn:microsoft.com/office/officeart/2005/8/layout/vList3" loCatId="" qsTypeId="urn:microsoft.com/office/officeart/2005/8/quickstyle/simple4" qsCatId="simple" csTypeId="urn:microsoft.com/office/officeart/2005/8/colors/accent1_2" csCatId="accent1" phldr="1"/>
      <dgm:spPr/>
    </dgm:pt>
    <dgm:pt modelId="{67D55888-7750-784B-B020-8D9838316B88}">
      <dgm:prSet phldrT="[Text]"/>
      <dgm:spPr>
        <a:solidFill>
          <a:srgbClr val="00B050"/>
        </a:solidFill>
      </dgm:spPr>
      <dgm:t>
        <a:bodyPr/>
        <a:lstStyle/>
        <a:p>
          <a:r>
            <a:rPr lang="en-US" dirty="0" smtClean="0"/>
            <a:t>Preparation - Training</a:t>
          </a:r>
          <a:endParaRPr lang="en-US" dirty="0"/>
        </a:p>
      </dgm:t>
    </dgm:pt>
    <dgm:pt modelId="{74A7F39C-EF61-204C-910F-50EE163DB9DA}" type="parTrans" cxnId="{7DFCD362-55AC-4947-AF07-32B3644D0D32}">
      <dgm:prSet/>
      <dgm:spPr/>
      <dgm:t>
        <a:bodyPr/>
        <a:lstStyle/>
        <a:p>
          <a:endParaRPr lang="en-US"/>
        </a:p>
      </dgm:t>
    </dgm:pt>
    <dgm:pt modelId="{8A11AE17-C317-7E45-9AA2-77D2AA2F4C5C}" type="sibTrans" cxnId="{7DFCD362-55AC-4947-AF07-32B3644D0D32}">
      <dgm:prSet/>
      <dgm:spPr/>
      <dgm:t>
        <a:bodyPr/>
        <a:lstStyle/>
        <a:p>
          <a:endParaRPr lang="en-US"/>
        </a:p>
      </dgm:t>
    </dgm:pt>
    <dgm:pt modelId="{8A124D6A-00FE-7346-B1D2-2EFD75426B78}">
      <dgm:prSet phldrT="[Text]"/>
      <dgm:spPr>
        <a:solidFill>
          <a:srgbClr val="002060"/>
        </a:solidFill>
      </dgm:spPr>
      <dgm:t>
        <a:bodyPr/>
        <a:lstStyle/>
        <a:p>
          <a:r>
            <a:rPr lang="en-US" dirty="0" smtClean="0"/>
            <a:t>Training Process Image</a:t>
          </a:r>
          <a:endParaRPr lang="en-US" dirty="0"/>
        </a:p>
      </dgm:t>
    </dgm:pt>
    <dgm:pt modelId="{B8A0EE1B-7CF7-5948-A187-B8B8BE8FC590}" type="parTrans" cxnId="{3AE125E9-067C-C34B-86D2-93357203AE33}">
      <dgm:prSet/>
      <dgm:spPr/>
      <dgm:t>
        <a:bodyPr/>
        <a:lstStyle/>
        <a:p>
          <a:endParaRPr lang="en-US"/>
        </a:p>
      </dgm:t>
    </dgm:pt>
    <dgm:pt modelId="{1473B4BA-0089-0740-9FDC-95ADB341C30C}" type="sibTrans" cxnId="{3AE125E9-067C-C34B-86D2-93357203AE33}">
      <dgm:prSet/>
      <dgm:spPr/>
      <dgm:t>
        <a:bodyPr/>
        <a:lstStyle/>
        <a:p>
          <a:endParaRPr lang="en-US"/>
        </a:p>
      </dgm:t>
    </dgm:pt>
    <dgm:pt modelId="{0382FBA1-AE31-3E4F-B5E3-708FE67BA50E}">
      <dgm:prSet phldrT="[Text]"/>
      <dgm:spPr>
        <a:solidFill>
          <a:srgbClr val="002060"/>
        </a:solidFill>
      </dgm:spPr>
      <dgm:t>
        <a:bodyPr/>
        <a:lstStyle/>
        <a:p>
          <a:r>
            <a:rPr lang="en-US" dirty="0" smtClean="0"/>
            <a:t>Finish Training Process</a:t>
          </a:r>
          <a:endParaRPr lang="en-US" dirty="0"/>
        </a:p>
      </dgm:t>
    </dgm:pt>
    <dgm:pt modelId="{EEB78128-E04C-6044-841F-1D39F4E15682}" type="parTrans" cxnId="{3ABBCB45-ECC1-9E4A-8178-C4A32378A522}">
      <dgm:prSet/>
      <dgm:spPr/>
      <dgm:t>
        <a:bodyPr/>
        <a:lstStyle/>
        <a:p>
          <a:endParaRPr lang="en-US"/>
        </a:p>
      </dgm:t>
    </dgm:pt>
    <dgm:pt modelId="{720A1572-41FA-A944-8940-DAED54BF6131}" type="sibTrans" cxnId="{3ABBCB45-ECC1-9E4A-8178-C4A32378A522}">
      <dgm:prSet/>
      <dgm:spPr/>
      <dgm:t>
        <a:bodyPr/>
        <a:lstStyle/>
        <a:p>
          <a:endParaRPr lang="en-US"/>
        </a:p>
      </dgm:t>
    </dgm:pt>
    <dgm:pt modelId="{ADD71EC3-5463-6641-8F87-CC288CF72EE1}" type="pres">
      <dgm:prSet presAssocID="{4AB37A8D-ECB0-9642-9289-827153DF4157}" presName="linearFlow" presStyleCnt="0">
        <dgm:presLayoutVars>
          <dgm:dir/>
          <dgm:resizeHandles val="exact"/>
        </dgm:presLayoutVars>
      </dgm:prSet>
      <dgm:spPr/>
    </dgm:pt>
    <dgm:pt modelId="{C32952B7-E6AA-4A44-87EB-D9545394C338}" type="pres">
      <dgm:prSet presAssocID="{67D55888-7750-784B-B020-8D9838316B88}" presName="composite" presStyleCnt="0"/>
      <dgm:spPr/>
    </dgm:pt>
    <dgm:pt modelId="{0A30E519-B68A-3D42-8E29-4E7DEC02D1AD}" type="pres">
      <dgm:prSet presAssocID="{67D55888-7750-784B-B020-8D9838316B88}" presName="imgShp" presStyleLbl="fgImgPlace1" presStyleIdx="0" presStyleCnt="3"/>
      <dgm:spPr>
        <a:noFill/>
      </dgm:spPr>
    </dgm:pt>
    <dgm:pt modelId="{77E1C261-1323-B643-A6D4-BB768555316E}" type="pres">
      <dgm:prSet presAssocID="{67D55888-7750-784B-B020-8D9838316B88}" presName="txShp" presStyleLbl="node1" presStyleIdx="0" presStyleCnt="3">
        <dgm:presLayoutVars>
          <dgm:bulletEnabled val="1"/>
        </dgm:presLayoutVars>
      </dgm:prSet>
      <dgm:spPr/>
      <dgm:t>
        <a:bodyPr/>
        <a:lstStyle/>
        <a:p>
          <a:endParaRPr lang="en-US"/>
        </a:p>
      </dgm:t>
    </dgm:pt>
    <dgm:pt modelId="{0A20096A-D16F-4147-A36A-FE656A936491}" type="pres">
      <dgm:prSet presAssocID="{8A11AE17-C317-7E45-9AA2-77D2AA2F4C5C}" presName="spacing" presStyleCnt="0"/>
      <dgm:spPr/>
    </dgm:pt>
    <dgm:pt modelId="{E1409EC1-5B71-0E46-A40B-7A7EA4BA5FDA}" type="pres">
      <dgm:prSet presAssocID="{8A124D6A-00FE-7346-B1D2-2EFD75426B78}" presName="composite" presStyleCnt="0"/>
      <dgm:spPr/>
    </dgm:pt>
    <dgm:pt modelId="{79E43BE7-4929-1B43-B06E-5110B1C285BA}" type="pres">
      <dgm:prSet presAssocID="{8A124D6A-00FE-7346-B1D2-2EFD75426B78}" presName="imgShp" presStyleLbl="fgImgPlace1" presStyleIdx="1" presStyleCnt="3"/>
      <dgm:spPr>
        <a:noFill/>
      </dgm:spPr>
    </dgm:pt>
    <dgm:pt modelId="{EB08DCE6-1EE0-C04B-8646-805555589890}" type="pres">
      <dgm:prSet presAssocID="{8A124D6A-00FE-7346-B1D2-2EFD75426B78}" presName="txShp" presStyleLbl="node1" presStyleIdx="1" presStyleCnt="3">
        <dgm:presLayoutVars>
          <dgm:bulletEnabled val="1"/>
        </dgm:presLayoutVars>
      </dgm:prSet>
      <dgm:spPr/>
      <dgm:t>
        <a:bodyPr/>
        <a:lstStyle/>
        <a:p>
          <a:endParaRPr lang="en-US"/>
        </a:p>
      </dgm:t>
    </dgm:pt>
    <dgm:pt modelId="{74934CFC-C257-DC44-9C2A-71D0ABC4BA2E}" type="pres">
      <dgm:prSet presAssocID="{1473B4BA-0089-0740-9FDC-95ADB341C30C}" presName="spacing" presStyleCnt="0"/>
      <dgm:spPr/>
    </dgm:pt>
    <dgm:pt modelId="{827FA6D5-1D80-B041-A09B-43EE6ABCA757}" type="pres">
      <dgm:prSet presAssocID="{0382FBA1-AE31-3E4F-B5E3-708FE67BA50E}" presName="composite" presStyleCnt="0"/>
      <dgm:spPr/>
    </dgm:pt>
    <dgm:pt modelId="{2D5C3190-1F7D-7645-A9DB-AE2FA473B670}" type="pres">
      <dgm:prSet presAssocID="{0382FBA1-AE31-3E4F-B5E3-708FE67BA50E}" presName="imgShp" presStyleLbl="fgImgPlace1" presStyleIdx="2" presStyleCnt="3"/>
      <dgm:spPr>
        <a:noFill/>
      </dgm:spPr>
    </dgm:pt>
    <dgm:pt modelId="{10F75BE5-313D-4A40-B97F-114DDE6A9DD4}" type="pres">
      <dgm:prSet presAssocID="{0382FBA1-AE31-3E4F-B5E3-708FE67BA50E}" presName="txShp" presStyleLbl="node1" presStyleIdx="2" presStyleCnt="3">
        <dgm:presLayoutVars>
          <dgm:bulletEnabled val="1"/>
        </dgm:presLayoutVars>
      </dgm:prSet>
      <dgm:spPr/>
      <dgm:t>
        <a:bodyPr/>
        <a:lstStyle/>
        <a:p>
          <a:endParaRPr lang="en-US"/>
        </a:p>
      </dgm:t>
    </dgm:pt>
  </dgm:ptLst>
  <dgm:cxnLst>
    <dgm:cxn modelId="{FFB94531-867A-8546-B512-729B18AD78C1}" type="presOf" srcId="{4AB37A8D-ECB0-9642-9289-827153DF4157}" destId="{ADD71EC3-5463-6641-8F87-CC288CF72EE1}" srcOrd="0" destOrd="0" presId="urn:microsoft.com/office/officeart/2005/8/layout/vList3"/>
    <dgm:cxn modelId="{7DFCD362-55AC-4947-AF07-32B3644D0D32}" srcId="{4AB37A8D-ECB0-9642-9289-827153DF4157}" destId="{67D55888-7750-784B-B020-8D9838316B88}" srcOrd="0" destOrd="0" parTransId="{74A7F39C-EF61-204C-910F-50EE163DB9DA}" sibTransId="{8A11AE17-C317-7E45-9AA2-77D2AA2F4C5C}"/>
    <dgm:cxn modelId="{3ABBCB45-ECC1-9E4A-8178-C4A32378A522}" srcId="{4AB37A8D-ECB0-9642-9289-827153DF4157}" destId="{0382FBA1-AE31-3E4F-B5E3-708FE67BA50E}" srcOrd="2" destOrd="0" parTransId="{EEB78128-E04C-6044-841F-1D39F4E15682}" sibTransId="{720A1572-41FA-A944-8940-DAED54BF6131}"/>
    <dgm:cxn modelId="{3AE125E9-067C-C34B-86D2-93357203AE33}" srcId="{4AB37A8D-ECB0-9642-9289-827153DF4157}" destId="{8A124D6A-00FE-7346-B1D2-2EFD75426B78}" srcOrd="1" destOrd="0" parTransId="{B8A0EE1B-7CF7-5948-A187-B8B8BE8FC590}" sibTransId="{1473B4BA-0089-0740-9FDC-95ADB341C30C}"/>
    <dgm:cxn modelId="{C475E70E-FFB7-2849-BB21-D5FA1B9BD20F}" type="presOf" srcId="{0382FBA1-AE31-3E4F-B5E3-708FE67BA50E}" destId="{10F75BE5-313D-4A40-B97F-114DDE6A9DD4}" srcOrd="0" destOrd="0" presId="urn:microsoft.com/office/officeart/2005/8/layout/vList3"/>
    <dgm:cxn modelId="{82433CA4-AB65-F247-AF68-499025D63E35}" type="presOf" srcId="{67D55888-7750-784B-B020-8D9838316B88}" destId="{77E1C261-1323-B643-A6D4-BB768555316E}" srcOrd="0" destOrd="0" presId="urn:microsoft.com/office/officeart/2005/8/layout/vList3"/>
    <dgm:cxn modelId="{16F847CD-5689-4843-BF31-655B1C4817AD}" type="presOf" srcId="{8A124D6A-00FE-7346-B1D2-2EFD75426B78}" destId="{EB08DCE6-1EE0-C04B-8646-805555589890}" srcOrd="0" destOrd="0" presId="urn:microsoft.com/office/officeart/2005/8/layout/vList3"/>
    <dgm:cxn modelId="{2AFDC423-C38C-8849-B693-78B80C768D5E}" type="presParOf" srcId="{ADD71EC3-5463-6641-8F87-CC288CF72EE1}" destId="{C32952B7-E6AA-4A44-87EB-D9545394C338}" srcOrd="0" destOrd="0" presId="urn:microsoft.com/office/officeart/2005/8/layout/vList3"/>
    <dgm:cxn modelId="{3720B082-E83D-8E42-8AC3-F9397E080E72}" type="presParOf" srcId="{C32952B7-E6AA-4A44-87EB-D9545394C338}" destId="{0A30E519-B68A-3D42-8E29-4E7DEC02D1AD}" srcOrd="0" destOrd="0" presId="urn:microsoft.com/office/officeart/2005/8/layout/vList3"/>
    <dgm:cxn modelId="{1096C1DB-125A-4A45-9D7A-52E1BA8471CD}" type="presParOf" srcId="{C32952B7-E6AA-4A44-87EB-D9545394C338}" destId="{77E1C261-1323-B643-A6D4-BB768555316E}" srcOrd="1" destOrd="0" presId="urn:microsoft.com/office/officeart/2005/8/layout/vList3"/>
    <dgm:cxn modelId="{C40ACE5E-5A3F-D548-A8B4-B3BE97CF7832}" type="presParOf" srcId="{ADD71EC3-5463-6641-8F87-CC288CF72EE1}" destId="{0A20096A-D16F-4147-A36A-FE656A936491}" srcOrd="1" destOrd="0" presId="urn:microsoft.com/office/officeart/2005/8/layout/vList3"/>
    <dgm:cxn modelId="{11F92E1F-D9BA-B24C-B963-3BF6BD51F31C}" type="presParOf" srcId="{ADD71EC3-5463-6641-8F87-CC288CF72EE1}" destId="{E1409EC1-5B71-0E46-A40B-7A7EA4BA5FDA}" srcOrd="2" destOrd="0" presId="urn:microsoft.com/office/officeart/2005/8/layout/vList3"/>
    <dgm:cxn modelId="{05CDC759-333C-C14F-B9CE-3F9C34713452}" type="presParOf" srcId="{E1409EC1-5B71-0E46-A40B-7A7EA4BA5FDA}" destId="{79E43BE7-4929-1B43-B06E-5110B1C285BA}" srcOrd="0" destOrd="0" presId="urn:microsoft.com/office/officeart/2005/8/layout/vList3"/>
    <dgm:cxn modelId="{85E5CE7F-E1E2-E841-AC9E-9BAACBBFD6AD}" type="presParOf" srcId="{E1409EC1-5B71-0E46-A40B-7A7EA4BA5FDA}" destId="{EB08DCE6-1EE0-C04B-8646-805555589890}" srcOrd="1" destOrd="0" presId="urn:microsoft.com/office/officeart/2005/8/layout/vList3"/>
    <dgm:cxn modelId="{F0ECC9BE-37E3-E64E-BD89-E664BFEF4AD3}" type="presParOf" srcId="{ADD71EC3-5463-6641-8F87-CC288CF72EE1}" destId="{74934CFC-C257-DC44-9C2A-71D0ABC4BA2E}" srcOrd="3" destOrd="0" presId="urn:microsoft.com/office/officeart/2005/8/layout/vList3"/>
    <dgm:cxn modelId="{A65AA856-BFE6-7A48-8F40-B2E12C994E21}" type="presParOf" srcId="{ADD71EC3-5463-6641-8F87-CC288CF72EE1}" destId="{827FA6D5-1D80-B041-A09B-43EE6ABCA757}" srcOrd="4" destOrd="0" presId="urn:microsoft.com/office/officeart/2005/8/layout/vList3"/>
    <dgm:cxn modelId="{B7EBED66-B549-A147-B46C-2437CF745FC5}" type="presParOf" srcId="{827FA6D5-1D80-B041-A09B-43EE6ABCA757}" destId="{2D5C3190-1F7D-7645-A9DB-AE2FA473B670}" srcOrd="0" destOrd="0" presId="urn:microsoft.com/office/officeart/2005/8/layout/vList3"/>
    <dgm:cxn modelId="{4C8BD04F-27AE-D946-BC28-31DF88CC6F0F}" type="presParOf" srcId="{827FA6D5-1D80-B041-A09B-43EE6ABCA757}" destId="{10F75BE5-313D-4A40-B97F-114DDE6A9DD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B37A8D-ECB0-9642-9289-827153DF4157}" type="doc">
      <dgm:prSet loTypeId="urn:microsoft.com/office/officeart/2005/8/layout/vList3" loCatId="" qsTypeId="urn:microsoft.com/office/officeart/2005/8/quickstyle/simple4" qsCatId="simple" csTypeId="urn:microsoft.com/office/officeart/2005/8/colors/accent1_2" csCatId="accent1" phldr="1"/>
      <dgm:spPr/>
    </dgm:pt>
    <dgm:pt modelId="{67D55888-7750-784B-B020-8D9838316B88}">
      <dgm:prSet phldrT="[Text]"/>
      <dgm:spPr>
        <a:gradFill flip="none" rotWithShape="1">
          <a:gsLst>
            <a:gs pos="0">
              <a:srgbClr val="00B050"/>
            </a:gs>
            <a:gs pos="100000">
              <a:srgbClr val="00B050"/>
            </a:gs>
          </a:gsLst>
          <a:path path="circle">
            <a:fillToRect l="50000" t="50000" r="50000" b="50000"/>
          </a:path>
          <a:tileRect/>
        </a:gradFill>
      </dgm:spPr>
      <dgm:t>
        <a:bodyPr/>
        <a:lstStyle/>
        <a:p>
          <a:r>
            <a:rPr lang="en-US" dirty="0" smtClean="0"/>
            <a:t>Preparation - Training</a:t>
          </a:r>
          <a:endParaRPr lang="en-US" dirty="0"/>
        </a:p>
      </dgm:t>
    </dgm:pt>
    <dgm:pt modelId="{74A7F39C-EF61-204C-910F-50EE163DB9DA}" type="parTrans" cxnId="{7DFCD362-55AC-4947-AF07-32B3644D0D32}">
      <dgm:prSet/>
      <dgm:spPr/>
      <dgm:t>
        <a:bodyPr/>
        <a:lstStyle/>
        <a:p>
          <a:endParaRPr lang="en-US"/>
        </a:p>
      </dgm:t>
    </dgm:pt>
    <dgm:pt modelId="{8A11AE17-C317-7E45-9AA2-77D2AA2F4C5C}" type="sibTrans" cxnId="{7DFCD362-55AC-4947-AF07-32B3644D0D32}">
      <dgm:prSet/>
      <dgm:spPr/>
      <dgm:t>
        <a:bodyPr/>
        <a:lstStyle/>
        <a:p>
          <a:endParaRPr lang="en-US"/>
        </a:p>
      </dgm:t>
    </dgm:pt>
    <dgm:pt modelId="{8A124D6A-00FE-7346-B1D2-2EFD75426B78}">
      <dgm:prSet phldrT="[Text]"/>
      <dgm:spPr>
        <a:gradFill rotWithShape="0">
          <a:gsLst>
            <a:gs pos="0">
              <a:srgbClr val="00B050"/>
            </a:gs>
            <a:gs pos="100000">
              <a:srgbClr val="00B050"/>
            </a:gs>
          </a:gsLst>
        </a:gradFill>
      </dgm:spPr>
      <dgm:t>
        <a:bodyPr/>
        <a:lstStyle/>
        <a:p>
          <a:r>
            <a:rPr lang="en-US" dirty="0" smtClean="0"/>
            <a:t>Training Process Image</a:t>
          </a:r>
          <a:endParaRPr lang="en-US" dirty="0"/>
        </a:p>
      </dgm:t>
    </dgm:pt>
    <dgm:pt modelId="{B8A0EE1B-7CF7-5948-A187-B8B8BE8FC590}" type="parTrans" cxnId="{3AE125E9-067C-C34B-86D2-93357203AE33}">
      <dgm:prSet/>
      <dgm:spPr/>
      <dgm:t>
        <a:bodyPr/>
        <a:lstStyle/>
        <a:p>
          <a:endParaRPr lang="en-US"/>
        </a:p>
      </dgm:t>
    </dgm:pt>
    <dgm:pt modelId="{1473B4BA-0089-0740-9FDC-95ADB341C30C}" type="sibTrans" cxnId="{3AE125E9-067C-C34B-86D2-93357203AE33}">
      <dgm:prSet/>
      <dgm:spPr/>
      <dgm:t>
        <a:bodyPr/>
        <a:lstStyle/>
        <a:p>
          <a:endParaRPr lang="en-US"/>
        </a:p>
      </dgm:t>
    </dgm:pt>
    <dgm:pt modelId="{0382FBA1-AE31-3E4F-B5E3-708FE67BA50E}">
      <dgm:prSet phldrT="[Text]"/>
      <dgm:spPr>
        <a:solidFill>
          <a:srgbClr val="002060"/>
        </a:solidFill>
      </dgm:spPr>
      <dgm:t>
        <a:bodyPr/>
        <a:lstStyle/>
        <a:p>
          <a:r>
            <a:rPr lang="en-US" dirty="0" smtClean="0"/>
            <a:t>Finish Training Process</a:t>
          </a:r>
          <a:endParaRPr lang="en-US" dirty="0"/>
        </a:p>
      </dgm:t>
    </dgm:pt>
    <dgm:pt modelId="{EEB78128-E04C-6044-841F-1D39F4E15682}" type="parTrans" cxnId="{3ABBCB45-ECC1-9E4A-8178-C4A32378A522}">
      <dgm:prSet/>
      <dgm:spPr/>
      <dgm:t>
        <a:bodyPr/>
        <a:lstStyle/>
        <a:p>
          <a:endParaRPr lang="en-US"/>
        </a:p>
      </dgm:t>
    </dgm:pt>
    <dgm:pt modelId="{720A1572-41FA-A944-8940-DAED54BF6131}" type="sibTrans" cxnId="{3ABBCB45-ECC1-9E4A-8178-C4A32378A522}">
      <dgm:prSet/>
      <dgm:spPr/>
      <dgm:t>
        <a:bodyPr/>
        <a:lstStyle/>
        <a:p>
          <a:endParaRPr lang="en-US"/>
        </a:p>
      </dgm:t>
    </dgm:pt>
    <dgm:pt modelId="{ADD71EC3-5463-6641-8F87-CC288CF72EE1}" type="pres">
      <dgm:prSet presAssocID="{4AB37A8D-ECB0-9642-9289-827153DF4157}" presName="linearFlow" presStyleCnt="0">
        <dgm:presLayoutVars>
          <dgm:dir/>
          <dgm:resizeHandles val="exact"/>
        </dgm:presLayoutVars>
      </dgm:prSet>
      <dgm:spPr/>
    </dgm:pt>
    <dgm:pt modelId="{C32952B7-E6AA-4A44-87EB-D9545394C338}" type="pres">
      <dgm:prSet presAssocID="{67D55888-7750-784B-B020-8D9838316B88}" presName="composite" presStyleCnt="0"/>
      <dgm:spPr/>
    </dgm:pt>
    <dgm:pt modelId="{0A30E519-B68A-3D42-8E29-4E7DEC02D1AD}" type="pres">
      <dgm:prSet presAssocID="{67D55888-7750-784B-B020-8D9838316B88}" presName="imgShp" presStyleLbl="fgImgPlace1" presStyleIdx="0" presStyleCnt="3"/>
      <dgm:spPr>
        <a:noFill/>
      </dgm:spPr>
    </dgm:pt>
    <dgm:pt modelId="{77E1C261-1323-B643-A6D4-BB768555316E}" type="pres">
      <dgm:prSet presAssocID="{67D55888-7750-784B-B020-8D9838316B88}" presName="txShp" presStyleLbl="node1" presStyleIdx="0" presStyleCnt="3">
        <dgm:presLayoutVars>
          <dgm:bulletEnabled val="1"/>
        </dgm:presLayoutVars>
      </dgm:prSet>
      <dgm:spPr/>
      <dgm:t>
        <a:bodyPr/>
        <a:lstStyle/>
        <a:p>
          <a:endParaRPr lang="en-US"/>
        </a:p>
      </dgm:t>
    </dgm:pt>
    <dgm:pt modelId="{0A20096A-D16F-4147-A36A-FE656A936491}" type="pres">
      <dgm:prSet presAssocID="{8A11AE17-C317-7E45-9AA2-77D2AA2F4C5C}" presName="spacing" presStyleCnt="0"/>
      <dgm:spPr/>
    </dgm:pt>
    <dgm:pt modelId="{E1409EC1-5B71-0E46-A40B-7A7EA4BA5FDA}" type="pres">
      <dgm:prSet presAssocID="{8A124D6A-00FE-7346-B1D2-2EFD75426B78}" presName="composite" presStyleCnt="0"/>
      <dgm:spPr/>
    </dgm:pt>
    <dgm:pt modelId="{79E43BE7-4929-1B43-B06E-5110B1C285BA}" type="pres">
      <dgm:prSet presAssocID="{8A124D6A-00FE-7346-B1D2-2EFD75426B78}" presName="imgShp" presStyleLbl="fgImgPlace1" presStyleIdx="1" presStyleCnt="3"/>
      <dgm:spPr>
        <a:noFill/>
      </dgm:spPr>
    </dgm:pt>
    <dgm:pt modelId="{EB08DCE6-1EE0-C04B-8646-805555589890}" type="pres">
      <dgm:prSet presAssocID="{8A124D6A-00FE-7346-B1D2-2EFD75426B78}" presName="txShp" presStyleLbl="node1" presStyleIdx="1" presStyleCnt="3">
        <dgm:presLayoutVars>
          <dgm:bulletEnabled val="1"/>
        </dgm:presLayoutVars>
      </dgm:prSet>
      <dgm:spPr/>
      <dgm:t>
        <a:bodyPr/>
        <a:lstStyle/>
        <a:p>
          <a:endParaRPr lang="en-US"/>
        </a:p>
      </dgm:t>
    </dgm:pt>
    <dgm:pt modelId="{74934CFC-C257-DC44-9C2A-71D0ABC4BA2E}" type="pres">
      <dgm:prSet presAssocID="{1473B4BA-0089-0740-9FDC-95ADB341C30C}" presName="spacing" presStyleCnt="0"/>
      <dgm:spPr/>
    </dgm:pt>
    <dgm:pt modelId="{827FA6D5-1D80-B041-A09B-43EE6ABCA757}" type="pres">
      <dgm:prSet presAssocID="{0382FBA1-AE31-3E4F-B5E3-708FE67BA50E}" presName="composite" presStyleCnt="0"/>
      <dgm:spPr/>
    </dgm:pt>
    <dgm:pt modelId="{2D5C3190-1F7D-7645-A9DB-AE2FA473B670}" type="pres">
      <dgm:prSet presAssocID="{0382FBA1-AE31-3E4F-B5E3-708FE67BA50E}" presName="imgShp" presStyleLbl="fgImgPlace1" presStyleIdx="2" presStyleCnt="3"/>
      <dgm:spPr>
        <a:noFill/>
      </dgm:spPr>
    </dgm:pt>
    <dgm:pt modelId="{10F75BE5-313D-4A40-B97F-114DDE6A9DD4}" type="pres">
      <dgm:prSet presAssocID="{0382FBA1-AE31-3E4F-B5E3-708FE67BA50E}" presName="txShp" presStyleLbl="node1" presStyleIdx="2" presStyleCnt="3">
        <dgm:presLayoutVars>
          <dgm:bulletEnabled val="1"/>
        </dgm:presLayoutVars>
      </dgm:prSet>
      <dgm:spPr/>
      <dgm:t>
        <a:bodyPr/>
        <a:lstStyle/>
        <a:p>
          <a:endParaRPr lang="en-US"/>
        </a:p>
      </dgm:t>
    </dgm:pt>
  </dgm:ptLst>
  <dgm:cxnLst>
    <dgm:cxn modelId="{E53BC1FC-FF87-484F-9655-6A2C2D3DB2A6}" type="presOf" srcId="{0382FBA1-AE31-3E4F-B5E3-708FE67BA50E}" destId="{10F75BE5-313D-4A40-B97F-114DDE6A9DD4}" srcOrd="0" destOrd="0" presId="urn:microsoft.com/office/officeart/2005/8/layout/vList3"/>
    <dgm:cxn modelId="{8652B218-7B69-E64E-A719-27DBC33216C9}" type="presOf" srcId="{8A124D6A-00FE-7346-B1D2-2EFD75426B78}" destId="{EB08DCE6-1EE0-C04B-8646-805555589890}" srcOrd="0" destOrd="0" presId="urn:microsoft.com/office/officeart/2005/8/layout/vList3"/>
    <dgm:cxn modelId="{FE64CD5F-C434-5648-A7DD-A421F46FDD3A}" type="presOf" srcId="{4AB37A8D-ECB0-9642-9289-827153DF4157}" destId="{ADD71EC3-5463-6641-8F87-CC288CF72EE1}" srcOrd="0" destOrd="0" presId="urn:microsoft.com/office/officeart/2005/8/layout/vList3"/>
    <dgm:cxn modelId="{7DFCD362-55AC-4947-AF07-32B3644D0D32}" srcId="{4AB37A8D-ECB0-9642-9289-827153DF4157}" destId="{67D55888-7750-784B-B020-8D9838316B88}" srcOrd="0" destOrd="0" parTransId="{74A7F39C-EF61-204C-910F-50EE163DB9DA}" sibTransId="{8A11AE17-C317-7E45-9AA2-77D2AA2F4C5C}"/>
    <dgm:cxn modelId="{3ABBCB45-ECC1-9E4A-8178-C4A32378A522}" srcId="{4AB37A8D-ECB0-9642-9289-827153DF4157}" destId="{0382FBA1-AE31-3E4F-B5E3-708FE67BA50E}" srcOrd="2" destOrd="0" parTransId="{EEB78128-E04C-6044-841F-1D39F4E15682}" sibTransId="{720A1572-41FA-A944-8940-DAED54BF6131}"/>
    <dgm:cxn modelId="{3AE125E9-067C-C34B-86D2-93357203AE33}" srcId="{4AB37A8D-ECB0-9642-9289-827153DF4157}" destId="{8A124D6A-00FE-7346-B1D2-2EFD75426B78}" srcOrd="1" destOrd="0" parTransId="{B8A0EE1B-7CF7-5948-A187-B8B8BE8FC590}" sibTransId="{1473B4BA-0089-0740-9FDC-95ADB341C30C}"/>
    <dgm:cxn modelId="{07A1CD4C-5874-D64A-BA1C-AA237082A8E5}" type="presOf" srcId="{67D55888-7750-784B-B020-8D9838316B88}" destId="{77E1C261-1323-B643-A6D4-BB768555316E}" srcOrd="0" destOrd="0" presId="urn:microsoft.com/office/officeart/2005/8/layout/vList3"/>
    <dgm:cxn modelId="{5183B5E0-A7FE-9148-BF5E-53335DD832B6}" type="presParOf" srcId="{ADD71EC3-5463-6641-8F87-CC288CF72EE1}" destId="{C32952B7-E6AA-4A44-87EB-D9545394C338}" srcOrd="0" destOrd="0" presId="urn:microsoft.com/office/officeart/2005/8/layout/vList3"/>
    <dgm:cxn modelId="{C019A899-91BF-F144-85D7-FBF80F6357AF}" type="presParOf" srcId="{C32952B7-E6AA-4A44-87EB-D9545394C338}" destId="{0A30E519-B68A-3D42-8E29-4E7DEC02D1AD}" srcOrd="0" destOrd="0" presId="urn:microsoft.com/office/officeart/2005/8/layout/vList3"/>
    <dgm:cxn modelId="{52823C90-1FBC-2148-8CAB-CCE8B195F0B1}" type="presParOf" srcId="{C32952B7-E6AA-4A44-87EB-D9545394C338}" destId="{77E1C261-1323-B643-A6D4-BB768555316E}" srcOrd="1" destOrd="0" presId="urn:microsoft.com/office/officeart/2005/8/layout/vList3"/>
    <dgm:cxn modelId="{FCE9D67A-0BDF-FB49-8396-DC1E9E30C7D4}" type="presParOf" srcId="{ADD71EC3-5463-6641-8F87-CC288CF72EE1}" destId="{0A20096A-D16F-4147-A36A-FE656A936491}" srcOrd="1" destOrd="0" presId="urn:microsoft.com/office/officeart/2005/8/layout/vList3"/>
    <dgm:cxn modelId="{5559BA3A-1C9A-2246-AED9-1EB4880E4714}" type="presParOf" srcId="{ADD71EC3-5463-6641-8F87-CC288CF72EE1}" destId="{E1409EC1-5B71-0E46-A40B-7A7EA4BA5FDA}" srcOrd="2" destOrd="0" presId="urn:microsoft.com/office/officeart/2005/8/layout/vList3"/>
    <dgm:cxn modelId="{C823C133-A464-624B-A5FE-5D7DAA2CD069}" type="presParOf" srcId="{E1409EC1-5B71-0E46-A40B-7A7EA4BA5FDA}" destId="{79E43BE7-4929-1B43-B06E-5110B1C285BA}" srcOrd="0" destOrd="0" presId="urn:microsoft.com/office/officeart/2005/8/layout/vList3"/>
    <dgm:cxn modelId="{C85E1370-B63E-3543-BCC2-CF7C40B80547}" type="presParOf" srcId="{E1409EC1-5B71-0E46-A40B-7A7EA4BA5FDA}" destId="{EB08DCE6-1EE0-C04B-8646-805555589890}" srcOrd="1" destOrd="0" presId="urn:microsoft.com/office/officeart/2005/8/layout/vList3"/>
    <dgm:cxn modelId="{3C90BED6-910C-844C-A467-5A2A5A602657}" type="presParOf" srcId="{ADD71EC3-5463-6641-8F87-CC288CF72EE1}" destId="{74934CFC-C257-DC44-9C2A-71D0ABC4BA2E}" srcOrd="3" destOrd="0" presId="urn:microsoft.com/office/officeart/2005/8/layout/vList3"/>
    <dgm:cxn modelId="{341369DA-D0EF-864E-801C-6D12B9FD52D5}" type="presParOf" srcId="{ADD71EC3-5463-6641-8F87-CC288CF72EE1}" destId="{827FA6D5-1D80-B041-A09B-43EE6ABCA757}" srcOrd="4" destOrd="0" presId="urn:microsoft.com/office/officeart/2005/8/layout/vList3"/>
    <dgm:cxn modelId="{872B3779-AACE-3542-AB5B-486FB3074DFF}" type="presParOf" srcId="{827FA6D5-1D80-B041-A09B-43EE6ABCA757}" destId="{2D5C3190-1F7D-7645-A9DB-AE2FA473B670}" srcOrd="0" destOrd="0" presId="urn:microsoft.com/office/officeart/2005/8/layout/vList3"/>
    <dgm:cxn modelId="{9034E13D-3C07-CA4A-95F4-C4693CB1053D}" type="presParOf" srcId="{827FA6D5-1D80-B041-A09B-43EE6ABCA757}" destId="{10F75BE5-313D-4A40-B97F-114DDE6A9DD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B37A8D-ECB0-9642-9289-827153DF4157}" type="doc">
      <dgm:prSet loTypeId="urn:microsoft.com/office/officeart/2005/8/layout/vList3" loCatId="" qsTypeId="urn:microsoft.com/office/officeart/2005/8/quickstyle/simple4" qsCatId="simple" csTypeId="urn:microsoft.com/office/officeart/2005/8/colors/accent1_2" csCatId="accent1" phldr="1"/>
      <dgm:spPr/>
    </dgm:pt>
    <dgm:pt modelId="{67D55888-7750-784B-B020-8D9838316B88}">
      <dgm:prSet phldrT="[Text]"/>
      <dgm:spPr>
        <a:gradFill flip="none" rotWithShape="1">
          <a:gsLst>
            <a:gs pos="0">
              <a:srgbClr val="00B050"/>
            </a:gs>
            <a:gs pos="100000">
              <a:srgbClr val="00B050"/>
            </a:gs>
          </a:gsLst>
          <a:path path="circle">
            <a:fillToRect l="50000" t="50000" r="50000" b="50000"/>
          </a:path>
          <a:tileRect/>
        </a:gradFill>
      </dgm:spPr>
      <dgm:t>
        <a:bodyPr/>
        <a:lstStyle/>
        <a:p>
          <a:r>
            <a:rPr lang="en-US" dirty="0" smtClean="0"/>
            <a:t>Preparation - Training</a:t>
          </a:r>
          <a:endParaRPr lang="en-US" dirty="0"/>
        </a:p>
      </dgm:t>
    </dgm:pt>
    <dgm:pt modelId="{74A7F39C-EF61-204C-910F-50EE163DB9DA}" type="parTrans" cxnId="{7DFCD362-55AC-4947-AF07-32B3644D0D32}">
      <dgm:prSet/>
      <dgm:spPr/>
      <dgm:t>
        <a:bodyPr/>
        <a:lstStyle/>
        <a:p>
          <a:endParaRPr lang="en-US"/>
        </a:p>
      </dgm:t>
    </dgm:pt>
    <dgm:pt modelId="{8A11AE17-C317-7E45-9AA2-77D2AA2F4C5C}" type="sibTrans" cxnId="{7DFCD362-55AC-4947-AF07-32B3644D0D32}">
      <dgm:prSet/>
      <dgm:spPr/>
      <dgm:t>
        <a:bodyPr/>
        <a:lstStyle/>
        <a:p>
          <a:endParaRPr lang="en-US"/>
        </a:p>
      </dgm:t>
    </dgm:pt>
    <dgm:pt modelId="{8A124D6A-00FE-7346-B1D2-2EFD75426B78}">
      <dgm:prSet phldrT="[Text]"/>
      <dgm:spPr>
        <a:gradFill rotWithShape="0">
          <a:gsLst>
            <a:gs pos="0">
              <a:srgbClr val="00B050"/>
            </a:gs>
            <a:gs pos="100000">
              <a:srgbClr val="00B050"/>
            </a:gs>
          </a:gsLst>
        </a:gradFill>
      </dgm:spPr>
      <dgm:t>
        <a:bodyPr/>
        <a:lstStyle/>
        <a:p>
          <a:r>
            <a:rPr lang="en-US" dirty="0" smtClean="0"/>
            <a:t>Training Process Image</a:t>
          </a:r>
          <a:endParaRPr lang="en-US" dirty="0"/>
        </a:p>
      </dgm:t>
    </dgm:pt>
    <dgm:pt modelId="{B8A0EE1B-7CF7-5948-A187-B8B8BE8FC590}" type="parTrans" cxnId="{3AE125E9-067C-C34B-86D2-93357203AE33}">
      <dgm:prSet/>
      <dgm:spPr/>
      <dgm:t>
        <a:bodyPr/>
        <a:lstStyle/>
        <a:p>
          <a:endParaRPr lang="en-US"/>
        </a:p>
      </dgm:t>
    </dgm:pt>
    <dgm:pt modelId="{1473B4BA-0089-0740-9FDC-95ADB341C30C}" type="sibTrans" cxnId="{3AE125E9-067C-C34B-86D2-93357203AE33}">
      <dgm:prSet/>
      <dgm:spPr/>
      <dgm:t>
        <a:bodyPr/>
        <a:lstStyle/>
        <a:p>
          <a:endParaRPr lang="en-US"/>
        </a:p>
      </dgm:t>
    </dgm:pt>
    <dgm:pt modelId="{0382FBA1-AE31-3E4F-B5E3-708FE67BA50E}">
      <dgm:prSet phldrT="[Text]"/>
      <dgm:spPr>
        <a:gradFill rotWithShape="0">
          <a:gsLst>
            <a:gs pos="0">
              <a:srgbClr val="00B050"/>
            </a:gs>
            <a:gs pos="100000">
              <a:srgbClr val="00B050"/>
            </a:gs>
          </a:gsLst>
        </a:gradFill>
      </dgm:spPr>
      <dgm:t>
        <a:bodyPr/>
        <a:lstStyle/>
        <a:p>
          <a:r>
            <a:rPr lang="en-US" dirty="0" smtClean="0"/>
            <a:t>Finish Training Process</a:t>
          </a:r>
          <a:endParaRPr lang="en-US" dirty="0"/>
        </a:p>
      </dgm:t>
    </dgm:pt>
    <dgm:pt modelId="{EEB78128-E04C-6044-841F-1D39F4E15682}" type="parTrans" cxnId="{3ABBCB45-ECC1-9E4A-8178-C4A32378A522}">
      <dgm:prSet/>
      <dgm:spPr/>
      <dgm:t>
        <a:bodyPr/>
        <a:lstStyle/>
        <a:p>
          <a:endParaRPr lang="en-US"/>
        </a:p>
      </dgm:t>
    </dgm:pt>
    <dgm:pt modelId="{720A1572-41FA-A944-8940-DAED54BF6131}" type="sibTrans" cxnId="{3ABBCB45-ECC1-9E4A-8178-C4A32378A522}">
      <dgm:prSet/>
      <dgm:spPr/>
      <dgm:t>
        <a:bodyPr/>
        <a:lstStyle/>
        <a:p>
          <a:endParaRPr lang="en-US"/>
        </a:p>
      </dgm:t>
    </dgm:pt>
    <dgm:pt modelId="{ADD71EC3-5463-6641-8F87-CC288CF72EE1}" type="pres">
      <dgm:prSet presAssocID="{4AB37A8D-ECB0-9642-9289-827153DF4157}" presName="linearFlow" presStyleCnt="0">
        <dgm:presLayoutVars>
          <dgm:dir/>
          <dgm:resizeHandles val="exact"/>
        </dgm:presLayoutVars>
      </dgm:prSet>
      <dgm:spPr/>
    </dgm:pt>
    <dgm:pt modelId="{C32952B7-E6AA-4A44-87EB-D9545394C338}" type="pres">
      <dgm:prSet presAssocID="{67D55888-7750-784B-B020-8D9838316B88}" presName="composite" presStyleCnt="0"/>
      <dgm:spPr/>
    </dgm:pt>
    <dgm:pt modelId="{0A30E519-B68A-3D42-8E29-4E7DEC02D1AD}" type="pres">
      <dgm:prSet presAssocID="{67D55888-7750-784B-B020-8D9838316B88}" presName="imgShp" presStyleLbl="fgImgPlace1" presStyleIdx="0" presStyleCnt="3"/>
      <dgm:spPr>
        <a:noFill/>
      </dgm:spPr>
    </dgm:pt>
    <dgm:pt modelId="{77E1C261-1323-B643-A6D4-BB768555316E}" type="pres">
      <dgm:prSet presAssocID="{67D55888-7750-784B-B020-8D9838316B88}" presName="txShp" presStyleLbl="node1" presStyleIdx="0" presStyleCnt="3">
        <dgm:presLayoutVars>
          <dgm:bulletEnabled val="1"/>
        </dgm:presLayoutVars>
      </dgm:prSet>
      <dgm:spPr/>
      <dgm:t>
        <a:bodyPr/>
        <a:lstStyle/>
        <a:p>
          <a:endParaRPr lang="en-US"/>
        </a:p>
      </dgm:t>
    </dgm:pt>
    <dgm:pt modelId="{0A20096A-D16F-4147-A36A-FE656A936491}" type="pres">
      <dgm:prSet presAssocID="{8A11AE17-C317-7E45-9AA2-77D2AA2F4C5C}" presName="spacing" presStyleCnt="0"/>
      <dgm:spPr/>
    </dgm:pt>
    <dgm:pt modelId="{E1409EC1-5B71-0E46-A40B-7A7EA4BA5FDA}" type="pres">
      <dgm:prSet presAssocID="{8A124D6A-00FE-7346-B1D2-2EFD75426B78}" presName="composite" presStyleCnt="0"/>
      <dgm:spPr/>
    </dgm:pt>
    <dgm:pt modelId="{79E43BE7-4929-1B43-B06E-5110B1C285BA}" type="pres">
      <dgm:prSet presAssocID="{8A124D6A-00FE-7346-B1D2-2EFD75426B78}" presName="imgShp" presStyleLbl="fgImgPlace1" presStyleIdx="1" presStyleCnt="3"/>
      <dgm:spPr>
        <a:noFill/>
      </dgm:spPr>
    </dgm:pt>
    <dgm:pt modelId="{EB08DCE6-1EE0-C04B-8646-805555589890}" type="pres">
      <dgm:prSet presAssocID="{8A124D6A-00FE-7346-B1D2-2EFD75426B78}" presName="txShp" presStyleLbl="node1" presStyleIdx="1" presStyleCnt="3">
        <dgm:presLayoutVars>
          <dgm:bulletEnabled val="1"/>
        </dgm:presLayoutVars>
      </dgm:prSet>
      <dgm:spPr/>
      <dgm:t>
        <a:bodyPr/>
        <a:lstStyle/>
        <a:p>
          <a:endParaRPr lang="en-US"/>
        </a:p>
      </dgm:t>
    </dgm:pt>
    <dgm:pt modelId="{74934CFC-C257-DC44-9C2A-71D0ABC4BA2E}" type="pres">
      <dgm:prSet presAssocID="{1473B4BA-0089-0740-9FDC-95ADB341C30C}" presName="spacing" presStyleCnt="0"/>
      <dgm:spPr/>
    </dgm:pt>
    <dgm:pt modelId="{827FA6D5-1D80-B041-A09B-43EE6ABCA757}" type="pres">
      <dgm:prSet presAssocID="{0382FBA1-AE31-3E4F-B5E3-708FE67BA50E}" presName="composite" presStyleCnt="0"/>
      <dgm:spPr/>
    </dgm:pt>
    <dgm:pt modelId="{2D5C3190-1F7D-7645-A9DB-AE2FA473B670}" type="pres">
      <dgm:prSet presAssocID="{0382FBA1-AE31-3E4F-B5E3-708FE67BA50E}" presName="imgShp" presStyleLbl="fgImgPlace1" presStyleIdx="2" presStyleCnt="3"/>
      <dgm:spPr>
        <a:noFill/>
      </dgm:spPr>
    </dgm:pt>
    <dgm:pt modelId="{10F75BE5-313D-4A40-B97F-114DDE6A9DD4}" type="pres">
      <dgm:prSet presAssocID="{0382FBA1-AE31-3E4F-B5E3-708FE67BA50E}" presName="txShp" presStyleLbl="node1" presStyleIdx="2" presStyleCnt="3">
        <dgm:presLayoutVars>
          <dgm:bulletEnabled val="1"/>
        </dgm:presLayoutVars>
      </dgm:prSet>
      <dgm:spPr/>
      <dgm:t>
        <a:bodyPr/>
        <a:lstStyle/>
        <a:p>
          <a:endParaRPr lang="en-US"/>
        </a:p>
      </dgm:t>
    </dgm:pt>
  </dgm:ptLst>
  <dgm:cxnLst>
    <dgm:cxn modelId="{95DE13BB-62A5-D04F-BCFD-4FF502A03E74}" type="presOf" srcId="{4AB37A8D-ECB0-9642-9289-827153DF4157}" destId="{ADD71EC3-5463-6641-8F87-CC288CF72EE1}" srcOrd="0" destOrd="0" presId="urn:microsoft.com/office/officeart/2005/8/layout/vList3"/>
    <dgm:cxn modelId="{B491884D-555C-DC4B-B340-868A508B374E}" type="presOf" srcId="{0382FBA1-AE31-3E4F-B5E3-708FE67BA50E}" destId="{10F75BE5-313D-4A40-B97F-114DDE6A9DD4}" srcOrd="0" destOrd="0" presId="urn:microsoft.com/office/officeart/2005/8/layout/vList3"/>
    <dgm:cxn modelId="{7DFCD362-55AC-4947-AF07-32B3644D0D32}" srcId="{4AB37A8D-ECB0-9642-9289-827153DF4157}" destId="{67D55888-7750-784B-B020-8D9838316B88}" srcOrd="0" destOrd="0" parTransId="{74A7F39C-EF61-204C-910F-50EE163DB9DA}" sibTransId="{8A11AE17-C317-7E45-9AA2-77D2AA2F4C5C}"/>
    <dgm:cxn modelId="{3ABBCB45-ECC1-9E4A-8178-C4A32378A522}" srcId="{4AB37A8D-ECB0-9642-9289-827153DF4157}" destId="{0382FBA1-AE31-3E4F-B5E3-708FE67BA50E}" srcOrd="2" destOrd="0" parTransId="{EEB78128-E04C-6044-841F-1D39F4E15682}" sibTransId="{720A1572-41FA-A944-8940-DAED54BF6131}"/>
    <dgm:cxn modelId="{3AE125E9-067C-C34B-86D2-93357203AE33}" srcId="{4AB37A8D-ECB0-9642-9289-827153DF4157}" destId="{8A124D6A-00FE-7346-B1D2-2EFD75426B78}" srcOrd="1" destOrd="0" parTransId="{B8A0EE1B-7CF7-5948-A187-B8B8BE8FC590}" sibTransId="{1473B4BA-0089-0740-9FDC-95ADB341C30C}"/>
    <dgm:cxn modelId="{CF232130-AC22-7043-85DD-9257A3BEC796}" type="presOf" srcId="{8A124D6A-00FE-7346-B1D2-2EFD75426B78}" destId="{EB08DCE6-1EE0-C04B-8646-805555589890}" srcOrd="0" destOrd="0" presId="urn:microsoft.com/office/officeart/2005/8/layout/vList3"/>
    <dgm:cxn modelId="{583B50EC-32C1-5441-8902-2FCA21403EF8}" type="presOf" srcId="{67D55888-7750-784B-B020-8D9838316B88}" destId="{77E1C261-1323-B643-A6D4-BB768555316E}" srcOrd="0" destOrd="0" presId="urn:microsoft.com/office/officeart/2005/8/layout/vList3"/>
    <dgm:cxn modelId="{6661BDDA-DEE7-A646-BFDB-FF9F1FB694B2}" type="presParOf" srcId="{ADD71EC3-5463-6641-8F87-CC288CF72EE1}" destId="{C32952B7-E6AA-4A44-87EB-D9545394C338}" srcOrd="0" destOrd="0" presId="urn:microsoft.com/office/officeart/2005/8/layout/vList3"/>
    <dgm:cxn modelId="{D47A2EB6-006C-FD49-9F6A-FAD8593F9FC5}" type="presParOf" srcId="{C32952B7-E6AA-4A44-87EB-D9545394C338}" destId="{0A30E519-B68A-3D42-8E29-4E7DEC02D1AD}" srcOrd="0" destOrd="0" presId="urn:microsoft.com/office/officeart/2005/8/layout/vList3"/>
    <dgm:cxn modelId="{2939F895-7A84-A642-95A0-E739CCCD19FA}" type="presParOf" srcId="{C32952B7-E6AA-4A44-87EB-D9545394C338}" destId="{77E1C261-1323-B643-A6D4-BB768555316E}" srcOrd="1" destOrd="0" presId="urn:microsoft.com/office/officeart/2005/8/layout/vList3"/>
    <dgm:cxn modelId="{54C527F9-8660-9744-A28C-1A3CEF3549C3}" type="presParOf" srcId="{ADD71EC3-5463-6641-8F87-CC288CF72EE1}" destId="{0A20096A-D16F-4147-A36A-FE656A936491}" srcOrd="1" destOrd="0" presId="urn:microsoft.com/office/officeart/2005/8/layout/vList3"/>
    <dgm:cxn modelId="{360DAEF0-59C8-BB4E-8CF2-819B81C47C5A}" type="presParOf" srcId="{ADD71EC3-5463-6641-8F87-CC288CF72EE1}" destId="{E1409EC1-5B71-0E46-A40B-7A7EA4BA5FDA}" srcOrd="2" destOrd="0" presId="urn:microsoft.com/office/officeart/2005/8/layout/vList3"/>
    <dgm:cxn modelId="{5D0F0937-81CA-C74D-A12C-61DF71467824}" type="presParOf" srcId="{E1409EC1-5B71-0E46-A40B-7A7EA4BA5FDA}" destId="{79E43BE7-4929-1B43-B06E-5110B1C285BA}" srcOrd="0" destOrd="0" presId="urn:microsoft.com/office/officeart/2005/8/layout/vList3"/>
    <dgm:cxn modelId="{B766B0F3-E091-BC46-9C0A-0816F5C4CB87}" type="presParOf" srcId="{E1409EC1-5B71-0E46-A40B-7A7EA4BA5FDA}" destId="{EB08DCE6-1EE0-C04B-8646-805555589890}" srcOrd="1" destOrd="0" presId="urn:microsoft.com/office/officeart/2005/8/layout/vList3"/>
    <dgm:cxn modelId="{5918D940-86A0-5046-8D55-DDE93BDED0C3}" type="presParOf" srcId="{ADD71EC3-5463-6641-8F87-CC288CF72EE1}" destId="{74934CFC-C257-DC44-9C2A-71D0ABC4BA2E}" srcOrd="3" destOrd="0" presId="urn:microsoft.com/office/officeart/2005/8/layout/vList3"/>
    <dgm:cxn modelId="{C1AB81E9-D732-BC43-B5B6-AE6CCF085342}" type="presParOf" srcId="{ADD71EC3-5463-6641-8F87-CC288CF72EE1}" destId="{827FA6D5-1D80-B041-A09B-43EE6ABCA757}" srcOrd="4" destOrd="0" presId="urn:microsoft.com/office/officeart/2005/8/layout/vList3"/>
    <dgm:cxn modelId="{0A51D29F-7674-8E46-B91E-7B70066C65F7}" type="presParOf" srcId="{827FA6D5-1D80-B041-A09B-43EE6ABCA757}" destId="{2D5C3190-1F7D-7645-A9DB-AE2FA473B670}" srcOrd="0" destOrd="0" presId="urn:microsoft.com/office/officeart/2005/8/layout/vList3"/>
    <dgm:cxn modelId="{0F338EF4-AA00-6D40-ABD6-A589937E38EE}" type="presParOf" srcId="{827FA6D5-1D80-B041-A09B-43EE6ABCA757}" destId="{10F75BE5-313D-4A40-B97F-114DDE6A9DD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B37A8D-ECB0-9642-9289-827153DF4157}" type="doc">
      <dgm:prSet loTypeId="urn:microsoft.com/office/officeart/2005/8/layout/vList3" loCatId="" qsTypeId="urn:microsoft.com/office/officeart/2005/8/quickstyle/simple4" qsCatId="simple" csTypeId="urn:microsoft.com/office/officeart/2005/8/colors/accent1_2" csCatId="accent1" phldr="1"/>
      <dgm:spPr/>
    </dgm:pt>
    <dgm:pt modelId="{8A124D6A-00FE-7346-B1D2-2EFD75426B78}">
      <dgm:prSet phldrT="[Text]"/>
      <dgm:spPr>
        <a:solidFill>
          <a:srgbClr val="002060"/>
        </a:solidFill>
      </dgm:spPr>
      <dgm:t>
        <a:bodyPr/>
        <a:lstStyle/>
        <a:p>
          <a:r>
            <a:rPr lang="en-US" dirty="0" smtClean="0"/>
            <a:t>Preparation</a:t>
          </a:r>
          <a:endParaRPr lang="en-US" dirty="0"/>
        </a:p>
      </dgm:t>
    </dgm:pt>
    <dgm:pt modelId="{B8A0EE1B-7CF7-5948-A187-B8B8BE8FC590}" type="parTrans" cxnId="{3AE125E9-067C-C34B-86D2-93357203AE33}">
      <dgm:prSet/>
      <dgm:spPr/>
      <dgm:t>
        <a:bodyPr/>
        <a:lstStyle/>
        <a:p>
          <a:endParaRPr lang="en-US"/>
        </a:p>
      </dgm:t>
    </dgm:pt>
    <dgm:pt modelId="{1473B4BA-0089-0740-9FDC-95ADB341C30C}" type="sibTrans" cxnId="{3AE125E9-067C-C34B-86D2-93357203AE33}">
      <dgm:prSet/>
      <dgm:spPr/>
      <dgm:t>
        <a:bodyPr/>
        <a:lstStyle/>
        <a:p>
          <a:endParaRPr lang="en-US"/>
        </a:p>
      </dgm:t>
    </dgm:pt>
    <dgm:pt modelId="{0382FBA1-AE31-3E4F-B5E3-708FE67BA50E}">
      <dgm:prSet phldrT="[Text]"/>
      <dgm:spPr>
        <a:solidFill>
          <a:srgbClr val="002060"/>
        </a:solidFill>
      </dgm:spPr>
      <dgm:t>
        <a:bodyPr/>
        <a:lstStyle/>
        <a:p>
          <a:r>
            <a:rPr lang="en-US" dirty="0" smtClean="0"/>
            <a:t>Direction</a:t>
          </a:r>
          <a:endParaRPr lang="en-US" dirty="0"/>
        </a:p>
      </dgm:t>
    </dgm:pt>
    <dgm:pt modelId="{EEB78128-E04C-6044-841F-1D39F4E15682}" type="parTrans" cxnId="{3ABBCB45-ECC1-9E4A-8178-C4A32378A522}">
      <dgm:prSet/>
      <dgm:spPr/>
      <dgm:t>
        <a:bodyPr/>
        <a:lstStyle/>
        <a:p>
          <a:endParaRPr lang="en-US"/>
        </a:p>
      </dgm:t>
    </dgm:pt>
    <dgm:pt modelId="{720A1572-41FA-A944-8940-DAED54BF6131}" type="sibTrans" cxnId="{3ABBCB45-ECC1-9E4A-8178-C4A32378A522}">
      <dgm:prSet/>
      <dgm:spPr/>
      <dgm:t>
        <a:bodyPr/>
        <a:lstStyle/>
        <a:p>
          <a:endParaRPr lang="en-US"/>
        </a:p>
      </dgm:t>
    </dgm:pt>
    <dgm:pt modelId="{3AF04CAE-3E09-FC48-B815-103F2E387590}">
      <dgm:prSet phldrT="[Text]"/>
      <dgm:spPr>
        <a:solidFill>
          <a:srgbClr val="002060"/>
        </a:solidFill>
      </dgm:spPr>
      <dgm:t>
        <a:bodyPr/>
        <a:lstStyle/>
        <a:p>
          <a:r>
            <a:rPr lang="en-US" dirty="0" smtClean="0"/>
            <a:t>Identify</a:t>
          </a:r>
          <a:r>
            <a:rPr lang="en-US" baseline="0" dirty="0" smtClean="0"/>
            <a:t> location</a:t>
          </a:r>
          <a:endParaRPr lang="en-US" dirty="0"/>
        </a:p>
      </dgm:t>
    </dgm:pt>
    <dgm:pt modelId="{F64BD4B0-2102-B748-8B56-845505C44A93}" type="parTrans" cxnId="{0043DA87-65CC-924F-B7C5-2032C79EB35A}">
      <dgm:prSet/>
      <dgm:spPr/>
      <dgm:t>
        <a:bodyPr/>
        <a:lstStyle/>
        <a:p>
          <a:endParaRPr lang="en-US"/>
        </a:p>
      </dgm:t>
    </dgm:pt>
    <dgm:pt modelId="{4B8965B2-C96D-9C4C-B559-9F781F47B334}" type="sibTrans" cxnId="{0043DA87-65CC-924F-B7C5-2032C79EB35A}">
      <dgm:prSet/>
      <dgm:spPr/>
      <dgm:t>
        <a:bodyPr/>
        <a:lstStyle/>
        <a:p>
          <a:endParaRPr lang="en-US"/>
        </a:p>
      </dgm:t>
    </dgm:pt>
    <dgm:pt modelId="{5BA3B69C-C0CF-458F-86A9-27434072E1D7}">
      <dgm:prSet phldrT="[Text]"/>
      <dgm:spPr>
        <a:solidFill>
          <a:srgbClr val="002060"/>
        </a:solidFill>
      </dgm:spPr>
      <dgm:t>
        <a:bodyPr/>
        <a:lstStyle/>
        <a:p>
          <a:r>
            <a:rPr lang="en-US" dirty="0" smtClean="0"/>
            <a:t>Identify</a:t>
          </a:r>
          <a:r>
            <a:rPr lang="en-US" baseline="0" dirty="0" smtClean="0"/>
            <a:t> floor</a:t>
          </a:r>
          <a:endParaRPr lang="en-US" dirty="0"/>
        </a:p>
      </dgm:t>
    </dgm:pt>
    <dgm:pt modelId="{2271AF0D-C04B-4E94-B903-A98C3C4CCE06}" type="parTrans" cxnId="{EE8DBE9A-984A-4DF9-AB7A-32B9885306E9}">
      <dgm:prSet/>
      <dgm:spPr/>
      <dgm:t>
        <a:bodyPr/>
        <a:lstStyle/>
        <a:p>
          <a:endParaRPr lang="en-US"/>
        </a:p>
      </dgm:t>
    </dgm:pt>
    <dgm:pt modelId="{88AF1BA7-8174-4C71-9002-21009C4D5E6B}" type="sibTrans" cxnId="{EE8DBE9A-984A-4DF9-AB7A-32B9885306E9}">
      <dgm:prSet/>
      <dgm:spPr/>
      <dgm:t>
        <a:bodyPr/>
        <a:lstStyle/>
        <a:p>
          <a:endParaRPr lang="en-US"/>
        </a:p>
      </dgm:t>
    </dgm:pt>
    <dgm:pt modelId="{ADD71EC3-5463-6641-8F87-CC288CF72EE1}" type="pres">
      <dgm:prSet presAssocID="{4AB37A8D-ECB0-9642-9289-827153DF4157}" presName="linearFlow" presStyleCnt="0">
        <dgm:presLayoutVars>
          <dgm:dir/>
          <dgm:resizeHandles val="exact"/>
        </dgm:presLayoutVars>
      </dgm:prSet>
      <dgm:spPr/>
    </dgm:pt>
    <dgm:pt modelId="{E1409EC1-5B71-0E46-A40B-7A7EA4BA5FDA}" type="pres">
      <dgm:prSet presAssocID="{8A124D6A-00FE-7346-B1D2-2EFD75426B78}" presName="composite" presStyleCnt="0"/>
      <dgm:spPr/>
    </dgm:pt>
    <dgm:pt modelId="{79E43BE7-4929-1B43-B06E-5110B1C285BA}" type="pres">
      <dgm:prSet presAssocID="{8A124D6A-00FE-7346-B1D2-2EFD75426B78}" presName="imgShp" presStyleLbl="fgImgPlace1" presStyleIdx="0" presStyleCnt="4"/>
      <dgm:spPr>
        <a:noFill/>
      </dgm:spPr>
    </dgm:pt>
    <dgm:pt modelId="{EB08DCE6-1EE0-C04B-8646-805555589890}" type="pres">
      <dgm:prSet presAssocID="{8A124D6A-00FE-7346-B1D2-2EFD75426B78}" presName="txShp" presStyleLbl="node1" presStyleIdx="0" presStyleCnt="4">
        <dgm:presLayoutVars>
          <dgm:bulletEnabled val="1"/>
        </dgm:presLayoutVars>
      </dgm:prSet>
      <dgm:spPr/>
      <dgm:t>
        <a:bodyPr/>
        <a:lstStyle/>
        <a:p>
          <a:endParaRPr lang="en-US"/>
        </a:p>
      </dgm:t>
    </dgm:pt>
    <dgm:pt modelId="{74934CFC-C257-DC44-9C2A-71D0ABC4BA2E}" type="pres">
      <dgm:prSet presAssocID="{1473B4BA-0089-0740-9FDC-95ADB341C30C}" presName="spacing" presStyleCnt="0"/>
      <dgm:spPr/>
    </dgm:pt>
    <dgm:pt modelId="{0BFC4525-59AA-4CCE-ADD2-78759F9C20E6}" type="pres">
      <dgm:prSet presAssocID="{5BA3B69C-C0CF-458F-86A9-27434072E1D7}" presName="composite" presStyleCnt="0"/>
      <dgm:spPr/>
    </dgm:pt>
    <dgm:pt modelId="{D38719FE-C175-4EC9-A979-B58DC4162D72}" type="pres">
      <dgm:prSet presAssocID="{5BA3B69C-C0CF-458F-86A9-27434072E1D7}" presName="imgShp" presStyleLbl="fgImgPlace1" presStyleIdx="1" presStyleCnt="4"/>
      <dgm:spPr/>
    </dgm:pt>
    <dgm:pt modelId="{1D287428-8DD7-4635-A21F-D64103E732F8}" type="pres">
      <dgm:prSet presAssocID="{5BA3B69C-C0CF-458F-86A9-27434072E1D7}" presName="txShp" presStyleLbl="node1" presStyleIdx="1" presStyleCnt="4">
        <dgm:presLayoutVars>
          <dgm:bulletEnabled val="1"/>
        </dgm:presLayoutVars>
      </dgm:prSet>
      <dgm:spPr/>
      <dgm:t>
        <a:bodyPr/>
        <a:lstStyle/>
        <a:p>
          <a:endParaRPr lang="en-US"/>
        </a:p>
      </dgm:t>
    </dgm:pt>
    <dgm:pt modelId="{8381A31B-2DCE-44B1-B37A-13DFFFC404C2}" type="pres">
      <dgm:prSet presAssocID="{88AF1BA7-8174-4C71-9002-21009C4D5E6B}" presName="spacing" presStyleCnt="0"/>
      <dgm:spPr/>
    </dgm:pt>
    <dgm:pt modelId="{C1D4079C-6C14-F34B-9FE2-F04156E2494B}" type="pres">
      <dgm:prSet presAssocID="{3AF04CAE-3E09-FC48-B815-103F2E387590}" presName="composite" presStyleCnt="0"/>
      <dgm:spPr/>
    </dgm:pt>
    <dgm:pt modelId="{B35EA41F-444C-4A46-A7A2-D2268FD3491E}" type="pres">
      <dgm:prSet presAssocID="{3AF04CAE-3E09-FC48-B815-103F2E387590}" presName="imgShp" presStyleLbl="fgImgPlace1" presStyleIdx="2" presStyleCnt="4"/>
      <dgm:spPr/>
    </dgm:pt>
    <dgm:pt modelId="{AAE3A42E-9AD9-A742-BC1C-F11CE16BD2CF}" type="pres">
      <dgm:prSet presAssocID="{3AF04CAE-3E09-FC48-B815-103F2E387590}" presName="txShp" presStyleLbl="node1" presStyleIdx="2" presStyleCnt="4">
        <dgm:presLayoutVars>
          <dgm:bulletEnabled val="1"/>
        </dgm:presLayoutVars>
      </dgm:prSet>
      <dgm:spPr/>
      <dgm:t>
        <a:bodyPr/>
        <a:lstStyle/>
        <a:p>
          <a:endParaRPr lang="en-US"/>
        </a:p>
      </dgm:t>
    </dgm:pt>
    <dgm:pt modelId="{1FD84DC8-AD15-BC41-8DEA-7AF533A8E5C4}" type="pres">
      <dgm:prSet presAssocID="{4B8965B2-C96D-9C4C-B559-9F781F47B334}" presName="spacing" presStyleCnt="0"/>
      <dgm:spPr/>
    </dgm:pt>
    <dgm:pt modelId="{827FA6D5-1D80-B041-A09B-43EE6ABCA757}" type="pres">
      <dgm:prSet presAssocID="{0382FBA1-AE31-3E4F-B5E3-708FE67BA50E}" presName="composite" presStyleCnt="0"/>
      <dgm:spPr/>
    </dgm:pt>
    <dgm:pt modelId="{2D5C3190-1F7D-7645-A9DB-AE2FA473B670}" type="pres">
      <dgm:prSet presAssocID="{0382FBA1-AE31-3E4F-B5E3-708FE67BA50E}" presName="imgShp" presStyleLbl="fgImgPlace1" presStyleIdx="3" presStyleCnt="4"/>
      <dgm:spPr>
        <a:noFill/>
      </dgm:spPr>
    </dgm:pt>
    <dgm:pt modelId="{10F75BE5-313D-4A40-B97F-114DDE6A9DD4}" type="pres">
      <dgm:prSet presAssocID="{0382FBA1-AE31-3E4F-B5E3-708FE67BA50E}" presName="txShp" presStyleLbl="node1" presStyleIdx="3" presStyleCnt="4">
        <dgm:presLayoutVars>
          <dgm:bulletEnabled val="1"/>
        </dgm:presLayoutVars>
      </dgm:prSet>
      <dgm:spPr/>
      <dgm:t>
        <a:bodyPr/>
        <a:lstStyle/>
        <a:p>
          <a:endParaRPr lang="en-US"/>
        </a:p>
      </dgm:t>
    </dgm:pt>
  </dgm:ptLst>
  <dgm:cxnLst>
    <dgm:cxn modelId="{0043DA87-65CC-924F-B7C5-2032C79EB35A}" srcId="{4AB37A8D-ECB0-9642-9289-827153DF4157}" destId="{3AF04CAE-3E09-FC48-B815-103F2E387590}" srcOrd="2" destOrd="0" parTransId="{F64BD4B0-2102-B748-8B56-845505C44A93}" sibTransId="{4B8965B2-C96D-9C4C-B559-9F781F47B334}"/>
    <dgm:cxn modelId="{AA42F96A-F060-154F-BDAD-7F503500353D}" type="presOf" srcId="{3AF04CAE-3E09-FC48-B815-103F2E387590}" destId="{AAE3A42E-9AD9-A742-BC1C-F11CE16BD2CF}" srcOrd="0" destOrd="0" presId="urn:microsoft.com/office/officeart/2005/8/layout/vList3"/>
    <dgm:cxn modelId="{EE8DBE9A-984A-4DF9-AB7A-32B9885306E9}" srcId="{4AB37A8D-ECB0-9642-9289-827153DF4157}" destId="{5BA3B69C-C0CF-458F-86A9-27434072E1D7}" srcOrd="1" destOrd="0" parTransId="{2271AF0D-C04B-4E94-B903-A98C3C4CCE06}" sibTransId="{88AF1BA7-8174-4C71-9002-21009C4D5E6B}"/>
    <dgm:cxn modelId="{95B3C34D-D20D-6648-A416-5B96CC1C3EBF}" type="presOf" srcId="{8A124D6A-00FE-7346-B1D2-2EFD75426B78}" destId="{EB08DCE6-1EE0-C04B-8646-805555589890}" srcOrd="0" destOrd="0" presId="urn:microsoft.com/office/officeart/2005/8/layout/vList3"/>
    <dgm:cxn modelId="{3ABBCB45-ECC1-9E4A-8178-C4A32378A522}" srcId="{4AB37A8D-ECB0-9642-9289-827153DF4157}" destId="{0382FBA1-AE31-3E4F-B5E3-708FE67BA50E}" srcOrd="3" destOrd="0" parTransId="{EEB78128-E04C-6044-841F-1D39F4E15682}" sibTransId="{720A1572-41FA-A944-8940-DAED54BF6131}"/>
    <dgm:cxn modelId="{D7DE438E-E184-AE4E-95CF-74C1E614C360}" type="presOf" srcId="{5BA3B69C-C0CF-458F-86A9-27434072E1D7}" destId="{1D287428-8DD7-4635-A21F-D64103E732F8}" srcOrd="0" destOrd="0" presId="urn:microsoft.com/office/officeart/2005/8/layout/vList3"/>
    <dgm:cxn modelId="{3AE125E9-067C-C34B-86D2-93357203AE33}" srcId="{4AB37A8D-ECB0-9642-9289-827153DF4157}" destId="{8A124D6A-00FE-7346-B1D2-2EFD75426B78}" srcOrd="0" destOrd="0" parTransId="{B8A0EE1B-7CF7-5948-A187-B8B8BE8FC590}" sibTransId="{1473B4BA-0089-0740-9FDC-95ADB341C30C}"/>
    <dgm:cxn modelId="{17BC0627-F39B-0945-B310-9B016FF6E36E}" type="presOf" srcId="{4AB37A8D-ECB0-9642-9289-827153DF4157}" destId="{ADD71EC3-5463-6641-8F87-CC288CF72EE1}" srcOrd="0" destOrd="0" presId="urn:microsoft.com/office/officeart/2005/8/layout/vList3"/>
    <dgm:cxn modelId="{31E8F4CD-A81D-034F-83D3-088D90C88816}" type="presOf" srcId="{0382FBA1-AE31-3E4F-B5E3-708FE67BA50E}" destId="{10F75BE5-313D-4A40-B97F-114DDE6A9DD4}" srcOrd="0" destOrd="0" presId="urn:microsoft.com/office/officeart/2005/8/layout/vList3"/>
    <dgm:cxn modelId="{EB110C1C-EFFC-AC4A-9D35-45A057E01737}" type="presParOf" srcId="{ADD71EC3-5463-6641-8F87-CC288CF72EE1}" destId="{E1409EC1-5B71-0E46-A40B-7A7EA4BA5FDA}" srcOrd="0" destOrd="0" presId="urn:microsoft.com/office/officeart/2005/8/layout/vList3"/>
    <dgm:cxn modelId="{A966288A-AA26-BA4D-9EFE-29B301242B44}" type="presParOf" srcId="{E1409EC1-5B71-0E46-A40B-7A7EA4BA5FDA}" destId="{79E43BE7-4929-1B43-B06E-5110B1C285BA}" srcOrd="0" destOrd="0" presId="urn:microsoft.com/office/officeart/2005/8/layout/vList3"/>
    <dgm:cxn modelId="{CA7089B3-4ECB-4645-84CB-B4DCCF3195AD}" type="presParOf" srcId="{E1409EC1-5B71-0E46-A40B-7A7EA4BA5FDA}" destId="{EB08DCE6-1EE0-C04B-8646-805555589890}" srcOrd="1" destOrd="0" presId="urn:microsoft.com/office/officeart/2005/8/layout/vList3"/>
    <dgm:cxn modelId="{C2C96A8D-7763-134A-8412-74719E0DD862}" type="presParOf" srcId="{ADD71EC3-5463-6641-8F87-CC288CF72EE1}" destId="{74934CFC-C257-DC44-9C2A-71D0ABC4BA2E}" srcOrd="1" destOrd="0" presId="urn:microsoft.com/office/officeart/2005/8/layout/vList3"/>
    <dgm:cxn modelId="{CC6A4B02-E2D1-2B4E-A899-E2C199D48A55}" type="presParOf" srcId="{ADD71EC3-5463-6641-8F87-CC288CF72EE1}" destId="{0BFC4525-59AA-4CCE-ADD2-78759F9C20E6}" srcOrd="2" destOrd="0" presId="urn:microsoft.com/office/officeart/2005/8/layout/vList3"/>
    <dgm:cxn modelId="{9ED66DAB-0F6F-7244-AEE1-13D015918ECE}" type="presParOf" srcId="{0BFC4525-59AA-4CCE-ADD2-78759F9C20E6}" destId="{D38719FE-C175-4EC9-A979-B58DC4162D72}" srcOrd="0" destOrd="0" presId="urn:microsoft.com/office/officeart/2005/8/layout/vList3"/>
    <dgm:cxn modelId="{B4DDD65C-9F56-0E40-B12B-1061825A0D64}" type="presParOf" srcId="{0BFC4525-59AA-4CCE-ADD2-78759F9C20E6}" destId="{1D287428-8DD7-4635-A21F-D64103E732F8}" srcOrd="1" destOrd="0" presId="urn:microsoft.com/office/officeart/2005/8/layout/vList3"/>
    <dgm:cxn modelId="{25D547F6-1ED6-5D47-99DA-EE883EF2C4FD}" type="presParOf" srcId="{ADD71EC3-5463-6641-8F87-CC288CF72EE1}" destId="{8381A31B-2DCE-44B1-B37A-13DFFFC404C2}" srcOrd="3" destOrd="0" presId="urn:microsoft.com/office/officeart/2005/8/layout/vList3"/>
    <dgm:cxn modelId="{FAEE6CBC-D09D-094E-AE83-F1C760EE4562}" type="presParOf" srcId="{ADD71EC3-5463-6641-8F87-CC288CF72EE1}" destId="{C1D4079C-6C14-F34B-9FE2-F04156E2494B}" srcOrd="4" destOrd="0" presId="urn:microsoft.com/office/officeart/2005/8/layout/vList3"/>
    <dgm:cxn modelId="{9E99EF8B-D4E3-FF4A-8D9D-404B01A9720D}" type="presParOf" srcId="{C1D4079C-6C14-F34B-9FE2-F04156E2494B}" destId="{B35EA41F-444C-4A46-A7A2-D2268FD3491E}" srcOrd="0" destOrd="0" presId="urn:microsoft.com/office/officeart/2005/8/layout/vList3"/>
    <dgm:cxn modelId="{C447D996-8530-294C-9998-F2D67877870D}" type="presParOf" srcId="{C1D4079C-6C14-F34B-9FE2-F04156E2494B}" destId="{AAE3A42E-9AD9-A742-BC1C-F11CE16BD2CF}" srcOrd="1" destOrd="0" presId="urn:microsoft.com/office/officeart/2005/8/layout/vList3"/>
    <dgm:cxn modelId="{B5E96805-C2D1-B743-8E17-34D98D2F7A75}" type="presParOf" srcId="{ADD71EC3-5463-6641-8F87-CC288CF72EE1}" destId="{1FD84DC8-AD15-BC41-8DEA-7AF533A8E5C4}" srcOrd="5" destOrd="0" presId="urn:microsoft.com/office/officeart/2005/8/layout/vList3"/>
    <dgm:cxn modelId="{3CECCE01-2E34-1040-8EC3-7AEF6A7574D0}" type="presParOf" srcId="{ADD71EC3-5463-6641-8F87-CC288CF72EE1}" destId="{827FA6D5-1D80-B041-A09B-43EE6ABCA757}" srcOrd="6" destOrd="0" presId="urn:microsoft.com/office/officeart/2005/8/layout/vList3"/>
    <dgm:cxn modelId="{4356899E-0AD5-044E-8048-E8740F544AF8}" type="presParOf" srcId="{827FA6D5-1D80-B041-A09B-43EE6ABCA757}" destId="{2D5C3190-1F7D-7645-A9DB-AE2FA473B670}" srcOrd="0" destOrd="0" presId="urn:microsoft.com/office/officeart/2005/8/layout/vList3"/>
    <dgm:cxn modelId="{9C6F11BC-7B79-8D42-B52E-657B83456CAF}" type="presParOf" srcId="{827FA6D5-1D80-B041-A09B-43EE6ABCA757}" destId="{10F75BE5-313D-4A40-B97F-114DDE6A9DD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B37A8D-ECB0-9642-9289-827153DF4157}" type="doc">
      <dgm:prSet loTypeId="urn:microsoft.com/office/officeart/2005/8/layout/vList3" loCatId="" qsTypeId="urn:microsoft.com/office/officeart/2005/8/quickstyle/simple4" qsCatId="simple" csTypeId="urn:microsoft.com/office/officeart/2005/8/colors/accent1_2" csCatId="accent1" phldr="1"/>
      <dgm:spPr/>
    </dgm:pt>
    <dgm:pt modelId="{8A124D6A-00FE-7346-B1D2-2EFD75426B78}">
      <dgm:prSet phldrT="[Text]"/>
      <dgm:spPr>
        <a:solidFill>
          <a:srgbClr val="00B050"/>
        </a:solidFill>
      </dgm:spPr>
      <dgm:t>
        <a:bodyPr/>
        <a:lstStyle/>
        <a:p>
          <a:r>
            <a:rPr lang="en-US" dirty="0" smtClean="0"/>
            <a:t>Preparation</a:t>
          </a:r>
          <a:endParaRPr lang="en-US" dirty="0"/>
        </a:p>
      </dgm:t>
    </dgm:pt>
    <dgm:pt modelId="{B8A0EE1B-7CF7-5948-A187-B8B8BE8FC590}" type="parTrans" cxnId="{3AE125E9-067C-C34B-86D2-93357203AE33}">
      <dgm:prSet/>
      <dgm:spPr/>
      <dgm:t>
        <a:bodyPr/>
        <a:lstStyle/>
        <a:p>
          <a:endParaRPr lang="en-US"/>
        </a:p>
      </dgm:t>
    </dgm:pt>
    <dgm:pt modelId="{1473B4BA-0089-0740-9FDC-95ADB341C30C}" type="sibTrans" cxnId="{3AE125E9-067C-C34B-86D2-93357203AE33}">
      <dgm:prSet/>
      <dgm:spPr/>
      <dgm:t>
        <a:bodyPr/>
        <a:lstStyle/>
        <a:p>
          <a:endParaRPr lang="en-US"/>
        </a:p>
      </dgm:t>
    </dgm:pt>
    <dgm:pt modelId="{0382FBA1-AE31-3E4F-B5E3-708FE67BA50E}">
      <dgm:prSet phldrT="[Text]"/>
      <dgm:spPr>
        <a:solidFill>
          <a:srgbClr val="002060"/>
        </a:solidFill>
      </dgm:spPr>
      <dgm:t>
        <a:bodyPr/>
        <a:lstStyle/>
        <a:p>
          <a:r>
            <a:rPr lang="en-US" dirty="0" smtClean="0"/>
            <a:t>Direction</a:t>
          </a:r>
          <a:endParaRPr lang="en-US" dirty="0"/>
        </a:p>
      </dgm:t>
    </dgm:pt>
    <dgm:pt modelId="{EEB78128-E04C-6044-841F-1D39F4E15682}" type="parTrans" cxnId="{3ABBCB45-ECC1-9E4A-8178-C4A32378A522}">
      <dgm:prSet/>
      <dgm:spPr/>
      <dgm:t>
        <a:bodyPr/>
        <a:lstStyle/>
        <a:p>
          <a:endParaRPr lang="en-US"/>
        </a:p>
      </dgm:t>
    </dgm:pt>
    <dgm:pt modelId="{720A1572-41FA-A944-8940-DAED54BF6131}" type="sibTrans" cxnId="{3ABBCB45-ECC1-9E4A-8178-C4A32378A522}">
      <dgm:prSet/>
      <dgm:spPr/>
      <dgm:t>
        <a:bodyPr/>
        <a:lstStyle/>
        <a:p>
          <a:endParaRPr lang="en-US"/>
        </a:p>
      </dgm:t>
    </dgm:pt>
    <dgm:pt modelId="{3AF04CAE-3E09-FC48-B815-103F2E387590}">
      <dgm:prSet phldrT="[Text]"/>
      <dgm:spPr>
        <a:solidFill>
          <a:srgbClr val="002060"/>
        </a:solidFill>
      </dgm:spPr>
      <dgm:t>
        <a:bodyPr/>
        <a:lstStyle/>
        <a:p>
          <a:r>
            <a:rPr lang="en-US" dirty="0" smtClean="0"/>
            <a:t>Identify</a:t>
          </a:r>
          <a:r>
            <a:rPr lang="en-US" baseline="0" dirty="0" smtClean="0"/>
            <a:t> location</a:t>
          </a:r>
          <a:endParaRPr lang="en-US" dirty="0"/>
        </a:p>
      </dgm:t>
    </dgm:pt>
    <dgm:pt modelId="{F64BD4B0-2102-B748-8B56-845505C44A93}" type="parTrans" cxnId="{0043DA87-65CC-924F-B7C5-2032C79EB35A}">
      <dgm:prSet/>
      <dgm:spPr/>
      <dgm:t>
        <a:bodyPr/>
        <a:lstStyle/>
        <a:p>
          <a:endParaRPr lang="en-US"/>
        </a:p>
      </dgm:t>
    </dgm:pt>
    <dgm:pt modelId="{4B8965B2-C96D-9C4C-B559-9F781F47B334}" type="sibTrans" cxnId="{0043DA87-65CC-924F-B7C5-2032C79EB35A}">
      <dgm:prSet/>
      <dgm:spPr/>
      <dgm:t>
        <a:bodyPr/>
        <a:lstStyle/>
        <a:p>
          <a:endParaRPr lang="en-US"/>
        </a:p>
      </dgm:t>
    </dgm:pt>
    <dgm:pt modelId="{5BA3B69C-C0CF-458F-86A9-27434072E1D7}">
      <dgm:prSet phldrT="[Text]"/>
      <dgm:spPr>
        <a:solidFill>
          <a:srgbClr val="002060"/>
        </a:solidFill>
      </dgm:spPr>
      <dgm:t>
        <a:bodyPr/>
        <a:lstStyle/>
        <a:p>
          <a:r>
            <a:rPr lang="en-US" dirty="0" smtClean="0"/>
            <a:t>Identify</a:t>
          </a:r>
          <a:r>
            <a:rPr lang="en-US" baseline="0" dirty="0" smtClean="0"/>
            <a:t> floor</a:t>
          </a:r>
          <a:endParaRPr lang="en-US" dirty="0"/>
        </a:p>
      </dgm:t>
    </dgm:pt>
    <dgm:pt modelId="{2271AF0D-C04B-4E94-B903-A98C3C4CCE06}" type="parTrans" cxnId="{EE8DBE9A-984A-4DF9-AB7A-32B9885306E9}">
      <dgm:prSet/>
      <dgm:spPr/>
      <dgm:t>
        <a:bodyPr/>
        <a:lstStyle/>
        <a:p>
          <a:endParaRPr lang="en-US"/>
        </a:p>
      </dgm:t>
    </dgm:pt>
    <dgm:pt modelId="{88AF1BA7-8174-4C71-9002-21009C4D5E6B}" type="sibTrans" cxnId="{EE8DBE9A-984A-4DF9-AB7A-32B9885306E9}">
      <dgm:prSet/>
      <dgm:spPr/>
      <dgm:t>
        <a:bodyPr/>
        <a:lstStyle/>
        <a:p>
          <a:endParaRPr lang="en-US"/>
        </a:p>
      </dgm:t>
    </dgm:pt>
    <dgm:pt modelId="{ADD71EC3-5463-6641-8F87-CC288CF72EE1}" type="pres">
      <dgm:prSet presAssocID="{4AB37A8D-ECB0-9642-9289-827153DF4157}" presName="linearFlow" presStyleCnt="0">
        <dgm:presLayoutVars>
          <dgm:dir/>
          <dgm:resizeHandles val="exact"/>
        </dgm:presLayoutVars>
      </dgm:prSet>
      <dgm:spPr/>
    </dgm:pt>
    <dgm:pt modelId="{E1409EC1-5B71-0E46-A40B-7A7EA4BA5FDA}" type="pres">
      <dgm:prSet presAssocID="{8A124D6A-00FE-7346-B1D2-2EFD75426B78}" presName="composite" presStyleCnt="0"/>
      <dgm:spPr/>
    </dgm:pt>
    <dgm:pt modelId="{79E43BE7-4929-1B43-B06E-5110B1C285BA}" type="pres">
      <dgm:prSet presAssocID="{8A124D6A-00FE-7346-B1D2-2EFD75426B78}" presName="imgShp" presStyleLbl="fgImgPlace1" presStyleIdx="0" presStyleCnt="4"/>
      <dgm:spPr>
        <a:noFill/>
      </dgm:spPr>
    </dgm:pt>
    <dgm:pt modelId="{EB08DCE6-1EE0-C04B-8646-805555589890}" type="pres">
      <dgm:prSet presAssocID="{8A124D6A-00FE-7346-B1D2-2EFD75426B78}" presName="txShp" presStyleLbl="node1" presStyleIdx="0" presStyleCnt="4">
        <dgm:presLayoutVars>
          <dgm:bulletEnabled val="1"/>
        </dgm:presLayoutVars>
      </dgm:prSet>
      <dgm:spPr/>
      <dgm:t>
        <a:bodyPr/>
        <a:lstStyle/>
        <a:p>
          <a:endParaRPr lang="en-US"/>
        </a:p>
      </dgm:t>
    </dgm:pt>
    <dgm:pt modelId="{74934CFC-C257-DC44-9C2A-71D0ABC4BA2E}" type="pres">
      <dgm:prSet presAssocID="{1473B4BA-0089-0740-9FDC-95ADB341C30C}" presName="spacing" presStyleCnt="0"/>
      <dgm:spPr/>
    </dgm:pt>
    <dgm:pt modelId="{0BFC4525-59AA-4CCE-ADD2-78759F9C20E6}" type="pres">
      <dgm:prSet presAssocID="{5BA3B69C-C0CF-458F-86A9-27434072E1D7}" presName="composite" presStyleCnt="0"/>
      <dgm:spPr/>
    </dgm:pt>
    <dgm:pt modelId="{D38719FE-C175-4EC9-A979-B58DC4162D72}" type="pres">
      <dgm:prSet presAssocID="{5BA3B69C-C0CF-458F-86A9-27434072E1D7}" presName="imgShp" presStyleLbl="fgImgPlace1" presStyleIdx="1" presStyleCnt="4"/>
      <dgm:spPr/>
    </dgm:pt>
    <dgm:pt modelId="{1D287428-8DD7-4635-A21F-D64103E732F8}" type="pres">
      <dgm:prSet presAssocID="{5BA3B69C-C0CF-458F-86A9-27434072E1D7}" presName="txShp" presStyleLbl="node1" presStyleIdx="1" presStyleCnt="4">
        <dgm:presLayoutVars>
          <dgm:bulletEnabled val="1"/>
        </dgm:presLayoutVars>
      </dgm:prSet>
      <dgm:spPr/>
      <dgm:t>
        <a:bodyPr/>
        <a:lstStyle/>
        <a:p>
          <a:endParaRPr lang="en-US"/>
        </a:p>
      </dgm:t>
    </dgm:pt>
    <dgm:pt modelId="{8381A31B-2DCE-44B1-B37A-13DFFFC404C2}" type="pres">
      <dgm:prSet presAssocID="{88AF1BA7-8174-4C71-9002-21009C4D5E6B}" presName="spacing" presStyleCnt="0"/>
      <dgm:spPr/>
    </dgm:pt>
    <dgm:pt modelId="{C1D4079C-6C14-F34B-9FE2-F04156E2494B}" type="pres">
      <dgm:prSet presAssocID="{3AF04CAE-3E09-FC48-B815-103F2E387590}" presName="composite" presStyleCnt="0"/>
      <dgm:spPr/>
    </dgm:pt>
    <dgm:pt modelId="{B35EA41F-444C-4A46-A7A2-D2268FD3491E}" type="pres">
      <dgm:prSet presAssocID="{3AF04CAE-3E09-FC48-B815-103F2E387590}" presName="imgShp" presStyleLbl="fgImgPlace1" presStyleIdx="2" presStyleCnt="4"/>
      <dgm:spPr/>
    </dgm:pt>
    <dgm:pt modelId="{AAE3A42E-9AD9-A742-BC1C-F11CE16BD2CF}" type="pres">
      <dgm:prSet presAssocID="{3AF04CAE-3E09-FC48-B815-103F2E387590}" presName="txShp" presStyleLbl="node1" presStyleIdx="2" presStyleCnt="4">
        <dgm:presLayoutVars>
          <dgm:bulletEnabled val="1"/>
        </dgm:presLayoutVars>
      </dgm:prSet>
      <dgm:spPr/>
      <dgm:t>
        <a:bodyPr/>
        <a:lstStyle/>
        <a:p>
          <a:endParaRPr lang="en-US"/>
        </a:p>
      </dgm:t>
    </dgm:pt>
    <dgm:pt modelId="{1FD84DC8-AD15-BC41-8DEA-7AF533A8E5C4}" type="pres">
      <dgm:prSet presAssocID="{4B8965B2-C96D-9C4C-B559-9F781F47B334}" presName="spacing" presStyleCnt="0"/>
      <dgm:spPr/>
    </dgm:pt>
    <dgm:pt modelId="{827FA6D5-1D80-B041-A09B-43EE6ABCA757}" type="pres">
      <dgm:prSet presAssocID="{0382FBA1-AE31-3E4F-B5E3-708FE67BA50E}" presName="composite" presStyleCnt="0"/>
      <dgm:spPr/>
    </dgm:pt>
    <dgm:pt modelId="{2D5C3190-1F7D-7645-A9DB-AE2FA473B670}" type="pres">
      <dgm:prSet presAssocID="{0382FBA1-AE31-3E4F-B5E3-708FE67BA50E}" presName="imgShp" presStyleLbl="fgImgPlace1" presStyleIdx="3" presStyleCnt="4"/>
      <dgm:spPr>
        <a:noFill/>
      </dgm:spPr>
    </dgm:pt>
    <dgm:pt modelId="{10F75BE5-313D-4A40-B97F-114DDE6A9DD4}" type="pres">
      <dgm:prSet presAssocID="{0382FBA1-AE31-3E4F-B5E3-708FE67BA50E}" presName="txShp" presStyleLbl="node1" presStyleIdx="3" presStyleCnt="4">
        <dgm:presLayoutVars>
          <dgm:bulletEnabled val="1"/>
        </dgm:presLayoutVars>
      </dgm:prSet>
      <dgm:spPr/>
      <dgm:t>
        <a:bodyPr/>
        <a:lstStyle/>
        <a:p>
          <a:endParaRPr lang="en-US"/>
        </a:p>
      </dgm:t>
    </dgm:pt>
  </dgm:ptLst>
  <dgm:cxnLst>
    <dgm:cxn modelId="{0043DA87-65CC-924F-B7C5-2032C79EB35A}" srcId="{4AB37A8D-ECB0-9642-9289-827153DF4157}" destId="{3AF04CAE-3E09-FC48-B815-103F2E387590}" srcOrd="2" destOrd="0" parTransId="{F64BD4B0-2102-B748-8B56-845505C44A93}" sibTransId="{4B8965B2-C96D-9C4C-B559-9F781F47B334}"/>
    <dgm:cxn modelId="{7C7AE041-6859-8D43-870A-AF0602955951}" type="presOf" srcId="{5BA3B69C-C0CF-458F-86A9-27434072E1D7}" destId="{1D287428-8DD7-4635-A21F-D64103E732F8}" srcOrd="0" destOrd="0" presId="urn:microsoft.com/office/officeart/2005/8/layout/vList3"/>
    <dgm:cxn modelId="{90D7E427-5009-1849-BFB2-C4B7D55BF9F4}" type="presOf" srcId="{0382FBA1-AE31-3E4F-B5E3-708FE67BA50E}" destId="{10F75BE5-313D-4A40-B97F-114DDE6A9DD4}" srcOrd="0" destOrd="0" presId="urn:microsoft.com/office/officeart/2005/8/layout/vList3"/>
    <dgm:cxn modelId="{5C9D82B0-FD1B-8342-88E5-786935BD708E}" type="presOf" srcId="{3AF04CAE-3E09-FC48-B815-103F2E387590}" destId="{AAE3A42E-9AD9-A742-BC1C-F11CE16BD2CF}" srcOrd="0" destOrd="0" presId="urn:microsoft.com/office/officeart/2005/8/layout/vList3"/>
    <dgm:cxn modelId="{EE8DBE9A-984A-4DF9-AB7A-32B9885306E9}" srcId="{4AB37A8D-ECB0-9642-9289-827153DF4157}" destId="{5BA3B69C-C0CF-458F-86A9-27434072E1D7}" srcOrd="1" destOrd="0" parTransId="{2271AF0D-C04B-4E94-B903-A98C3C4CCE06}" sibTransId="{88AF1BA7-8174-4C71-9002-21009C4D5E6B}"/>
    <dgm:cxn modelId="{3871ABF0-A055-B447-AF57-360BCDF7E12F}" type="presOf" srcId="{4AB37A8D-ECB0-9642-9289-827153DF4157}" destId="{ADD71EC3-5463-6641-8F87-CC288CF72EE1}" srcOrd="0" destOrd="0" presId="urn:microsoft.com/office/officeart/2005/8/layout/vList3"/>
    <dgm:cxn modelId="{3ABBCB45-ECC1-9E4A-8178-C4A32378A522}" srcId="{4AB37A8D-ECB0-9642-9289-827153DF4157}" destId="{0382FBA1-AE31-3E4F-B5E3-708FE67BA50E}" srcOrd="3" destOrd="0" parTransId="{EEB78128-E04C-6044-841F-1D39F4E15682}" sibTransId="{720A1572-41FA-A944-8940-DAED54BF6131}"/>
    <dgm:cxn modelId="{3AE125E9-067C-C34B-86D2-93357203AE33}" srcId="{4AB37A8D-ECB0-9642-9289-827153DF4157}" destId="{8A124D6A-00FE-7346-B1D2-2EFD75426B78}" srcOrd="0" destOrd="0" parTransId="{B8A0EE1B-7CF7-5948-A187-B8B8BE8FC590}" sibTransId="{1473B4BA-0089-0740-9FDC-95ADB341C30C}"/>
    <dgm:cxn modelId="{4A412ECE-FDC3-6749-AFC5-B0B152B5F2BA}" type="presOf" srcId="{8A124D6A-00FE-7346-B1D2-2EFD75426B78}" destId="{EB08DCE6-1EE0-C04B-8646-805555589890}" srcOrd="0" destOrd="0" presId="urn:microsoft.com/office/officeart/2005/8/layout/vList3"/>
    <dgm:cxn modelId="{9FEA122B-C3E2-F447-87FF-F135F42A25CC}" type="presParOf" srcId="{ADD71EC3-5463-6641-8F87-CC288CF72EE1}" destId="{E1409EC1-5B71-0E46-A40B-7A7EA4BA5FDA}" srcOrd="0" destOrd="0" presId="urn:microsoft.com/office/officeart/2005/8/layout/vList3"/>
    <dgm:cxn modelId="{27FF663C-F810-F94D-A96E-8B066DEF1854}" type="presParOf" srcId="{E1409EC1-5B71-0E46-A40B-7A7EA4BA5FDA}" destId="{79E43BE7-4929-1B43-B06E-5110B1C285BA}" srcOrd="0" destOrd="0" presId="urn:microsoft.com/office/officeart/2005/8/layout/vList3"/>
    <dgm:cxn modelId="{474AA25E-88B1-6244-92D2-440717E412AC}" type="presParOf" srcId="{E1409EC1-5B71-0E46-A40B-7A7EA4BA5FDA}" destId="{EB08DCE6-1EE0-C04B-8646-805555589890}" srcOrd="1" destOrd="0" presId="urn:microsoft.com/office/officeart/2005/8/layout/vList3"/>
    <dgm:cxn modelId="{38F1DC2C-B59B-3543-B6E2-752632AFEE2F}" type="presParOf" srcId="{ADD71EC3-5463-6641-8F87-CC288CF72EE1}" destId="{74934CFC-C257-DC44-9C2A-71D0ABC4BA2E}" srcOrd="1" destOrd="0" presId="urn:microsoft.com/office/officeart/2005/8/layout/vList3"/>
    <dgm:cxn modelId="{83CD238D-EB06-314D-8875-7B2D686CC00E}" type="presParOf" srcId="{ADD71EC3-5463-6641-8F87-CC288CF72EE1}" destId="{0BFC4525-59AA-4CCE-ADD2-78759F9C20E6}" srcOrd="2" destOrd="0" presId="urn:microsoft.com/office/officeart/2005/8/layout/vList3"/>
    <dgm:cxn modelId="{5EB816D0-8FA7-EE46-832B-B11DF681CA7B}" type="presParOf" srcId="{0BFC4525-59AA-4CCE-ADD2-78759F9C20E6}" destId="{D38719FE-C175-4EC9-A979-B58DC4162D72}" srcOrd="0" destOrd="0" presId="urn:microsoft.com/office/officeart/2005/8/layout/vList3"/>
    <dgm:cxn modelId="{56DE8B5A-FABF-AE4D-AFC5-DFCA2781638C}" type="presParOf" srcId="{0BFC4525-59AA-4CCE-ADD2-78759F9C20E6}" destId="{1D287428-8DD7-4635-A21F-D64103E732F8}" srcOrd="1" destOrd="0" presId="urn:microsoft.com/office/officeart/2005/8/layout/vList3"/>
    <dgm:cxn modelId="{5F2E8A60-04AE-ED46-A031-9E3337FDB693}" type="presParOf" srcId="{ADD71EC3-5463-6641-8F87-CC288CF72EE1}" destId="{8381A31B-2DCE-44B1-B37A-13DFFFC404C2}" srcOrd="3" destOrd="0" presId="urn:microsoft.com/office/officeart/2005/8/layout/vList3"/>
    <dgm:cxn modelId="{4FC71DD3-0F7D-094F-BCCB-D5BABECE2C26}" type="presParOf" srcId="{ADD71EC3-5463-6641-8F87-CC288CF72EE1}" destId="{C1D4079C-6C14-F34B-9FE2-F04156E2494B}" srcOrd="4" destOrd="0" presId="urn:microsoft.com/office/officeart/2005/8/layout/vList3"/>
    <dgm:cxn modelId="{5E3B008A-E057-6E4B-9217-251685830D2A}" type="presParOf" srcId="{C1D4079C-6C14-F34B-9FE2-F04156E2494B}" destId="{B35EA41F-444C-4A46-A7A2-D2268FD3491E}" srcOrd="0" destOrd="0" presId="urn:microsoft.com/office/officeart/2005/8/layout/vList3"/>
    <dgm:cxn modelId="{48FF8081-7BC8-0F4A-B970-B1E8F2BBE2C9}" type="presParOf" srcId="{C1D4079C-6C14-F34B-9FE2-F04156E2494B}" destId="{AAE3A42E-9AD9-A742-BC1C-F11CE16BD2CF}" srcOrd="1" destOrd="0" presId="urn:microsoft.com/office/officeart/2005/8/layout/vList3"/>
    <dgm:cxn modelId="{FF171F8A-2129-9B4E-90F8-3227509B303D}" type="presParOf" srcId="{ADD71EC3-5463-6641-8F87-CC288CF72EE1}" destId="{1FD84DC8-AD15-BC41-8DEA-7AF533A8E5C4}" srcOrd="5" destOrd="0" presId="urn:microsoft.com/office/officeart/2005/8/layout/vList3"/>
    <dgm:cxn modelId="{5970663D-CA9F-B549-8643-0D74106AA62E}" type="presParOf" srcId="{ADD71EC3-5463-6641-8F87-CC288CF72EE1}" destId="{827FA6D5-1D80-B041-A09B-43EE6ABCA757}" srcOrd="6" destOrd="0" presId="urn:microsoft.com/office/officeart/2005/8/layout/vList3"/>
    <dgm:cxn modelId="{EC780454-150E-EC4F-B308-6A902B3C0A62}" type="presParOf" srcId="{827FA6D5-1D80-B041-A09B-43EE6ABCA757}" destId="{2D5C3190-1F7D-7645-A9DB-AE2FA473B670}" srcOrd="0" destOrd="0" presId="urn:microsoft.com/office/officeart/2005/8/layout/vList3"/>
    <dgm:cxn modelId="{7752D992-647C-3748-9448-1D49EC4A86C4}" type="presParOf" srcId="{827FA6D5-1D80-B041-A09B-43EE6ABCA757}" destId="{10F75BE5-313D-4A40-B97F-114DDE6A9DD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B37A8D-ECB0-9642-9289-827153DF4157}" type="doc">
      <dgm:prSet loTypeId="urn:microsoft.com/office/officeart/2005/8/layout/vList3" loCatId="" qsTypeId="urn:microsoft.com/office/officeart/2005/8/quickstyle/simple4" qsCatId="simple" csTypeId="urn:microsoft.com/office/officeart/2005/8/colors/accent1_2" csCatId="accent1" phldr="1"/>
      <dgm:spPr/>
    </dgm:pt>
    <dgm:pt modelId="{8A124D6A-00FE-7346-B1D2-2EFD75426B78}">
      <dgm:prSet phldrT="[Text]"/>
      <dgm:spPr>
        <a:solidFill>
          <a:srgbClr val="00B050"/>
        </a:solidFill>
      </dgm:spPr>
      <dgm:t>
        <a:bodyPr/>
        <a:lstStyle/>
        <a:p>
          <a:r>
            <a:rPr lang="en-US" dirty="0" smtClean="0"/>
            <a:t>Preparation</a:t>
          </a:r>
          <a:endParaRPr lang="en-US" dirty="0"/>
        </a:p>
      </dgm:t>
    </dgm:pt>
    <dgm:pt modelId="{B8A0EE1B-7CF7-5948-A187-B8B8BE8FC590}" type="parTrans" cxnId="{3AE125E9-067C-C34B-86D2-93357203AE33}">
      <dgm:prSet/>
      <dgm:spPr/>
      <dgm:t>
        <a:bodyPr/>
        <a:lstStyle/>
        <a:p>
          <a:endParaRPr lang="en-US"/>
        </a:p>
      </dgm:t>
    </dgm:pt>
    <dgm:pt modelId="{1473B4BA-0089-0740-9FDC-95ADB341C30C}" type="sibTrans" cxnId="{3AE125E9-067C-C34B-86D2-93357203AE33}">
      <dgm:prSet/>
      <dgm:spPr/>
      <dgm:t>
        <a:bodyPr/>
        <a:lstStyle/>
        <a:p>
          <a:endParaRPr lang="en-US"/>
        </a:p>
      </dgm:t>
    </dgm:pt>
    <dgm:pt modelId="{0382FBA1-AE31-3E4F-B5E3-708FE67BA50E}">
      <dgm:prSet phldrT="[Text]"/>
      <dgm:spPr>
        <a:solidFill>
          <a:srgbClr val="002060"/>
        </a:solidFill>
      </dgm:spPr>
      <dgm:t>
        <a:bodyPr/>
        <a:lstStyle/>
        <a:p>
          <a:r>
            <a:rPr lang="en-US" dirty="0" smtClean="0"/>
            <a:t>Direction</a:t>
          </a:r>
          <a:endParaRPr lang="en-US" dirty="0"/>
        </a:p>
      </dgm:t>
    </dgm:pt>
    <dgm:pt modelId="{EEB78128-E04C-6044-841F-1D39F4E15682}" type="parTrans" cxnId="{3ABBCB45-ECC1-9E4A-8178-C4A32378A522}">
      <dgm:prSet/>
      <dgm:spPr/>
      <dgm:t>
        <a:bodyPr/>
        <a:lstStyle/>
        <a:p>
          <a:endParaRPr lang="en-US"/>
        </a:p>
      </dgm:t>
    </dgm:pt>
    <dgm:pt modelId="{720A1572-41FA-A944-8940-DAED54BF6131}" type="sibTrans" cxnId="{3ABBCB45-ECC1-9E4A-8178-C4A32378A522}">
      <dgm:prSet/>
      <dgm:spPr/>
      <dgm:t>
        <a:bodyPr/>
        <a:lstStyle/>
        <a:p>
          <a:endParaRPr lang="en-US"/>
        </a:p>
      </dgm:t>
    </dgm:pt>
    <dgm:pt modelId="{3AF04CAE-3E09-FC48-B815-103F2E387590}">
      <dgm:prSet phldrT="[Text]"/>
      <dgm:spPr>
        <a:solidFill>
          <a:srgbClr val="002060"/>
        </a:solidFill>
      </dgm:spPr>
      <dgm:t>
        <a:bodyPr/>
        <a:lstStyle/>
        <a:p>
          <a:r>
            <a:rPr lang="en-US" dirty="0" smtClean="0"/>
            <a:t>Identify</a:t>
          </a:r>
          <a:r>
            <a:rPr lang="en-US" baseline="0" dirty="0" smtClean="0"/>
            <a:t> location</a:t>
          </a:r>
          <a:endParaRPr lang="en-US" dirty="0"/>
        </a:p>
      </dgm:t>
    </dgm:pt>
    <dgm:pt modelId="{F64BD4B0-2102-B748-8B56-845505C44A93}" type="parTrans" cxnId="{0043DA87-65CC-924F-B7C5-2032C79EB35A}">
      <dgm:prSet/>
      <dgm:spPr/>
      <dgm:t>
        <a:bodyPr/>
        <a:lstStyle/>
        <a:p>
          <a:endParaRPr lang="en-US"/>
        </a:p>
      </dgm:t>
    </dgm:pt>
    <dgm:pt modelId="{4B8965B2-C96D-9C4C-B559-9F781F47B334}" type="sibTrans" cxnId="{0043DA87-65CC-924F-B7C5-2032C79EB35A}">
      <dgm:prSet/>
      <dgm:spPr/>
      <dgm:t>
        <a:bodyPr/>
        <a:lstStyle/>
        <a:p>
          <a:endParaRPr lang="en-US"/>
        </a:p>
      </dgm:t>
    </dgm:pt>
    <dgm:pt modelId="{5BA3B69C-C0CF-458F-86A9-27434072E1D7}">
      <dgm:prSet phldrT="[Text]"/>
      <dgm:spPr>
        <a:solidFill>
          <a:srgbClr val="00B050"/>
        </a:solidFill>
      </dgm:spPr>
      <dgm:t>
        <a:bodyPr/>
        <a:lstStyle/>
        <a:p>
          <a:r>
            <a:rPr lang="en-US" dirty="0" smtClean="0"/>
            <a:t>Identify</a:t>
          </a:r>
          <a:r>
            <a:rPr lang="en-US" baseline="0" dirty="0" smtClean="0"/>
            <a:t> floor</a:t>
          </a:r>
          <a:endParaRPr lang="en-US" dirty="0"/>
        </a:p>
      </dgm:t>
    </dgm:pt>
    <dgm:pt modelId="{2271AF0D-C04B-4E94-B903-A98C3C4CCE06}" type="parTrans" cxnId="{EE8DBE9A-984A-4DF9-AB7A-32B9885306E9}">
      <dgm:prSet/>
      <dgm:spPr/>
      <dgm:t>
        <a:bodyPr/>
        <a:lstStyle/>
        <a:p>
          <a:endParaRPr lang="en-US"/>
        </a:p>
      </dgm:t>
    </dgm:pt>
    <dgm:pt modelId="{88AF1BA7-8174-4C71-9002-21009C4D5E6B}" type="sibTrans" cxnId="{EE8DBE9A-984A-4DF9-AB7A-32B9885306E9}">
      <dgm:prSet/>
      <dgm:spPr/>
      <dgm:t>
        <a:bodyPr/>
        <a:lstStyle/>
        <a:p>
          <a:endParaRPr lang="en-US"/>
        </a:p>
      </dgm:t>
    </dgm:pt>
    <dgm:pt modelId="{ADD71EC3-5463-6641-8F87-CC288CF72EE1}" type="pres">
      <dgm:prSet presAssocID="{4AB37A8D-ECB0-9642-9289-827153DF4157}" presName="linearFlow" presStyleCnt="0">
        <dgm:presLayoutVars>
          <dgm:dir/>
          <dgm:resizeHandles val="exact"/>
        </dgm:presLayoutVars>
      </dgm:prSet>
      <dgm:spPr/>
    </dgm:pt>
    <dgm:pt modelId="{E1409EC1-5B71-0E46-A40B-7A7EA4BA5FDA}" type="pres">
      <dgm:prSet presAssocID="{8A124D6A-00FE-7346-B1D2-2EFD75426B78}" presName="composite" presStyleCnt="0"/>
      <dgm:spPr/>
    </dgm:pt>
    <dgm:pt modelId="{79E43BE7-4929-1B43-B06E-5110B1C285BA}" type="pres">
      <dgm:prSet presAssocID="{8A124D6A-00FE-7346-B1D2-2EFD75426B78}" presName="imgShp" presStyleLbl="fgImgPlace1" presStyleIdx="0" presStyleCnt="4"/>
      <dgm:spPr>
        <a:noFill/>
      </dgm:spPr>
    </dgm:pt>
    <dgm:pt modelId="{EB08DCE6-1EE0-C04B-8646-805555589890}" type="pres">
      <dgm:prSet presAssocID="{8A124D6A-00FE-7346-B1D2-2EFD75426B78}" presName="txShp" presStyleLbl="node1" presStyleIdx="0" presStyleCnt="4">
        <dgm:presLayoutVars>
          <dgm:bulletEnabled val="1"/>
        </dgm:presLayoutVars>
      </dgm:prSet>
      <dgm:spPr/>
      <dgm:t>
        <a:bodyPr/>
        <a:lstStyle/>
        <a:p>
          <a:endParaRPr lang="en-US"/>
        </a:p>
      </dgm:t>
    </dgm:pt>
    <dgm:pt modelId="{74934CFC-C257-DC44-9C2A-71D0ABC4BA2E}" type="pres">
      <dgm:prSet presAssocID="{1473B4BA-0089-0740-9FDC-95ADB341C30C}" presName="spacing" presStyleCnt="0"/>
      <dgm:spPr/>
    </dgm:pt>
    <dgm:pt modelId="{0BFC4525-59AA-4CCE-ADD2-78759F9C20E6}" type="pres">
      <dgm:prSet presAssocID="{5BA3B69C-C0CF-458F-86A9-27434072E1D7}" presName="composite" presStyleCnt="0"/>
      <dgm:spPr/>
    </dgm:pt>
    <dgm:pt modelId="{D38719FE-C175-4EC9-A979-B58DC4162D72}" type="pres">
      <dgm:prSet presAssocID="{5BA3B69C-C0CF-458F-86A9-27434072E1D7}" presName="imgShp" presStyleLbl="fgImgPlace1" presStyleIdx="1" presStyleCnt="4"/>
      <dgm:spPr/>
    </dgm:pt>
    <dgm:pt modelId="{1D287428-8DD7-4635-A21F-D64103E732F8}" type="pres">
      <dgm:prSet presAssocID="{5BA3B69C-C0CF-458F-86A9-27434072E1D7}" presName="txShp" presStyleLbl="node1" presStyleIdx="1" presStyleCnt="4">
        <dgm:presLayoutVars>
          <dgm:bulletEnabled val="1"/>
        </dgm:presLayoutVars>
      </dgm:prSet>
      <dgm:spPr/>
      <dgm:t>
        <a:bodyPr/>
        <a:lstStyle/>
        <a:p>
          <a:endParaRPr lang="en-US"/>
        </a:p>
      </dgm:t>
    </dgm:pt>
    <dgm:pt modelId="{8381A31B-2DCE-44B1-B37A-13DFFFC404C2}" type="pres">
      <dgm:prSet presAssocID="{88AF1BA7-8174-4C71-9002-21009C4D5E6B}" presName="spacing" presStyleCnt="0"/>
      <dgm:spPr/>
    </dgm:pt>
    <dgm:pt modelId="{C1D4079C-6C14-F34B-9FE2-F04156E2494B}" type="pres">
      <dgm:prSet presAssocID="{3AF04CAE-3E09-FC48-B815-103F2E387590}" presName="composite" presStyleCnt="0"/>
      <dgm:spPr/>
    </dgm:pt>
    <dgm:pt modelId="{B35EA41F-444C-4A46-A7A2-D2268FD3491E}" type="pres">
      <dgm:prSet presAssocID="{3AF04CAE-3E09-FC48-B815-103F2E387590}" presName="imgShp" presStyleLbl="fgImgPlace1" presStyleIdx="2" presStyleCnt="4"/>
      <dgm:spPr/>
    </dgm:pt>
    <dgm:pt modelId="{AAE3A42E-9AD9-A742-BC1C-F11CE16BD2CF}" type="pres">
      <dgm:prSet presAssocID="{3AF04CAE-3E09-FC48-B815-103F2E387590}" presName="txShp" presStyleLbl="node1" presStyleIdx="2" presStyleCnt="4">
        <dgm:presLayoutVars>
          <dgm:bulletEnabled val="1"/>
        </dgm:presLayoutVars>
      </dgm:prSet>
      <dgm:spPr/>
      <dgm:t>
        <a:bodyPr/>
        <a:lstStyle/>
        <a:p>
          <a:endParaRPr lang="en-US"/>
        </a:p>
      </dgm:t>
    </dgm:pt>
    <dgm:pt modelId="{1FD84DC8-AD15-BC41-8DEA-7AF533A8E5C4}" type="pres">
      <dgm:prSet presAssocID="{4B8965B2-C96D-9C4C-B559-9F781F47B334}" presName="spacing" presStyleCnt="0"/>
      <dgm:spPr/>
    </dgm:pt>
    <dgm:pt modelId="{827FA6D5-1D80-B041-A09B-43EE6ABCA757}" type="pres">
      <dgm:prSet presAssocID="{0382FBA1-AE31-3E4F-B5E3-708FE67BA50E}" presName="composite" presStyleCnt="0"/>
      <dgm:spPr/>
    </dgm:pt>
    <dgm:pt modelId="{2D5C3190-1F7D-7645-A9DB-AE2FA473B670}" type="pres">
      <dgm:prSet presAssocID="{0382FBA1-AE31-3E4F-B5E3-708FE67BA50E}" presName="imgShp" presStyleLbl="fgImgPlace1" presStyleIdx="3" presStyleCnt="4"/>
      <dgm:spPr>
        <a:noFill/>
      </dgm:spPr>
    </dgm:pt>
    <dgm:pt modelId="{10F75BE5-313D-4A40-B97F-114DDE6A9DD4}" type="pres">
      <dgm:prSet presAssocID="{0382FBA1-AE31-3E4F-B5E3-708FE67BA50E}" presName="txShp" presStyleLbl="node1" presStyleIdx="3" presStyleCnt="4">
        <dgm:presLayoutVars>
          <dgm:bulletEnabled val="1"/>
        </dgm:presLayoutVars>
      </dgm:prSet>
      <dgm:spPr/>
      <dgm:t>
        <a:bodyPr/>
        <a:lstStyle/>
        <a:p>
          <a:endParaRPr lang="en-US"/>
        </a:p>
      </dgm:t>
    </dgm:pt>
  </dgm:ptLst>
  <dgm:cxnLst>
    <dgm:cxn modelId="{D4B14FF4-A71F-444D-B993-DC07A3E7F8BB}" type="presOf" srcId="{0382FBA1-AE31-3E4F-B5E3-708FE67BA50E}" destId="{10F75BE5-313D-4A40-B97F-114DDE6A9DD4}" srcOrd="0" destOrd="0" presId="urn:microsoft.com/office/officeart/2005/8/layout/vList3"/>
    <dgm:cxn modelId="{0043DA87-65CC-924F-B7C5-2032C79EB35A}" srcId="{4AB37A8D-ECB0-9642-9289-827153DF4157}" destId="{3AF04CAE-3E09-FC48-B815-103F2E387590}" srcOrd="2" destOrd="0" parTransId="{F64BD4B0-2102-B748-8B56-845505C44A93}" sibTransId="{4B8965B2-C96D-9C4C-B559-9F781F47B334}"/>
    <dgm:cxn modelId="{1E420330-9E27-F24F-9458-431602601235}" type="presOf" srcId="{4AB37A8D-ECB0-9642-9289-827153DF4157}" destId="{ADD71EC3-5463-6641-8F87-CC288CF72EE1}" srcOrd="0" destOrd="0" presId="urn:microsoft.com/office/officeart/2005/8/layout/vList3"/>
    <dgm:cxn modelId="{EE8DBE9A-984A-4DF9-AB7A-32B9885306E9}" srcId="{4AB37A8D-ECB0-9642-9289-827153DF4157}" destId="{5BA3B69C-C0CF-458F-86A9-27434072E1D7}" srcOrd="1" destOrd="0" parTransId="{2271AF0D-C04B-4E94-B903-A98C3C4CCE06}" sibTransId="{88AF1BA7-8174-4C71-9002-21009C4D5E6B}"/>
    <dgm:cxn modelId="{DE821726-0332-7E4F-B44B-BAEBFEEACF25}" type="presOf" srcId="{5BA3B69C-C0CF-458F-86A9-27434072E1D7}" destId="{1D287428-8DD7-4635-A21F-D64103E732F8}" srcOrd="0" destOrd="0" presId="urn:microsoft.com/office/officeart/2005/8/layout/vList3"/>
    <dgm:cxn modelId="{B4E5967A-BC43-3A47-AEB7-160800D56889}" type="presOf" srcId="{3AF04CAE-3E09-FC48-B815-103F2E387590}" destId="{AAE3A42E-9AD9-A742-BC1C-F11CE16BD2CF}" srcOrd="0" destOrd="0" presId="urn:microsoft.com/office/officeart/2005/8/layout/vList3"/>
    <dgm:cxn modelId="{3ABBCB45-ECC1-9E4A-8178-C4A32378A522}" srcId="{4AB37A8D-ECB0-9642-9289-827153DF4157}" destId="{0382FBA1-AE31-3E4F-B5E3-708FE67BA50E}" srcOrd="3" destOrd="0" parTransId="{EEB78128-E04C-6044-841F-1D39F4E15682}" sibTransId="{720A1572-41FA-A944-8940-DAED54BF6131}"/>
    <dgm:cxn modelId="{F4941DA3-3729-404C-9BDD-8BE1E0EC7F31}" type="presOf" srcId="{8A124D6A-00FE-7346-B1D2-2EFD75426B78}" destId="{EB08DCE6-1EE0-C04B-8646-805555589890}" srcOrd="0" destOrd="0" presId="urn:microsoft.com/office/officeart/2005/8/layout/vList3"/>
    <dgm:cxn modelId="{3AE125E9-067C-C34B-86D2-93357203AE33}" srcId="{4AB37A8D-ECB0-9642-9289-827153DF4157}" destId="{8A124D6A-00FE-7346-B1D2-2EFD75426B78}" srcOrd="0" destOrd="0" parTransId="{B8A0EE1B-7CF7-5948-A187-B8B8BE8FC590}" sibTransId="{1473B4BA-0089-0740-9FDC-95ADB341C30C}"/>
    <dgm:cxn modelId="{80AC096C-C004-F745-8BE7-30758ED55D11}" type="presParOf" srcId="{ADD71EC3-5463-6641-8F87-CC288CF72EE1}" destId="{E1409EC1-5B71-0E46-A40B-7A7EA4BA5FDA}" srcOrd="0" destOrd="0" presId="urn:microsoft.com/office/officeart/2005/8/layout/vList3"/>
    <dgm:cxn modelId="{8D109714-2990-1F46-B05C-8B0376BC34CA}" type="presParOf" srcId="{E1409EC1-5B71-0E46-A40B-7A7EA4BA5FDA}" destId="{79E43BE7-4929-1B43-B06E-5110B1C285BA}" srcOrd="0" destOrd="0" presId="urn:microsoft.com/office/officeart/2005/8/layout/vList3"/>
    <dgm:cxn modelId="{D74141F5-7E2C-6A4A-A3EA-B7A7E79D5CF6}" type="presParOf" srcId="{E1409EC1-5B71-0E46-A40B-7A7EA4BA5FDA}" destId="{EB08DCE6-1EE0-C04B-8646-805555589890}" srcOrd="1" destOrd="0" presId="urn:microsoft.com/office/officeart/2005/8/layout/vList3"/>
    <dgm:cxn modelId="{A27A3F79-DFB7-A647-8AB8-411ED012F5C7}" type="presParOf" srcId="{ADD71EC3-5463-6641-8F87-CC288CF72EE1}" destId="{74934CFC-C257-DC44-9C2A-71D0ABC4BA2E}" srcOrd="1" destOrd="0" presId="urn:microsoft.com/office/officeart/2005/8/layout/vList3"/>
    <dgm:cxn modelId="{9EEDE9C2-FB27-D048-98B5-10E2A8DF1D10}" type="presParOf" srcId="{ADD71EC3-5463-6641-8F87-CC288CF72EE1}" destId="{0BFC4525-59AA-4CCE-ADD2-78759F9C20E6}" srcOrd="2" destOrd="0" presId="urn:microsoft.com/office/officeart/2005/8/layout/vList3"/>
    <dgm:cxn modelId="{E7E473D4-F95A-894F-9567-5816C02BCE63}" type="presParOf" srcId="{0BFC4525-59AA-4CCE-ADD2-78759F9C20E6}" destId="{D38719FE-C175-4EC9-A979-B58DC4162D72}" srcOrd="0" destOrd="0" presId="urn:microsoft.com/office/officeart/2005/8/layout/vList3"/>
    <dgm:cxn modelId="{6D69A7D0-85EA-8E4F-8784-969D4E306E41}" type="presParOf" srcId="{0BFC4525-59AA-4CCE-ADD2-78759F9C20E6}" destId="{1D287428-8DD7-4635-A21F-D64103E732F8}" srcOrd="1" destOrd="0" presId="urn:microsoft.com/office/officeart/2005/8/layout/vList3"/>
    <dgm:cxn modelId="{6F1BADFA-BB95-B643-BC64-DA22D8E827CE}" type="presParOf" srcId="{ADD71EC3-5463-6641-8F87-CC288CF72EE1}" destId="{8381A31B-2DCE-44B1-B37A-13DFFFC404C2}" srcOrd="3" destOrd="0" presId="urn:microsoft.com/office/officeart/2005/8/layout/vList3"/>
    <dgm:cxn modelId="{FC256BCA-BDFD-BD4F-BAC2-807BD5E2842E}" type="presParOf" srcId="{ADD71EC3-5463-6641-8F87-CC288CF72EE1}" destId="{C1D4079C-6C14-F34B-9FE2-F04156E2494B}" srcOrd="4" destOrd="0" presId="urn:microsoft.com/office/officeart/2005/8/layout/vList3"/>
    <dgm:cxn modelId="{1ABEEC87-7FC7-4747-BC18-CFE00B62436B}" type="presParOf" srcId="{C1D4079C-6C14-F34B-9FE2-F04156E2494B}" destId="{B35EA41F-444C-4A46-A7A2-D2268FD3491E}" srcOrd="0" destOrd="0" presId="urn:microsoft.com/office/officeart/2005/8/layout/vList3"/>
    <dgm:cxn modelId="{07B41162-A4B9-F74B-A1E2-31372C5D28DF}" type="presParOf" srcId="{C1D4079C-6C14-F34B-9FE2-F04156E2494B}" destId="{AAE3A42E-9AD9-A742-BC1C-F11CE16BD2CF}" srcOrd="1" destOrd="0" presId="urn:microsoft.com/office/officeart/2005/8/layout/vList3"/>
    <dgm:cxn modelId="{48B511E3-BCE8-CF4C-9412-4719FDBA1D0F}" type="presParOf" srcId="{ADD71EC3-5463-6641-8F87-CC288CF72EE1}" destId="{1FD84DC8-AD15-BC41-8DEA-7AF533A8E5C4}" srcOrd="5" destOrd="0" presId="urn:microsoft.com/office/officeart/2005/8/layout/vList3"/>
    <dgm:cxn modelId="{4B40C04B-967D-1C4B-B0D0-7A5B83FE7B2B}" type="presParOf" srcId="{ADD71EC3-5463-6641-8F87-CC288CF72EE1}" destId="{827FA6D5-1D80-B041-A09B-43EE6ABCA757}" srcOrd="6" destOrd="0" presId="urn:microsoft.com/office/officeart/2005/8/layout/vList3"/>
    <dgm:cxn modelId="{F6D5CBCB-EFF2-8645-BA33-AEC04D8F18E4}" type="presParOf" srcId="{827FA6D5-1D80-B041-A09B-43EE6ABCA757}" destId="{2D5C3190-1F7D-7645-A9DB-AE2FA473B670}" srcOrd="0" destOrd="0" presId="urn:microsoft.com/office/officeart/2005/8/layout/vList3"/>
    <dgm:cxn modelId="{5D692FF5-68B6-5145-8283-9CE4DA51F01A}" type="presParOf" srcId="{827FA6D5-1D80-B041-A09B-43EE6ABCA757}" destId="{10F75BE5-313D-4A40-B97F-114DDE6A9DD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B37A8D-ECB0-9642-9289-827153DF4157}" type="doc">
      <dgm:prSet loTypeId="urn:microsoft.com/office/officeart/2005/8/layout/vList3" loCatId="" qsTypeId="urn:microsoft.com/office/officeart/2005/8/quickstyle/simple4" qsCatId="simple" csTypeId="urn:microsoft.com/office/officeart/2005/8/colors/accent1_2" csCatId="accent1" phldr="1"/>
      <dgm:spPr/>
    </dgm:pt>
    <dgm:pt modelId="{8A124D6A-00FE-7346-B1D2-2EFD75426B78}">
      <dgm:prSet phldrT="[Text]"/>
      <dgm:spPr>
        <a:solidFill>
          <a:srgbClr val="00B050"/>
        </a:solidFill>
      </dgm:spPr>
      <dgm:t>
        <a:bodyPr/>
        <a:lstStyle/>
        <a:p>
          <a:r>
            <a:rPr lang="en-US" dirty="0" smtClean="0"/>
            <a:t>Preparation</a:t>
          </a:r>
          <a:endParaRPr lang="en-US" dirty="0"/>
        </a:p>
      </dgm:t>
    </dgm:pt>
    <dgm:pt modelId="{B8A0EE1B-7CF7-5948-A187-B8B8BE8FC590}" type="parTrans" cxnId="{3AE125E9-067C-C34B-86D2-93357203AE33}">
      <dgm:prSet/>
      <dgm:spPr/>
      <dgm:t>
        <a:bodyPr/>
        <a:lstStyle/>
        <a:p>
          <a:endParaRPr lang="en-US"/>
        </a:p>
      </dgm:t>
    </dgm:pt>
    <dgm:pt modelId="{1473B4BA-0089-0740-9FDC-95ADB341C30C}" type="sibTrans" cxnId="{3AE125E9-067C-C34B-86D2-93357203AE33}">
      <dgm:prSet/>
      <dgm:spPr/>
      <dgm:t>
        <a:bodyPr/>
        <a:lstStyle/>
        <a:p>
          <a:endParaRPr lang="en-US"/>
        </a:p>
      </dgm:t>
    </dgm:pt>
    <dgm:pt modelId="{0382FBA1-AE31-3E4F-B5E3-708FE67BA50E}">
      <dgm:prSet phldrT="[Text]"/>
      <dgm:spPr>
        <a:solidFill>
          <a:srgbClr val="002060"/>
        </a:solidFill>
      </dgm:spPr>
      <dgm:t>
        <a:bodyPr/>
        <a:lstStyle/>
        <a:p>
          <a:r>
            <a:rPr lang="en-US" dirty="0" smtClean="0"/>
            <a:t>Direction</a:t>
          </a:r>
          <a:endParaRPr lang="en-US" dirty="0"/>
        </a:p>
      </dgm:t>
    </dgm:pt>
    <dgm:pt modelId="{EEB78128-E04C-6044-841F-1D39F4E15682}" type="parTrans" cxnId="{3ABBCB45-ECC1-9E4A-8178-C4A32378A522}">
      <dgm:prSet/>
      <dgm:spPr/>
      <dgm:t>
        <a:bodyPr/>
        <a:lstStyle/>
        <a:p>
          <a:endParaRPr lang="en-US"/>
        </a:p>
      </dgm:t>
    </dgm:pt>
    <dgm:pt modelId="{720A1572-41FA-A944-8940-DAED54BF6131}" type="sibTrans" cxnId="{3ABBCB45-ECC1-9E4A-8178-C4A32378A522}">
      <dgm:prSet/>
      <dgm:spPr/>
      <dgm:t>
        <a:bodyPr/>
        <a:lstStyle/>
        <a:p>
          <a:endParaRPr lang="en-US"/>
        </a:p>
      </dgm:t>
    </dgm:pt>
    <dgm:pt modelId="{3AF04CAE-3E09-FC48-B815-103F2E387590}">
      <dgm:prSet phldrT="[Text]"/>
      <dgm:spPr>
        <a:solidFill>
          <a:srgbClr val="00B050"/>
        </a:solidFill>
      </dgm:spPr>
      <dgm:t>
        <a:bodyPr/>
        <a:lstStyle/>
        <a:p>
          <a:r>
            <a:rPr lang="en-US" dirty="0" smtClean="0"/>
            <a:t>Identify</a:t>
          </a:r>
          <a:r>
            <a:rPr lang="en-US" baseline="0" dirty="0" smtClean="0"/>
            <a:t> location</a:t>
          </a:r>
          <a:endParaRPr lang="en-US" dirty="0"/>
        </a:p>
      </dgm:t>
    </dgm:pt>
    <dgm:pt modelId="{F64BD4B0-2102-B748-8B56-845505C44A93}" type="parTrans" cxnId="{0043DA87-65CC-924F-B7C5-2032C79EB35A}">
      <dgm:prSet/>
      <dgm:spPr/>
      <dgm:t>
        <a:bodyPr/>
        <a:lstStyle/>
        <a:p>
          <a:endParaRPr lang="en-US"/>
        </a:p>
      </dgm:t>
    </dgm:pt>
    <dgm:pt modelId="{4B8965B2-C96D-9C4C-B559-9F781F47B334}" type="sibTrans" cxnId="{0043DA87-65CC-924F-B7C5-2032C79EB35A}">
      <dgm:prSet/>
      <dgm:spPr/>
      <dgm:t>
        <a:bodyPr/>
        <a:lstStyle/>
        <a:p>
          <a:endParaRPr lang="en-US"/>
        </a:p>
      </dgm:t>
    </dgm:pt>
    <dgm:pt modelId="{5BA3B69C-C0CF-458F-86A9-27434072E1D7}">
      <dgm:prSet phldrT="[Text]"/>
      <dgm:spPr>
        <a:solidFill>
          <a:srgbClr val="00B050"/>
        </a:solidFill>
      </dgm:spPr>
      <dgm:t>
        <a:bodyPr/>
        <a:lstStyle/>
        <a:p>
          <a:r>
            <a:rPr lang="en-US" dirty="0" smtClean="0"/>
            <a:t>Identify</a:t>
          </a:r>
          <a:r>
            <a:rPr lang="en-US" baseline="0" dirty="0" smtClean="0"/>
            <a:t> floor</a:t>
          </a:r>
          <a:endParaRPr lang="en-US" dirty="0"/>
        </a:p>
      </dgm:t>
    </dgm:pt>
    <dgm:pt modelId="{2271AF0D-C04B-4E94-B903-A98C3C4CCE06}" type="parTrans" cxnId="{EE8DBE9A-984A-4DF9-AB7A-32B9885306E9}">
      <dgm:prSet/>
      <dgm:spPr/>
      <dgm:t>
        <a:bodyPr/>
        <a:lstStyle/>
        <a:p>
          <a:endParaRPr lang="en-US"/>
        </a:p>
      </dgm:t>
    </dgm:pt>
    <dgm:pt modelId="{88AF1BA7-8174-4C71-9002-21009C4D5E6B}" type="sibTrans" cxnId="{EE8DBE9A-984A-4DF9-AB7A-32B9885306E9}">
      <dgm:prSet/>
      <dgm:spPr/>
      <dgm:t>
        <a:bodyPr/>
        <a:lstStyle/>
        <a:p>
          <a:endParaRPr lang="en-US"/>
        </a:p>
      </dgm:t>
    </dgm:pt>
    <dgm:pt modelId="{ADD71EC3-5463-6641-8F87-CC288CF72EE1}" type="pres">
      <dgm:prSet presAssocID="{4AB37A8D-ECB0-9642-9289-827153DF4157}" presName="linearFlow" presStyleCnt="0">
        <dgm:presLayoutVars>
          <dgm:dir/>
          <dgm:resizeHandles val="exact"/>
        </dgm:presLayoutVars>
      </dgm:prSet>
      <dgm:spPr/>
    </dgm:pt>
    <dgm:pt modelId="{E1409EC1-5B71-0E46-A40B-7A7EA4BA5FDA}" type="pres">
      <dgm:prSet presAssocID="{8A124D6A-00FE-7346-B1D2-2EFD75426B78}" presName="composite" presStyleCnt="0"/>
      <dgm:spPr/>
    </dgm:pt>
    <dgm:pt modelId="{79E43BE7-4929-1B43-B06E-5110B1C285BA}" type="pres">
      <dgm:prSet presAssocID="{8A124D6A-00FE-7346-B1D2-2EFD75426B78}" presName="imgShp" presStyleLbl="fgImgPlace1" presStyleIdx="0" presStyleCnt="4"/>
      <dgm:spPr>
        <a:noFill/>
      </dgm:spPr>
    </dgm:pt>
    <dgm:pt modelId="{EB08DCE6-1EE0-C04B-8646-805555589890}" type="pres">
      <dgm:prSet presAssocID="{8A124D6A-00FE-7346-B1D2-2EFD75426B78}" presName="txShp" presStyleLbl="node1" presStyleIdx="0" presStyleCnt="4">
        <dgm:presLayoutVars>
          <dgm:bulletEnabled val="1"/>
        </dgm:presLayoutVars>
      </dgm:prSet>
      <dgm:spPr/>
      <dgm:t>
        <a:bodyPr/>
        <a:lstStyle/>
        <a:p>
          <a:endParaRPr lang="en-US"/>
        </a:p>
      </dgm:t>
    </dgm:pt>
    <dgm:pt modelId="{74934CFC-C257-DC44-9C2A-71D0ABC4BA2E}" type="pres">
      <dgm:prSet presAssocID="{1473B4BA-0089-0740-9FDC-95ADB341C30C}" presName="spacing" presStyleCnt="0"/>
      <dgm:spPr/>
    </dgm:pt>
    <dgm:pt modelId="{0BFC4525-59AA-4CCE-ADD2-78759F9C20E6}" type="pres">
      <dgm:prSet presAssocID="{5BA3B69C-C0CF-458F-86A9-27434072E1D7}" presName="composite" presStyleCnt="0"/>
      <dgm:spPr/>
    </dgm:pt>
    <dgm:pt modelId="{D38719FE-C175-4EC9-A979-B58DC4162D72}" type="pres">
      <dgm:prSet presAssocID="{5BA3B69C-C0CF-458F-86A9-27434072E1D7}" presName="imgShp" presStyleLbl="fgImgPlace1" presStyleIdx="1" presStyleCnt="4"/>
      <dgm:spPr/>
    </dgm:pt>
    <dgm:pt modelId="{1D287428-8DD7-4635-A21F-D64103E732F8}" type="pres">
      <dgm:prSet presAssocID="{5BA3B69C-C0CF-458F-86A9-27434072E1D7}" presName="txShp" presStyleLbl="node1" presStyleIdx="1" presStyleCnt="4">
        <dgm:presLayoutVars>
          <dgm:bulletEnabled val="1"/>
        </dgm:presLayoutVars>
      </dgm:prSet>
      <dgm:spPr/>
      <dgm:t>
        <a:bodyPr/>
        <a:lstStyle/>
        <a:p>
          <a:endParaRPr lang="en-US"/>
        </a:p>
      </dgm:t>
    </dgm:pt>
    <dgm:pt modelId="{8381A31B-2DCE-44B1-B37A-13DFFFC404C2}" type="pres">
      <dgm:prSet presAssocID="{88AF1BA7-8174-4C71-9002-21009C4D5E6B}" presName="spacing" presStyleCnt="0"/>
      <dgm:spPr/>
    </dgm:pt>
    <dgm:pt modelId="{C1D4079C-6C14-F34B-9FE2-F04156E2494B}" type="pres">
      <dgm:prSet presAssocID="{3AF04CAE-3E09-FC48-B815-103F2E387590}" presName="composite" presStyleCnt="0"/>
      <dgm:spPr/>
    </dgm:pt>
    <dgm:pt modelId="{B35EA41F-444C-4A46-A7A2-D2268FD3491E}" type="pres">
      <dgm:prSet presAssocID="{3AF04CAE-3E09-FC48-B815-103F2E387590}" presName="imgShp" presStyleLbl="fgImgPlace1" presStyleIdx="2" presStyleCnt="4"/>
      <dgm:spPr/>
    </dgm:pt>
    <dgm:pt modelId="{AAE3A42E-9AD9-A742-BC1C-F11CE16BD2CF}" type="pres">
      <dgm:prSet presAssocID="{3AF04CAE-3E09-FC48-B815-103F2E387590}" presName="txShp" presStyleLbl="node1" presStyleIdx="2" presStyleCnt="4">
        <dgm:presLayoutVars>
          <dgm:bulletEnabled val="1"/>
        </dgm:presLayoutVars>
      </dgm:prSet>
      <dgm:spPr/>
      <dgm:t>
        <a:bodyPr/>
        <a:lstStyle/>
        <a:p>
          <a:endParaRPr lang="en-US"/>
        </a:p>
      </dgm:t>
    </dgm:pt>
    <dgm:pt modelId="{1FD84DC8-AD15-BC41-8DEA-7AF533A8E5C4}" type="pres">
      <dgm:prSet presAssocID="{4B8965B2-C96D-9C4C-B559-9F781F47B334}" presName="spacing" presStyleCnt="0"/>
      <dgm:spPr/>
    </dgm:pt>
    <dgm:pt modelId="{827FA6D5-1D80-B041-A09B-43EE6ABCA757}" type="pres">
      <dgm:prSet presAssocID="{0382FBA1-AE31-3E4F-B5E3-708FE67BA50E}" presName="composite" presStyleCnt="0"/>
      <dgm:spPr/>
    </dgm:pt>
    <dgm:pt modelId="{2D5C3190-1F7D-7645-A9DB-AE2FA473B670}" type="pres">
      <dgm:prSet presAssocID="{0382FBA1-AE31-3E4F-B5E3-708FE67BA50E}" presName="imgShp" presStyleLbl="fgImgPlace1" presStyleIdx="3" presStyleCnt="4"/>
      <dgm:spPr>
        <a:noFill/>
      </dgm:spPr>
    </dgm:pt>
    <dgm:pt modelId="{10F75BE5-313D-4A40-B97F-114DDE6A9DD4}" type="pres">
      <dgm:prSet presAssocID="{0382FBA1-AE31-3E4F-B5E3-708FE67BA50E}" presName="txShp" presStyleLbl="node1" presStyleIdx="3" presStyleCnt="4">
        <dgm:presLayoutVars>
          <dgm:bulletEnabled val="1"/>
        </dgm:presLayoutVars>
      </dgm:prSet>
      <dgm:spPr/>
      <dgm:t>
        <a:bodyPr/>
        <a:lstStyle/>
        <a:p>
          <a:endParaRPr lang="en-US"/>
        </a:p>
      </dgm:t>
    </dgm:pt>
  </dgm:ptLst>
  <dgm:cxnLst>
    <dgm:cxn modelId="{D1E2F115-0E2C-5F42-B5B7-DA757FECAF81}" type="presOf" srcId="{4AB37A8D-ECB0-9642-9289-827153DF4157}" destId="{ADD71EC3-5463-6641-8F87-CC288CF72EE1}" srcOrd="0" destOrd="0" presId="urn:microsoft.com/office/officeart/2005/8/layout/vList3"/>
    <dgm:cxn modelId="{3AE125E9-067C-C34B-86D2-93357203AE33}" srcId="{4AB37A8D-ECB0-9642-9289-827153DF4157}" destId="{8A124D6A-00FE-7346-B1D2-2EFD75426B78}" srcOrd="0" destOrd="0" parTransId="{B8A0EE1B-7CF7-5948-A187-B8B8BE8FC590}" sibTransId="{1473B4BA-0089-0740-9FDC-95ADB341C30C}"/>
    <dgm:cxn modelId="{EB733A2B-30AA-B042-826E-92A6A80D5DD4}" type="presOf" srcId="{8A124D6A-00FE-7346-B1D2-2EFD75426B78}" destId="{EB08DCE6-1EE0-C04B-8646-805555589890}" srcOrd="0" destOrd="0" presId="urn:microsoft.com/office/officeart/2005/8/layout/vList3"/>
    <dgm:cxn modelId="{434B6BBE-5D94-1A42-B8DA-866E680C2651}" type="presOf" srcId="{0382FBA1-AE31-3E4F-B5E3-708FE67BA50E}" destId="{10F75BE5-313D-4A40-B97F-114DDE6A9DD4}" srcOrd="0" destOrd="0" presId="urn:microsoft.com/office/officeart/2005/8/layout/vList3"/>
    <dgm:cxn modelId="{EE8DBE9A-984A-4DF9-AB7A-32B9885306E9}" srcId="{4AB37A8D-ECB0-9642-9289-827153DF4157}" destId="{5BA3B69C-C0CF-458F-86A9-27434072E1D7}" srcOrd="1" destOrd="0" parTransId="{2271AF0D-C04B-4E94-B903-A98C3C4CCE06}" sibTransId="{88AF1BA7-8174-4C71-9002-21009C4D5E6B}"/>
    <dgm:cxn modelId="{F26D3451-3470-DC4C-99CA-B1DD938B4E37}" type="presOf" srcId="{5BA3B69C-C0CF-458F-86A9-27434072E1D7}" destId="{1D287428-8DD7-4635-A21F-D64103E732F8}" srcOrd="0" destOrd="0" presId="urn:microsoft.com/office/officeart/2005/8/layout/vList3"/>
    <dgm:cxn modelId="{48110BD0-A799-624B-9BE9-27574DB0D10C}" type="presOf" srcId="{3AF04CAE-3E09-FC48-B815-103F2E387590}" destId="{AAE3A42E-9AD9-A742-BC1C-F11CE16BD2CF}" srcOrd="0" destOrd="0" presId="urn:microsoft.com/office/officeart/2005/8/layout/vList3"/>
    <dgm:cxn modelId="{3ABBCB45-ECC1-9E4A-8178-C4A32378A522}" srcId="{4AB37A8D-ECB0-9642-9289-827153DF4157}" destId="{0382FBA1-AE31-3E4F-B5E3-708FE67BA50E}" srcOrd="3" destOrd="0" parTransId="{EEB78128-E04C-6044-841F-1D39F4E15682}" sibTransId="{720A1572-41FA-A944-8940-DAED54BF6131}"/>
    <dgm:cxn modelId="{0043DA87-65CC-924F-B7C5-2032C79EB35A}" srcId="{4AB37A8D-ECB0-9642-9289-827153DF4157}" destId="{3AF04CAE-3E09-FC48-B815-103F2E387590}" srcOrd="2" destOrd="0" parTransId="{F64BD4B0-2102-B748-8B56-845505C44A93}" sibTransId="{4B8965B2-C96D-9C4C-B559-9F781F47B334}"/>
    <dgm:cxn modelId="{16552E7D-427B-6C4D-8E55-323DE0BC360C}" type="presParOf" srcId="{ADD71EC3-5463-6641-8F87-CC288CF72EE1}" destId="{E1409EC1-5B71-0E46-A40B-7A7EA4BA5FDA}" srcOrd="0" destOrd="0" presId="urn:microsoft.com/office/officeart/2005/8/layout/vList3"/>
    <dgm:cxn modelId="{5446B26C-3BA6-1E4E-B09C-F565BA23BA8A}" type="presParOf" srcId="{E1409EC1-5B71-0E46-A40B-7A7EA4BA5FDA}" destId="{79E43BE7-4929-1B43-B06E-5110B1C285BA}" srcOrd="0" destOrd="0" presId="urn:microsoft.com/office/officeart/2005/8/layout/vList3"/>
    <dgm:cxn modelId="{B9BAE152-25C8-3144-B919-4A7C425FBF78}" type="presParOf" srcId="{E1409EC1-5B71-0E46-A40B-7A7EA4BA5FDA}" destId="{EB08DCE6-1EE0-C04B-8646-805555589890}" srcOrd="1" destOrd="0" presId="urn:microsoft.com/office/officeart/2005/8/layout/vList3"/>
    <dgm:cxn modelId="{581DB5C6-D3CD-B343-86FA-FD20B559800E}" type="presParOf" srcId="{ADD71EC3-5463-6641-8F87-CC288CF72EE1}" destId="{74934CFC-C257-DC44-9C2A-71D0ABC4BA2E}" srcOrd="1" destOrd="0" presId="urn:microsoft.com/office/officeart/2005/8/layout/vList3"/>
    <dgm:cxn modelId="{E2D333D2-B707-5546-B4C5-50622042A760}" type="presParOf" srcId="{ADD71EC3-5463-6641-8F87-CC288CF72EE1}" destId="{0BFC4525-59AA-4CCE-ADD2-78759F9C20E6}" srcOrd="2" destOrd="0" presId="urn:microsoft.com/office/officeart/2005/8/layout/vList3"/>
    <dgm:cxn modelId="{8496874F-4096-6B4F-80AB-C2A242C6354A}" type="presParOf" srcId="{0BFC4525-59AA-4CCE-ADD2-78759F9C20E6}" destId="{D38719FE-C175-4EC9-A979-B58DC4162D72}" srcOrd="0" destOrd="0" presId="urn:microsoft.com/office/officeart/2005/8/layout/vList3"/>
    <dgm:cxn modelId="{2D0A727E-7F49-9349-A9D0-9432C7A94EA6}" type="presParOf" srcId="{0BFC4525-59AA-4CCE-ADD2-78759F9C20E6}" destId="{1D287428-8DD7-4635-A21F-D64103E732F8}" srcOrd="1" destOrd="0" presId="urn:microsoft.com/office/officeart/2005/8/layout/vList3"/>
    <dgm:cxn modelId="{E8467EE9-A4A9-F343-BA9D-DCE45E0C1C33}" type="presParOf" srcId="{ADD71EC3-5463-6641-8F87-CC288CF72EE1}" destId="{8381A31B-2DCE-44B1-B37A-13DFFFC404C2}" srcOrd="3" destOrd="0" presId="urn:microsoft.com/office/officeart/2005/8/layout/vList3"/>
    <dgm:cxn modelId="{E6590565-E1C8-F845-9347-6E34CF4D3E52}" type="presParOf" srcId="{ADD71EC3-5463-6641-8F87-CC288CF72EE1}" destId="{C1D4079C-6C14-F34B-9FE2-F04156E2494B}" srcOrd="4" destOrd="0" presId="urn:microsoft.com/office/officeart/2005/8/layout/vList3"/>
    <dgm:cxn modelId="{A316926F-6FBC-3645-807A-9BD67E2D3E83}" type="presParOf" srcId="{C1D4079C-6C14-F34B-9FE2-F04156E2494B}" destId="{B35EA41F-444C-4A46-A7A2-D2268FD3491E}" srcOrd="0" destOrd="0" presId="urn:microsoft.com/office/officeart/2005/8/layout/vList3"/>
    <dgm:cxn modelId="{190580CF-DE12-4F4D-AD42-933597C8F337}" type="presParOf" srcId="{C1D4079C-6C14-F34B-9FE2-F04156E2494B}" destId="{AAE3A42E-9AD9-A742-BC1C-F11CE16BD2CF}" srcOrd="1" destOrd="0" presId="urn:microsoft.com/office/officeart/2005/8/layout/vList3"/>
    <dgm:cxn modelId="{736D9C3B-9517-044C-AC0A-47AF494884B9}" type="presParOf" srcId="{ADD71EC3-5463-6641-8F87-CC288CF72EE1}" destId="{1FD84DC8-AD15-BC41-8DEA-7AF533A8E5C4}" srcOrd="5" destOrd="0" presId="urn:microsoft.com/office/officeart/2005/8/layout/vList3"/>
    <dgm:cxn modelId="{3590CB9D-2A76-0A4E-8723-45F968566885}" type="presParOf" srcId="{ADD71EC3-5463-6641-8F87-CC288CF72EE1}" destId="{827FA6D5-1D80-B041-A09B-43EE6ABCA757}" srcOrd="6" destOrd="0" presId="urn:microsoft.com/office/officeart/2005/8/layout/vList3"/>
    <dgm:cxn modelId="{45975916-4644-B844-9345-3D7D6CC777D3}" type="presParOf" srcId="{827FA6D5-1D80-B041-A09B-43EE6ABCA757}" destId="{2D5C3190-1F7D-7645-A9DB-AE2FA473B670}" srcOrd="0" destOrd="0" presId="urn:microsoft.com/office/officeart/2005/8/layout/vList3"/>
    <dgm:cxn modelId="{53C57468-EA76-7841-8DE0-AB4A6E23016D}" type="presParOf" srcId="{827FA6D5-1D80-B041-A09B-43EE6ABCA757}" destId="{10F75BE5-313D-4A40-B97F-114DDE6A9DD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B37A8D-ECB0-9642-9289-827153DF4157}" type="doc">
      <dgm:prSet loTypeId="urn:microsoft.com/office/officeart/2005/8/layout/vList3" loCatId="" qsTypeId="urn:microsoft.com/office/officeart/2005/8/quickstyle/simple4" qsCatId="simple" csTypeId="urn:microsoft.com/office/officeart/2005/8/colors/accent1_2" csCatId="accent1" phldr="1"/>
      <dgm:spPr/>
    </dgm:pt>
    <dgm:pt modelId="{8A124D6A-00FE-7346-B1D2-2EFD75426B78}">
      <dgm:prSet phldrT="[Text]"/>
      <dgm:spPr>
        <a:solidFill>
          <a:srgbClr val="00B050"/>
        </a:solidFill>
      </dgm:spPr>
      <dgm:t>
        <a:bodyPr/>
        <a:lstStyle/>
        <a:p>
          <a:r>
            <a:rPr lang="en-US" dirty="0" smtClean="0"/>
            <a:t>Preparation</a:t>
          </a:r>
          <a:endParaRPr lang="en-US" dirty="0"/>
        </a:p>
      </dgm:t>
    </dgm:pt>
    <dgm:pt modelId="{B8A0EE1B-7CF7-5948-A187-B8B8BE8FC590}" type="parTrans" cxnId="{3AE125E9-067C-C34B-86D2-93357203AE33}">
      <dgm:prSet/>
      <dgm:spPr/>
      <dgm:t>
        <a:bodyPr/>
        <a:lstStyle/>
        <a:p>
          <a:endParaRPr lang="en-US"/>
        </a:p>
      </dgm:t>
    </dgm:pt>
    <dgm:pt modelId="{1473B4BA-0089-0740-9FDC-95ADB341C30C}" type="sibTrans" cxnId="{3AE125E9-067C-C34B-86D2-93357203AE33}">
      <dgm:prSet/>
      <dgm:spPr/>
      <dgm:t>
        <a:bodyPr/>
        <a:lstStyle/>
        <a:p>
          <a:endParaRPr lang="en-US"/>
        </a:p>
      </dgm:t>
    </dgm:pt>
    <dgm:pt modelId="{0382FBA1-AE31-3E4F-B5E3-708FE67BA50E}">
      <dgm:prSet phldrT="[Text]"/>
      <dgm:spPr>
        <a:solidFill>
          <a:srgbClr val="00B050"/>
        </a:solidFill>
      </dgm:spPr>
      <dgm:t>
        <a:bodyPr/>
        <a:lstStyle/>
        <a:p>
          <a:r>
            <a:rPr lang="en-US" dirty="0" smtClean="0"/>
            <a:t>Direction</a:t>
          </a:r>
          <a:endParaRPr lang="en-US" dirty="0"/>
        </a:p>
      </dgm:t>
    </dgm:pt>
    <dgm:pt modelId="{EEB78128-E04C-6044-841F-1D39F4E15682}" type="parTrans" cxnId="{3ABBCB45-ECC1-9E4A-8178-C4A32378A522}">
      <dgm:prSet/>
      <dgm:spPr/>
      <dgm:t>
        <a:bodyPr/>
        <a:lstStyle/>
        <a:p>
          <a:endParaRPr lang="en-US"/>
        </a:p>
      </dgm:t>
    </dgm:pt>
    <dgm:pt modelId="{720A1572-41FA-A944-8940-DAED54BF6131}" type="sibTrans" cxnId="{3ABBCB45-ECC1-9E4A-8178-C4A32378A522}">
      <dgm:prSet/>
      <dgm:spPr/>
      <dgm:t>
        <a:bodyPr/>
        <a:lstStyle/>
        <a:p>
          <a:endParaRPr lang="en-US"/>
        </a:p>
      </dgm:t>
    </dgm:pt>
    <dgm:pt modelId="{3AF04CAE-3E09-FC48-B815-103F2E387590}">
      <dgm:prSet phldrT="[Text]"/>
      <dgm:spPr>
        <a:solidFill>
          <a:srgbClr val="00B050"/>
        </a:solidFill>
      </dgm:spPr>
      <dgm:t>
        <a:bodyPr/>
        <a:lstStyle/>
        <a:p>
          <a:r>
            <a:rPr lang="en-US" dirty="0" smtClean="0"/>
            <a:t>Identify</a:t>
          </a:r>
          <a:r>
            <a:rPr lang="en-US" baseline="0" dirty="0" smtClean="0"/>
            <a:t> location</a:t>
          </a:r>
          <a:endParaRPr lang="en-US" dirty="0"/>
        </a:p>
      </dgm:t>
    </dgm:pt>
    <dgm:pt modelId="{F64BD4B0-2102-B748-8B56-845505C44A93}" type="parTrans" cxnId="{0043DA87-65CC-924F-B7C5-2032C79EB35A}">
      <dgm:prSet/>
      <dgm:spPr/>
      <dgm:t>
        <a:bodyPr/>
        <a:lstStyle/>
        <a:p>
          <a:endParaRPr lang="en-US"/>
        </a:p>
      </dgm:t>
    </dgm:pt>
    <dgm:pt modelId="{4B8965B2-C96D-9C4C-B559-9F781F47B334}" type="sibTrans" cxnId="{0043DA87-65CC-924F-B7C5-2032C79EB35A}">
      <dgm:prSet/>
      <dgm:spPr/>
      <dgm:t>
        <a:bodyPr/>
        <a:lstStyle/>
        <a:p>
          <a:endParaRPr lang="en-US"/>
        </a:p>
      </dgm:t>
    </dgm:pt>
    <dgm:pt modelId="{5BA3B69C-C0CF-458F-86A9-27434072E1D7}">
      <dgm:prSet phldrT="[Text]"/>
      <dgm:spPr>
        <a:solidFill>
          <a:srgbClr val="00B050"/>
        </a:solidFill>
      </dgm:spPr>
      <dgm:t>
        <a:bodyPr/>
        <a:lstStyle/>
        <a:p>
          <a:r>
            <a:rPr lang="en-US" dirty="0" smtClean="0"/>
            <a:t>Identify</a:t>
          </a:r>
          <a:r>
            <a:rPr lang="en-US" baseline="0" dirty="0" smtClean="0"/>
            <a:t> floor</a:t>
          </a:r>
          <a:endParaRPr lang="en-US" dirty="0"/>
        </a:p>
      </dgm:t>
    </dgm:pt>
    <dgm:pt modelId="{2271AF0D-C04B-4E94-B903-A98C3C4CCE06}" type="parTrans" cxnId="{EE8DBE9A-984A-4DF9-AB7A-32B9885306E9}">
      <dgm:prSet/>
      <dgm:spPr/>
      <dgm:t>
        <a:bodyPr/>
        <a:lstStyle/>
        <a:p>
          <a:endParaRPr lang="en-US"/>
        </a:p>
      </dgm:t>
    </dgm:pt>
    <dgm:pt modelId="{88AF1BA7-8174-4C71-9002-21009C4D5E6B}" type="sibTrans" cxnId="{EE8DBE9A-984A-4DF9-AB7A-32B9885306E9}">
      <dgm:prSet/>
      <dgm:spPr/>
      <dgm:t>
        <a:bodyPr/>
        <a:lstStyle/>
        <a:p>
          <a:endParaRPr lang="en-US"/>
        </a:p>
      </dgm:t>
    </dgm:pt>
    <dgm:pt modelId="{ADD71EC3-5463-6641-8F87-CC288CF72EE1}" type="pres">
      <dgm:prSet presAssocID="{4AB37A8D-ECB0-9642-9289-827153DF4157}" presName="linearFlow" presStyleCnt="0">
        <dgm:presLayoutVars>
          <dgm:dir/>
          <dgm:resizeHandles val="exact"/>
        </dgm:presLayoutVars>
      </dgm:prSet>
      <dgm:spPr/>
    </dgm:pt>
    <dgm:pt modelId="{E1409EC1-5B71-0E46-A40B-7A7EA4BA5FDA}" type="pres">
      <dgm:prSet presAssocID="{8A124D6A-00FE-7346-B1D2-2EFD75426B78}" presName="composite" presStyleCnt="0"/>
      <dgm:spPr/>
    </dgm:pt>
    <dgm:pt modelId="{79E43BE7-4929-1B43-B06E-5110B1C285BA}" type="pres">
      <dgm:prSet presAssocID="{8A124D6A-00FE-7346-B1D2-2EFD75426B78}" presName="imgShp" presStyleLbl="fgImgPlace1" presStyleIdx="0" presStyleCnt="4"/>
      <dgm:spPr>
        <a:noFill/>
      </dgm:spPr>
    </dgm:pt>
    <dgm:pt modelId="{EB08DCE6-1EE0-C04B-8646-805555589890}" type="pres">
      <dgm:prSet presAssocID="{8A124D6A-00FE-7346-B1D2-2EFD75426B78}" presName="txShp" presStyleLbl="node1" presStyleIdx="0" presStyleCnt="4">
        <dgm:presLayoutVars>
          <dgm:bulletEnabled val="1"/>
        </dgm:presLayoutVars>
      </dgm:prSet>
      <dgm:spPr/>
      <dgm:t>
        <a:bodyPr/>
        <a:lstStyle/>
        <a:p>
          <a:endParaRPr lang="en-US"/>
        </a:p>
      </dgm:t>
    </dgm:pt>
    <dgm:pt modelId="{74934CFC-C257-DC44-9C2A-71D0ABC4BA2E}" type="pres">
      <dgm:prSet presAssocID="{1473B4BA-0089-0740-9FDC-95ADB341C30C}" presName="spacing" presStyleCnt="0"/>
      <dgm:spPr/>
    </dgm:pt>
    <dgm:pt modelId="{0BFC4525-59AA-4CCE-ADD2-78759F9C20E6}" type="pres">
      <dgm:prSet presAssocID="{5BA3B69C-C0CF-458F-86A9-27434072E1D7}" presName="composite" presStyleCnt="0"/>
      <dgm:spPr/>
    </dgm:pt>
    <dgm:pt modelId="{D38719FE-C175-4EC9-A979-B58DC4162D72}" type="pres">
      <dgm:prSet presAssocID="{5BA3B69C-C0CF-458F-86A9-27434072E1D7}" presName="imgShp" presStyleLbl="fgImgPlace1" presStyleIdx="1" presStyleCnt="4"/>
      <dgm:spPr/>
    </dgm:pt>
    <dgm:pt modelId="{1D287428-8DD7-4635-A21F-D64103E732F8}" type="pres">
      <dgm:prSet presAssocID="{5BA3B69C-C0CF-458F-86A9-27434072E1D7}" presName="txShp" presStyleLbl="node1" presStyleIdx="1" presStyleCnt="4">
        <dgm:presLayoutVars>
          <dgm:bulletEnabled val="1"/>
        </dgm:presLayoutVars>
      </dgm:prSet>
      <dgm:spPr/>
      <dgm:t>
        <a:bodyPr/>
        <a:lstStyle/>
        <a:p>
          <a:endParaRPr lang="en-US"/>
        </a:p>
      </dgm:t>
    </dgm:pt>
    <dgm:pt modelId="{8381A31B-2DCE-44B1-B37A-13DFFFC404C2}" type="pres">
      <dgm:prSet presAssocID="{88AF1BA7-8174-4C71-9002-21009C4D5E6B}" presName="spacing" presStyleCnt="0"/>
      <dgm:spPr/>
    </dgm:pt>
    <dgm:pt modelId="{C1D4079C-6C14-F34B-9FE2-F04156E2494B}" type="pres">
      <dgm:prSet presAssocID="{3AF04CAE-3E09-FC48-B815-103F2E387590}" presName="composite" presStyleCnt="0"/>
      <dgm:spPr/>
    </dgm:pt>
    <dgm:pt modelId="{B35EA41F-444C-4A46-A7A2-D2268FD3491E}" type="pres">
      <dgm:prSet presAssocID="{3AF04CAE-3E09-FC48-B815-103F2E387590}" presName="imgShp" presStyleLbl="fgImgPlace1" presStyleIdx="2" presStyleCnt="4"/>
      <dgm:spPr/>
    </dgm:pt>
    <dgm:pt modelId="{AAE3A42E-9AD9-A742-BC1C-F11CE16BD2CF}" type="pres">
      <dgm:prSet presAssocID="{3AF04CAE-3E09-FC48-B815-103F2E387590}" presName="txShp" presStyleLbl="node1" presStyleIdx="2" presStyleCnt="4">
        <dgm:presLayoutVars>
          <dgm:bulletEnabled val="1"/>
        </dgm:presLayoutVars>
      </dgm:prSet>
      <dgm:spPr/>
      <dgm:t>
        <a:bodyPr/>
        <a:lstStyle/>
        <a:p>
          <a:endParaRPr lang="en-US"/>
        </a:p>
      </dgm:t>
    </dgm:pt>
    <dgm:pt modelId="{1FD84DC8-AD15-BC41-8DEA-7AF533A8E5C4}" type="pres">
      <dgm:prSet presAssocID="{4B8965B2-C96D-9C4C-B559-9F781F47B334}" presName="spacing" presStyleCnt="0"/>
      <dgm:spPr/>
    </dgm:pt>
    <dgm:pt modelId="{827FA6D5-1D80-B041-A09B-43EE6ABCA757}" type="pres">
      <dgm:prSet presAssocID="{0382FBA1-AE31-3E4F-B5E3-708FE67BA50E}" presName="composite" presStyleCnt="0"/>
      <dgm:spPr/>
    </dgm:pt>
    <dgm:pt modelId="{2D5C3190-1F7D-7645-A9DB-AE2FA473B670}" type="pres">
      <dgm:prSet presAssocID="{0382FBA1-AE31-3E4F-B5E3-708FE67BA50E}" presName="imgShp" presStyleLbl="fgImgPlace1" presStyleIdx="3" presStyleCnt="4"/>
      <dgm:spPr>
        <a:noFill/>
      </dgm:spPr>
    </dgm:pt>
    <dgm:pt modelId="{10F75BE5-313D-4A40-B97F-114DDE6A9DD4}" type="pres">
      <dgm:prSet presAssocID="{0382FBA1-AE31-3E4F-B5E3-708FE67BA50E}" presName="txShp" presStyleLbl="node1" presStyleIdx="3" presStyleCnt="4">
        <dgm:presLayoutVars>
          <dgm:bulletEnabled val="1"/>
        </dgm:presLayoutVars>
      </dgm:prSet>
      <dgm:spPr/>
      <dgm:t>
        <a:bodyPr/>
        <a:lstStyle/>
        <a:p>
          <a:endParaRPr lang="en-US"/>
        </a:p>
      </dgm:t>
    </dgm:pt>
  </dgm:ptLst>
  <dgm:cxnLst>
    <dgm:cxn modelId="{986C82E6-0CE1-CD49-992F-3EAAEA295448}" type="presOf" srcId="{5BA3B69C-C0CF-458F-86A9-27434072E1D7}" destId="{1D287428-8DD7-4635-A21F-D64103E732F8}" srcOrd="0" destOrd="0" presId="urn:microsoft.com/office/officeart/2005/8/layout/vList3"/>
    <dgm:cxn modelId="{90C72FF3-893F-C64E-848D-55C5D1DCF441}" type="presOf" srcId="{3AF04CAE-3E09-FC48-B815-103F2E387590}" destId="{AAE3A42E-9AD9-A742-BC1C-F11CE16BD2CF}" srcOrd="0" destOrd="0" presId="urn:microsoft.com/office/officeart/2005/8/layout/vList3"/>
    <dgm:cxn modelId="{19FACFB5-B9A9-384E-B199-008CE7532767}" type="presOf" srcId="{4AB37A8D-ECB0-9642-9289-827153DF4157}" destId="{ADD71EC3-5463-6641-8F87-CC288CF72EE1}" srcOrd="0" destOrd="0" presId="urn:microsoft.com/office/officeart/2005/8/layout/vList3"/>
    <dgm:cxn modelId="{0043DA87-65CC-924F-B7C5-2032C79EB35A}" srcId="{4AB37A8D-ECB0-9642-9289-827153DF4157}" destId="{3AF04CAE-3E09-FC48-B815-103F2E387590}" srcOrd="2" destOrd="0" parTransId="{F64BD4B0-2102-B748-8B56-845505C44A93}" sibTransId="{4B8965B2-C96D-9C4C-B559-9F781F47B334}"/>
    <dgm:cxn modelId="{C9911382-943A-824B-AA42-109D12994B82}" type="presOf" srcId="{0382FBA1-AE31-3E4F-B5E3-708FE67BA50E}" destId="{10F75BE5-313D-4A40-B97F-114DDE6A9DD4}" srcOrd="0" destOrd="0" presId="urn:microsoft.com/office/officeart/2005/8/layout/vList3"/>
    <dgm:cxn modelId="{34B81220-87A1-9542-B9C8-BE016E861865}" type="presOf" srcId="{8A124D6A-00FE-7346-B1D2-2EFD75426B78}" destId="{EB08DCE6-1EE0-C04B-8646-805555589890}" srcOrd="0" destOrd="0" presId="urn:microsoft.com/office/officeart/2005/8/layout/vList3"/>
    <dgm:cxn modelId="{EE8DBE9A-984A-4DF9-AB7A-32B9885306E9}" srcId="{4AB37A8D-ECB0-9642-9289-827153DF4157}" destId="{5BA3B69C-C0CF-458F-86A9-27434072E1D7}" srcOrd="1" destOrd="0" parTransId="{2271AF0D-C04B-4E94-B903-A98C3C4CCE06}" sibTransId="{88AF1BA7-8174-4C71-9002-21009C4D5E6B}"/>
    <dgm:cxn modelId="{3ABBCB45-ECC1-9E4A-8178-C4A32378A522}" srcId="{4AB37A8D-ECB0-9642-9289-827153DF4157}" destId="{0382FBA1-AE31-3E4F-B5E3-708FE67BA50E}" srcOrd="3" destOrd="0" parTransId="{EEB78128-E04C-6044-841F-1D39F4E15682}" sibTransId="{720A1572-41FA-A944-8940-DAED54BF6131}"/>
    <dgm:cxn modelId="{3AE125E9-067C-C34B-86D2-93357203AE33}" srcId="{4AB37A8D-ECB0-9642-9289-827153DF4157}" destId="{8A124D6A-00FE-7346-B1D2-2EFD75426B78}" srcOrd="0" destOrd="0" parTransId="{B8A0EE1B-7CF7-5948-A187-B8B8BE8FC590}" sibTransId="{1473B4BA-0089-0740-9FDC-95ADB341C30C}"/>
    <dgm:cxn modelId="{86872104-E1E1-0645-A6D5-CC0BB4D0E777}" type="presParOf" srcId="{ADD71EC3-5463-6641-8F87-CC288CF72EE1}" destId="{E1409EC1-5B71-0E46-A40B-7A7EA4BA5FDA}" srcOrd="0" destOrd="0" presId="urn:microsoft.com/office/officeart/2005/8/layout/vList3"/>
    <dgm:cxn modelId="{1F2ACE6C-009C-634F-9738-1FCB584CC53F}" type="presParOf" srcId="{E1409EC1-5B71-0E46-A40B-7A7EA4BA5FDA}" destId="{79E43BE7-4929-1B43-B06E-5110B1C285BA}" srcOrd="0" destOrd="0" presId="urn:microsoft.com/office/officeart/2005/8/layout/vList3"/>
    <dgm:cxn modelId="{EB758FBD-0E13-724D-90DF-D037FDF3788D}" type="presParOf" srcId="{E1409EC1-5B71-0E46-A40B-7A7EA4BA5FDA}" destId="{EB08DCE6-1EE0-C04B-8646-805555589890}" srcOrd="1" destOrd="0" presId="urn:microsoft.com/office/officeart/2005/8/layout/vList3"/>
    <dgm:cxn modelId="{032B179C-3B7D-7A41-B9D2-9E8FCCC4575F}" type="presParOf" srcId="{ADD71EC3-5463-6641-8F87-CC288CF72EE1}" destId="{74934CFC-C257-DC44-9C2A-71D0ABC4BA2E}" srcOrd="1" destOrd="0" presId="urn:microsoft.com/office/officeart/2005/8/layout/vList3"/>
    <dgm:cxn modelId="{F24C4185-06B5-0E42-BF40-4B14B57987DB}" type="presParOf" srcId="{ADD71EC3-5463-6641-8F87-CC288CF72EE1}" destId="{0BFC4525-59AA-4CCE-ADD2-78759F9C20E6}" srcOrd="2" destOrd="0" presId="urn:microsoft.com/office/officeart/2005/8/layout/vList3"/>
    <dgm:cxn modelId="{FAB62C4D-0EAF-F149-973E-A7DEC8DF8D97}" type="presParOf" srcId="{0BFC4525-59AA-4CCE-ADD2-78759F9C20E6}" destId="{D38719FE-C175-4EC9-A979-B58DC4162D72}" srcOrd="0" destOrd="0" presId="urn:microsoft.com/office/officeart/2005/8/layout/vList3"/>
    <dgm:cxn modelId="{912BB96D-3BDB-6E42-BAC1-BCE3BF9EA890}" type="presParOf" srcId="{0BFC4525-59AA-4CCE-ADD2-78759F9C20E6}" destId="{1D287428-8DD7-4635-A21F-D64103E732F8}" srcOrd="1" destOrd="0" presId="urn:microsoft.com/office/officeart/2005/8/layout/vList3"/>
    <dgm:cxn modelId="{ED4FDABD-728B-3844-BF0D-104A40370CAB}" type="presParOf" srcId="{ADD71EC3-5463-6641-8F87-CC288CF72EE1}" destId="{8381A31B-2DCE-44B1-B37A-13DFFFC404C2}" srcOrd="3" destOrd="0" presId="urn:microsoft.com/office/officeart/2005/8/layout/vList3"/>
    <dgm:cxn modelId="{AD55B41E-07E1-1249-80F1-418402671AB7}" type="presParOf" srcId="{ADD71EC3-5463-6641-8F87-CC288CF72EE1}" destId="{C1D4079C-6C14-F34B-9FE2-F04156E2494B}" srcOrd="4" destOrd="0" presId="urn:microsoft.com/office/officeart/2005/8/layout/vList3"/>
    <dgm:cxn modelId="{243B29DB-1CEF-364D-8F9C-3B28555AE9B8}" type="presParOf" srcId="{C1D4079C-6C14-F34B-9FE2-F04156E2494B}" destId="{B35EA41F-444C-4A46-A7A2-D2268FD3491E}" srcOrd="0" destOrd="0" presId="urn:microsoft.com/office/officeart/2005/8/layout/vList3"/>
    <dgm:cxn modelId="{F92A4D18-1045-4840-8046-9B3AB66625FF}" type="presParOf" srcId="{C1D4079C-6C14-F34B-9FE2-F04156E2494B}" destId="{AAE3A42E-9AD9-A742-BC1C-F11CE16BD2CF}" srcOrd="1" destOrd="0" presId="urn:microsoft.com/office/officeart/2005/8/layout/vList3"/>
    <dgm:cxn modelId="{80997012-EDD2-7D47-97A8-9E4AB4C873D3}" type="presParOf" srcId="{ADD71EC3-5463-6641-8F87-CC288CF72EE1}" destId="{1FD84DC8-AD15-BC41-8DEA-7AF533A8E5C4}" srcOrd="5" destOrd="0" presId="urn:microsoft.com/office/officeart/2005/8/layout/vList3"/>
    <dgm:cxn modelId="{62E17046-1599-B848-954F-0270E9D6E465}" type="presParOf" srcId="{ADD71EC3-5463-6641-8F87-CC288CF72EE1}" destId="{827FA6D5-1D80-B041-A09B-43EE6ABCA757}" srcOrd="6" destOrd="0" presId="urn:microsoft.com/office/officeart/2005/8/layout/vList3"/>
    <dgm:cxn modelId="{D7BAC548-E82E-E14B-A2DE-4FF46A4D8FC7}" type="presParOf" srcId="{827FA6D5-1D80-B041-A09B-43EE6ABCA757}" destId="{2D5C3190-1F7D-7645-A9DB-AE2FA473B670}" srcOrd="0" destOrd="0" presId="urn:microsoft.com/office/officeart/2005/8/layout/vList3"/>
    <dgm:cxn modelId="{E4973B65-40B1-F54F-A220-18CD2A9FACEB}" type="presParOf" srcId="{827FA6D5-1D80-B041-A09B-43EE6ABCA757}" destId="{10F75BE5-313D-4A40-B97F-114DDE6A9DD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1C261-1323-B643-A6D4-BB768555316E}">
      <dsp:nvSpPr>
        <dsp:cNvPr id="0" name=""/>
        <dsp:cNvSpPr/>
      </dsp:nvSpPr>
      <dsp:spPr>
        <a:xfrm rot="10800000">
          <a:off x="1653566" y="1595"/>
          <a:ext cx="5444393" cy="1128938"/>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t>Preparation Training</a:t>
          </a:r>
          <a:endParaRPr lang="en-US" sz="3800" kern="1200" dirty="0"/>
        </a:p>
      </dsp:txBody>
      <dsp:txXfrm rot="10800000">
        <a:off x="1935800" y="1595"/>
        <a:ext cx="5162159" cy="1128938"/>
      </dsp:txXfrm>
    </dsp:sp>
    <dsp:sp modelId="{0A30E519-B68A-3D42-8E29-4E7DEC02D1AD}">
      <dsp:nvSpPr>
        <dsp:cNvPr id="0" name=""/>
        <dsp:cNvSpPr/>
      </dsp:nvSpPr>
      <dsp:spPr>
        <a:xfrm>
          <a:off x="1089097" y="1595"/>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 modelId="{EB08DCE6-1EE0-C04B-8646-805555589890}">
      <dsp:nvSpPr>
        <dsp:cNvPr id="0" name=""/>
        <dsp:cNvSpPr/>
      </dsp:nvSpPr>
      <dsp:spPr>
        <a:xfrm rot="10800000">
          <a:off x="1653566" y="1467530"/>
          <a:ext cx="5444393" cy="1128938"/>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t>Process Training</a:t>
          </a:r>
          <a:endParaRPr lang="en-US" sz="3800" kern="1200" dirty="0"/>
        </a:p>
      </dsp:txBody>
      <dsp:txXfrm rot="10800000">
        <a:off x="1935800" y="1467530"/>
        <a:ext cx="5162159" cy="1128938"/>
      </dsp:txXfrm>
    </dsp:sp>
    <dsp:sp modelId="{79E43BE7-4929-1B43-B06E-5110B1C285BA}">
      <dsp:nvSpPr>
        <dsp:cNvPr id="0" name=""/>
        <dsp:cNvSpPr/>
      </dsp:nvSpPr>
      <dsp:spPr>
        <a:xfrm>
          <a:off x="1089097" y="1467530"/>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 modelId="{10F75BE5-313D-4A40-B97F-114DDE6A9DD4}">
      <dsp:nvSpPr>
        <dsp:cNvPr id="0" name=""/>
        <dsp:cNvSpPr/>
      </dsp:nvSpPr>
      <dsp:spPr>
        <a:xfrm rot="10800000">
          <a:off x="1653566" y="2933465"/>
          <a:ext cx="5444393" cy="1128938"/>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t>Finish Training</a:t>
          </a:r>
          <a:endParaRPr lang="en-US" sz="3800" kern="1200" dirty="0"/>
        </a:p>
      </dsp:txBody>
      <dsp:txXfrm rot="10800000">
        <a:off x="1935800" y="2933465"/>
        <a:ext cx="5162159" cy="1128938"/>
      </dsp:txXfrm>
    </dsp:sp>
    <dsp:sp modelId="{2D5C3190-1F7D-7645-A9DB-AE2FA473B670}">
      <dsp:nvSpPr>
        <dsp:cNvPr id="0" name=""/>
        <dsp:cNvSpPr/>
      </dsp:nvSpPr>
      <dsp:spPr>
        <a:xfrm>
          <a:off x="1089097" y="2933465"/>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8DCE6-1EE0-C04B-8646-805555589890}">
      <dsp:nvSpPr>
        <dsp:cNvPr id="0" name=""/>
        <dsp:cNvSpPr/>
      </dsp:nvSpPr>
      <dsp:spPr>
        <a:xfrm rot="10800000">
          <a:off x="1653566" y="1595"/>
          <a:ext cx="5444393" cy="1128938"/>
        </a:xfrm>
        <a:prstGeom prst="homePlate">
          <a:avLst/>
        </a:prstGeom>
        <a:gradFill rotWithShape="0">
          <a:gsLst>
            <a:gs pos="0">
              <a:srgbClr val="00B050"/>
            </a:gs>
            <a:gs pos="100000">
              <a:srgbClr val="00B05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75260" rIns="327152" bIns="175260" numCol="1" spcCol="1270" anchor="ctr" anchorCtr="0">
          <a:noAutofit/>
        </a:bodyPr>
        <a:lstStyle/>
        <a:p>
          <a:pPr lvl="0" algn="ctr" defTabSz="2044700">
            <a:lnSpc>
              <a:spcPct val="90000"/>
            </a:lnSpc>
            <a:spcBef>
              <a:spcPct val="0"/>
            </a:spcBef>
            <a:spcAft>
              <a:spcPct val="35000"/>
            </a:spcAft>
          </a:pPr>
          <a:r>
            <a:rPr lang="en-US" sz="4600" kern="1200" dirty="0" smtClean="0"/>
            <a:t>Identify</a:t>
          </a:r>
          <a:r>
            <a:rPr lang="en-US" sz="4600" kern="1200" baseline="0" dirty="0" smtClean="0"/>
            <a:t> floor</a:t>
          </a:r>
          <a:endParaRPr lang="en-US" sz="4600" kern="1200" dirty="0"/>
        </a:p>
      </dsp:txBody>
      <dsp:txXfrm rot="10800000">
        <a:off x="1935800" y="1595"/>
        <a:ext cx="5162159" cy="1128938"/>
      </dsp:txXfrm>
    </dsp:sp>
    <dsp:sp modelId="{79E43BE7-4929-1B43-B06E-5110B1C285BA}">
      <dsp:nvSpPr>
        <dsp:cNvPr id="0" name=""/>
        <dsp:cNvSpPr/>
      </dsp:nvSpPr>
      <dsp:spPr>
        <a:xfrm>
          <a:off x="1089097" y="1595"/>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 modelId="{CDE8520E-B131-41F9-A4C4-56C80656B76D}">
      <dsp:nvSpPr>
        <dsp:cNvPr id="0" name=""/>
        <dsp:cNvSpPr/>
      </dsp:nvSpPr>
      <dsp:spPr>
        <a:xfrm rot="10800000">
          <a:off x="1653566" y="1467530"/>
          <a:ext cx="5444393" cy="1128938"/>
        </a:xfrm>
        <a:prstGeom prst="homePlate">
          <a:avLst/>
        </a:prstGeom>
        <a:gradFill rotWithShape="0">
          <a:gsLst>
            <a:gs pos="0">
              <a:srgbClr val="00B050"/>
            </a:gs>
            <a:gs pos="100000">
              <a:srgbClr val="00B05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75260" rIns="327152" bIns="175260" numCol="1" spcCol="1270" anchor="ctr" anchorCtr="0">
          <a:noAutofit/>
        </a:bodyPr>
        <a:lstStyle/>
        <a:p>
          <a:pPr lvl="0" algn="ctr" defTabSz="2044700">
            <a:lnSpc>
              <a:spcPct val="90000"/>
            </a:lnSpc>
            <a:spcBef>
              <a:spcPct val="0"/>
            </a:spcBef>
            <a:spcAft>
              <a:spcPct val="35000"/>
            </a:spcAft>
          </a:pPr>
          <a:r>
            <a:rPr lang="en-US" sz="4600" kern="1200" dirty="0" smtClean="0"/>
            <a:t>Identify location</a:t>
          </a:r>
          <a:endParaRPr lang="en-US" sz="4600" kern="1200" dirty="0"/>
        </a:p>
      </dsp:txBody>
      <dsp:txXfrm rot="10800000">
        <a:off x="1935800" y="1467530"/>
        <a:ext cx="5162159" cy="1128938"/>
      </dsp:txXfrm>
    </dsp:sp>
    <dsp:sp modelId="{4472855F-1E63-4B4E-BD0A-D58FACAEE4F6}">
      <dsp:nvSpPr>
        <dsp:cNvPr id="0" name=""/>
        <dsp:cNvSpPr/>
      </dsp:nvSpPr>
      <dsp:spPr>
        <a:xfrm>
          <a:off x="1089097" y="1467530"/>
          <a:ext cx="1128938" cy="1128938"/>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0F75BE5-313D-4A40-B97F-114DDE6A9DD4}">
      <dsp:nvSpPr>
        <dsp:cNvPr id="0" name=""/>
        <dsp:cNvSpPr/>
      </dsp:nvSpPr>
      <dsp:spPr>
        <a:xfrm rot="10800000">
          <a:off x="1653566" y="2933465"/>
          <a:ext cx="5444393" cy="1128938"/>
        </a:xfrm>
        <a:prstGeom prst="homePlate">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75260" rIns="327152" bIns="175260" numCol="1" spcCol="1270" anchor="ctr" anchorCtr="0">
          <a:noAutofit/>
        </a:bodyPr>
        <a:lstStyle/>
        <a:p>
          <a:pPr lvl="0" algn="ctr" defTabSz="2044700">
            <a:lnSpc>
              <a:spcPct val="90000"/>
            </a:lnSpc>
            <a:spcBef>
              <a:spcPct val="0"/>
            </a:spcBef>
            <a:spcAft>
              <a:spcPct val="35000"/>
            </a:spcAft>
          </a:pPr>
          <a:r>
            <a:rPr lang="en-US" sz="4600" kern="1200" dirty="0" smtClean="0"/>
            <a:t>Direction</a:t>
          </a:r>
          <a:endParaRPr lang="en-US" sz="4600" kern="1200" dirty="0"/>
        </a:p>
      </dsp:txBody>
      <dsp:txXfrm rot="10800000">
        <a:off x="1935800" y="2933465"/>
        <a:ext cx="5162159" cy="1128938"/>
      </dsp:txXfrm>
    </dsp:sp>
    <dsp:sp modelId="{2D5C3190-1F7D-7645-A9DB-AE2FA473B670}">
      <dsp:nvSpPr>
        <dsp:cNvPr id="0" name=""/>
        <dsp:cNvSpPr/>
      </dsp:nvSpPr>
      <dsp:spPr>
        <a:xfrm>
          <a:off x="1089097" y="2933465"/>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1C261-1323-B643-A6D4-BB768555316E}">
      <dsp:nvSpPr>
        <dsp:cNvPr id="0" name=""/>
        <dsp:cNvSpPr/>
      </dsp:nvSpPr>
      <dsp:spPr>
        <a:xfrm rot="10800000">
          <a:off x="1653566" y="1595"/>
          <a:ext cx="5444393" cy="1128938"/>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29540" rIns="241808" bIns="129540" numCol="1" spcCol="1270" anchor="ctr" anchorCtr="0">
          <a:noAutofit/>
        </a:bodyPr>
        <a:lstStyle/>
        <a:p>
          <a:pPr lvl="0" algn="ctr" defTabSz="1511300">
            <a:lnSpc>
              <a:spcPct val="90000"/>
            </a:lnSpc>
            <a:spcBef>
              <a:spcPct val="0"/>
            </a:spcBef>
            <a:spcAft>
              <a:spcPct val="35000"/>
            </a:spcAft>
          </a:pPr>
          <a:r>
            <a:rPr lang="en-US" sz="3400" kern="1200" dirty="0" smtClean="0"/>
            <a:t>Preparation - Training</a:t>
          </a:r>
          <a:endParaRPr lang="en-US" sz="3400" kern="1200" dirty="0"/>
        </a:p>
      </dsp:txBody>
      <dsp:txXfrm rot="10800000">
        <a:off x="1935800" y="1595"/>
        <a:ext cx="5162159" cy="1128938"/>
      </dsp:txXfrm>
    </dsp:sp>
    <dsp:sp modelId="{0A30E519-B68A-3D42-8E29-4E7DEC02D1AD}">
      <dsp:nvSpPr>
        <dsp:cNvPr id="0" name=""/>
        <dsp:cNvSpPr/>
      </dsp:nvSpPr>
      <dsp:spPr>
        <a:xfrm>
          <a:off x="1089097" y="1595"/>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 modelId="{EB08DCE6-1EE0-C04B-8646-805555589890}">
      <dsp:nvSpPr>
        <dsp:cNvPr id="0" name=""/>
        <dsp:cNvSpPr/>
      </dsp:nvSpPr>
      <dsp:spPr>
        <a:xfrm rot="10800000">
          <a:off x="1653566" y="1467530"/>
          <a:ext cx="5444393" cy="1128938"/>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29540" rIns="241808" bIns="129540" numCol="1" spcCol="1270" anchor="ctr" anchorCtr="0">
          <a:noAutofit/>
        </a:bodyPr>
        <a:lstStyle/>
        <a:p>
          <a:pPr lvl="0" algn="ctr" defTabSz="1511300">
            <a:lnSpc>
              <a:spcPct val="90000"/>
            </a:lnSpc>
            <a:spcBef>
              <a:spcPct val="0"/>
            </a:spcBef>
            <a:spcAft>
              <a:spcPct val="35000"/>
            </a:spcAft>
          </a:pPr>
          <a:r>
            <a:rPr lang="en-US" sz="3400" kern="1200" dirty="0" smtClean="0"/>
            <a:t>Training Process Image</a:t>
          </a:r>
          <a:endParaRPr lang="en-US" sz="3400" kern="1200" dirty="0"/>
        </a:p>
      </dsp:txBody>
      <dsp:txXfrm rot="10800000">
        <a:off x="1935800" y="1467530"/>
        <a:ext cx="5162159" cy="1128938"/>
      </dsp:txXfrm>
    </dsp:sp>
    <dsp:sp modelId="{79E43BE7-4929-1B43-B06E-5110B1C285BA}">
      <dsp:nvSpPr>
        <dsp:cNvPr id="0" name=""/>
        <dsp:cNvSpPr/>
      </dsp:nvSpPr>
      <dsp:spPr>
        <a:xfrm>
          <a:off x="1089097" y="1467530"/>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 modelId="{10F75BE5-313D-4A40-B97F-114DDE6A9DD4}">
      <dsp:nvSpPr>
        <dsp:cNvPr id="0" name=""/>
        <dsp:cNvSpPr/>
      </dsp:nvSpPr>
      <dsp:spPr>
        <a:xfrm rot="10800000">
          <a:off x="1653566" y="2933465"/>
          <a:ext cx="5444393" cy="1128938"/>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29540" rIns="241808" bIns="129540" numCol="1" spcCol="1270" anchor="ctr" anchorCtr="0">
          <a:noAutofit/>
        </a:bodyPr>
        <a:lstStyle/>
        <a:p>
          <a:pPr lvl="0" algn="ctr" defTabSz="1511300">
            <a:lnSpc>
              <a:spcPct val="90000"/>
            </a:lnSpc>
            <a:spcBef>
              <a:spcPct val="0"/>
            </a:spcBef>
            <a:spcAft>
              <a:spcPct val="35000"/>
            </a:spcAft>
          </a:pPr>
          <a:r>
            <a:rPr lang="en-US" sz="3400" kern="1200" dirty="0" smtClean="0"/>
            <a:t>Finish Training Process</a:t>
          </a:r>
          <a:endParaRPr lang="en-US" sz="3400" kern="1200" dirty="0"/>
        </a:p>
      </dsp:txBody>
      <dsp:txXfrm rot="10800000">
        <a:off x="1935800" y="2933465"/>
        <a:ext cx="5162159" cy="1128938"/>
      </dsp:txXfrm>
    </dsp:sp>
    <dsp:sp modelId="{2D5C3190-1F7D-7645-A9DB-AE2FA473B670}">
      <dsp:nvSpPr>
        <dsp:cNvPr id="0" name=""/>
        <dsp:cNvSpPr/>
      </dsp:nvSpPr>
      <dsp:spPr>
        <a:xfrm>
          <a:off x="1089097" y="2933465"/>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1C261-1323-B643-A6D4-BB768555316E}">
      <dsp:nvSpPr>
        <dsp:cNvPr id="0" name=""/>
        <dsp:cNvSpPr/>
      </dsp:nvSpPr>
      <dsp:spPr>
        <a:xfrm rot="10800000">
          <a:off x="1653566" y="1595"/>
          <a:ext cx="5444393" cy="1128938"/>
        </a:xfrm>
        <a:prstGeom prst="homePlate">
          <a:avLst/>
        </a:prstGeom>
        <a:gradFill flip="none" rotWithShape="1">
          <a:gsLst>
            <a:gs pos="0">
              <a:srgbClr val="00B050"/>
            </a:gs>
            <a:gs pos="100000">
              <a:srgbClr val="00B050"/>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29540" rIns="241808" bIns="129540" numCol="1" spcCol="1270" anchor="ctr" anchorCtr="0">
          <a:noAutofit/>
        </a:bodyPr>
        <a:lstStyle/>
        <a:p>
          <a:pPr lvl="0" algn="ctr" defTabSz="1511300">
            <a:lnSpc>
              <a:spcPct val="90000"/>
            </a:lnSpc>
            <a:spcBef>
              <a:spcPct val="0"/>
            </a:spcBef>
            <a:spcAft>
              <a:spcPct val="35000"/>
            </a:spcAft>
          </a:pPr>
          <a:r>
            <a:rPr lang="en-US" sz="3400" kern="1200" dirty="0" smtClean="0"/>
            <a:t>Preparation - Training</a:t>
          </a:r>
          <a:endParaRPr lang="en-US" sz="3400" kern="1200" dirty="0"/>
        </a:p>
      </dsp:txBody>
      <dsp:txXfrm rot="10800000">
        <a:off x="1935800" y="1595"/>
        <a:ext cx="5162159" cy="1128938"/>
      </dsp:txXfrm>
    </dsp:sp>
    <dsp:sp modelId="{0A30E519-B68A-3D42-8E29-4E7DEC02D1AD}">
      <dsp:nvSpPr>
        <dsp:cNvPr id="0" name=""/>
        <dsp:cNvSpPr/>
      </dsp:nvSpPr>
      <dsp:spPr>
        <a:xfrm>
          <a:off x="1089097" y="1595"/>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 modelId="{EB08DCE6-1EE0-C04B-8646-805555589890}">
      <dsp:nvSpPr>
        <dsp:cNvPr id="0" name=""/>
        <dsp:cNvSpPr/>
      </dsp:nvSpPr>
      <dsp:spPr>
        <a:xfrm rot="10800000">
          <a:off x="1653566" y="1467530"/>
          <a:ext cx="5444393" cy="1128938"/>
        </a:xfrm>
        <a:prstGeom prst="homePlate">
          <a:avLst/>
        </a:prstGeom>
        <a:gradFill rotWithShape="0">
          <a:gsLst>
            <a:gs pos="0">
              <a:srgbClr val="00B050"/>
            </a:gs>
            <a:gs pos="100000">
              <a:srgbClr val="00B05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29540" rIns="241808" bIns="129540" numCol="1" spcCol="1270" anchor="ctr" anchorCtr="0">
          <a:noAutofit/>
        </a:bodyPr>
        <a:lstStyle/>
        <a:p>
          <a:pPr lvl="0" algn="ctr" defTabSz="1511300">
            <a:lnSpc>
              <a:spcPct val="90000"/>
            </a:lnSpc>
            <a:spcBef>
              <a:spcPct val="0"/>
            </a:spcBef>
            <a:spcAft>
              <a:spcPct val="35000"/>
            </a:spcAft>
          </a:pPr>
          <a:r>
            <a:rPr lang="en-US" sz="3400" kern="1200" dirty="0" smtClean="0"/>
            <a:t>Training Process Image</a:t>
          </a:r>
          <a:endParaRPr lang="en-US" sz="3400" kern="1200" dirty="0"/>
        </a:p>
      </dsp:txBody>
      <dsp:txXfrm rot="10800000">
        <a:off x="1935800" y="1467530"/>
        <a:ext cx="5162159" cy="1128938"/>
      </dsp:txXfrm>
    </dsp:sp>
    <dsp:sp modelId="{79E43BE7-4929-1B43-B06E-5110B1C285BA}">
      <dsp:nvSpPr>
        <dsp:cNvPr id="0" name=""/>
        <dsp:cNvSpPr/>
      </dsp:nvSpPr>
      <dsp:spPr>
        <a:xfrm>
          <a:off x="1089097" y="1467530"/>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 modelId="{10F75BE5-313D-4A40-B97F-114DDE6A9DD4}">
      <dsp:nvSpPr>
        <dsp:cNvPr id="0" name=""/>
        <dsp:cNvSpPr/>
      </dsp:nvSpPr>
      <dsp:spPr>
        <a:xfrm rot="10800000">
          <a:off x="1653566" y="2933465"/>
          <a:ext cx="5444393" cy="1128938"/>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29540" rIns="241808" bIns="129540" numCol="1" spcCol="1270" anchor="ctr" anchorCtr="0">
          <a:noAutofit/>
        </a:bodyPr>
        <a:lstStyle/>
        <a:p>
          <a:pPr lvl="0" algn="ctr" defTabSz="1511300">
            <a:lnSpc>
              <a:spcPct val="90000"/>
            </a:lnSpc>
            <a:spcBef>
              <a:spcPct val="0"/>
            </a:spcBef>
            <a:spcAft>
              <a:spcPct val="35000"/>
            </a:spcAft>
          </a:pPr>
          <a:r>
            <a:rPr lang="en-US" sz="3400" kern="1200" dirty="0" smtClean="0"/>
            <a:t>Finish Training Process</a:t>
          </a:r>
          <a:endParaRPr lang="en-US" sz="3400" kern="1200" dirty="0"/>
        </a:p>
      </dsp:txBody>
      <dsp:txXfrm rot="10800000">
        <a:off x="1935800" y="2933465"/>
        <a:ext cx="5162159" cy="1128938"/>
      </dsp:txXfrm>
    </dsp:sp>
    <dsp:sp modelId="{2D5C3190-1F7D-7645-A9DB-AE2FA473B670}">
      <dsp:nvSpPr>
        <dsp:cNvPr id="0" name=""/>
        <dsp:cNvSpPr/>
      </dsp:nvSpPr>
      <dsp:spPr>
        <a:xfrm>
          <a:off x="1089097" y="2933465"/>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1C261-1323-B643-A6D4-BB768555316E}">
      <dsp:nvSpPr>
        <dsp:cNvPr id="0" name=""/>
        <dsp:cNvSpPr/>
      </dsp:nvSpPr>
      <dsp:spPr>
        <a:xfrm rot="10800000">
          <a:off x="1653566" y="1595"/>
          <a:ext cx="5444393" cy="1128938"/>
        </a:xfrm>
        <a:prstGeom prst="homePlate">
          <a:avLst/>
        </a:prstGeom>
        <a:gradFill flip="none" rotWithShape="1">
          <a:gsLst>
            <a:gs pos="0">
              <a:srgbClr val="00B050"/>
            </a:gs>
            <a:gs pos="100000">
              <a:srgbClr val="00B050"/>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29540" rIns="241808" bIns="129540" numCol="1" spcCol="1270" anchor="ctr" anchorCtr="0">
          <a:noAutofit/>
        </a:bodyPr>
        <a:lstStyle/>
        <a:p>
          <a:pPr lvl="0" algn="ctr" defTabSz="1511300">
            <a:lnSpc>
              <a:spcPct val="90000"/>
            </a:lnSpc>
            <a:spcBef>
              <a:spcPct val="0"/>
            </a:spcBef>
            <a:spcAft>
              <a:spcPct val="35000"/>
            </a:spcAft>
          </a:pPr>
          <a:r>
            <a:rPr lang="en-US" sz="3400" kern="1200" dirty="0" smtClean="0"/>
            <a:t>Preparation - Training</a:t>
          </a:r>
          <a:endParaRPr lang="en-US" sz="3400" kern="1200" dirty="0"/>
        </a:p>
      </dsp:txBody>
      <dsp:txXfrm rot="10800000">
        <a:off x="1935800" y="1595"/>
        <a:ext cx="5162159" cy="1128938"/>
      </dsp:txXfrm>
    </dsp:sp>
    <dsp:sp modelId="{0A30E519-B68A-3D42-8E29-4E7DEC02D1AD}">
      <dsp:nvSpPr>
        <dsp:cNvPr id="0" name=""/>
        <dsp:cNvSpPr/>
      </dsp:nvSpPr>
      <dsp:spPr>
        <a:xfrm>
          <a:off x="1089097" y="1595"/>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 modelId="{EB08DCE6-1EE0-C04B-8646-805555589890}">
      <dsp:nvSpPr>
        <dsp:cNvPr id="0" name=""/>
        <dsp:cNvSpPr/>
      </dsp:nvSpPr>
      <dsp:spPr>
        <a:xfrm rot="10800000">
          <a:off x="1653566" y="1467530"/>
          <a:ext cx="5444393" cy="1128938"/>
        </a:xfrm>
        <a:prstGeom prst="homePlate">
          <a:avLst/>
        </a:prstGeom>
        <a:gradFill rotWithShape="0">
          <a:gsLst>
            <a:gs pos="0">
              <a:srgbClr val="00B050"/>
            </a:gs>
            <a:gs pos="100000">
              <a:srgbClr val="00B05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29540" rIns="241808" bIns="129540" numCol="1" spcCol="1270" anchor="ctr" anchorCtr="0">
          <a:noAutofit/>
        </a:bodyPr>
        <a:lstStyle/>
        <a:p>
          <a:pPr lvl="0" algn="ctr" defTabSz="1511300">
            <a:lnSpc>
              <a:spcPct val="90000"/>
            </a:lnSpc>
            <a:spcBef>
              <a:spcPct val="0"/>
            </a:spcBef>
            <a:spcAft>
              <a:spcPct val="35000"/>
            </a:spcAft>
          </a:pPr>
          <a:r>
            <a:rPr lang="en-US" sz="3400" kern="1200" dirty="0" smtClean="0"/>
            <a:t>Training Process Image</a:t>
          </a:r>
          <a:endParaRPr lang="en-US" sz="3400" kern="1200" dirty="0"/>
        </a:p>
      </dsp:txBody>
      <dsp:txXfrm rot="10800000">
        <a:off x="1935800" y="1467530"/>
        <a:ext cx="5162159" cy="1128938"/>
      </dsp:txXfrm>
    </dsp:sp>
    <dsp:sp modelId="{79E43BE7-4929-1B43-B06E-5110B1C285BA}">
      <dsp:nvSpPr>
        <dsp:cNvPr id="0" name=""/>
        <dsp:cNvSpPr/>
      </dsp:nvSpPr>
      <dsp:spPr>
        <a:xfrm>
          <a:off x="1089097" y="1467530"/>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 modelId="{10F75BE5-313D-4A40-B97F-114DDE6A9DD4}">
      <dsp:nvSpPr>
        <dsp:cNvPr id="0" name=""/>
        <dsp:cNvSpPr/>
      </dsp:nvSpPr>
      <dsp:spPr>
        <a:xfrm rot="10800000">
          <a:off x="1653566" y="2933465"/>
          <a:ext cx="5444393" cy="1128938"/>
        </a:xfrm>
        <a:prstGeom prst="homePlate">
          <a:avLst/>
        </a:prstGeom>
        <a:gradFill rotWithShape="0">
          <a:gsLst>
            <a:gs pos="0">
              <a:srgbClr val="00B050"/>
            </a:gs>
            <a:gs pos="100000">
              <a:srgbClr val="00B05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31" tIns="129540" rIns="241808" bIns="129540" numCol="1" spcCol="1270" anchor="ctr" anchorCtr="0">
          <a:noAutofit/>
        </a:bodyPr>
        <a:lstStyle/>
        <a:p>
          <a:pPr lvl="0" algn="ctr" defTabSz="1511300">
            <a:lnSpc>
              <a:spcPct val="90000"/>
            </a:lnSpc>
            <a:spcBef>
              <a:spcPct val="0"/>
            </a:spcBef>
            <a:spcAft>
              <a:spcPct val="35000"/>
            </a:spcAft>
          </a:pPr>
          <a:r>
            <a:rPr lang="en-US" sz="3400" kern="1200" dirty="0" smtClean="0"/>
            <a:t>Finish Training Process</a:t>
          </a:r>
          <a:endParaRPr lang="en-US" sz="3400" kern="1200" dirty="0"/>
        </a:p>
      </dsp:txBody>
      <dsp:txXfrm rot="10800000">
        <a:off x="1935800" y="2933465"/>
        <a:ext cx="5162159" cy="1128938"/>
      </dsp:txXfrm>
    </dsp:sp>
    <dsp:sp modelId="{2D5C3190-1F7D-7645-A9DB-AE2FA473B670}">
      <dsp:nvSpPr>
        <dsp:cNvPr id="0" name=""/>
        <dsp:cNvSpPr/>
      </dsp:nvSpPr>
      <dsp:spPr>
        <a:xfrm>
          <a:off x="1089097" y="2933465"/>
          <a:ext cx="1128938" cy="1128938"/>
        </a:xfrm>
        <a:prstGeom prst="ellipse">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8DCE6-1EE0-C04B-8646-805555589890}">
      <dsp:nvSpPr>
        <dsp:cNvPr id="0" name=""/>
        <dsp:cNvSpPr/>
      </dsp:nvSpPr>
      <dsp:spPr>
        <a:xfrm rot="10800000">
          <a:off x="1578572" y="2904"/>
          <a:ext cx="5444393" cy="828959"/>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Preparation</a:t>
          </a:r>
          <a:endParaRPr lang="en-US" sz="3900" kern="1200" dirty="0"/>
        </a:p>
      </dsp:txBody>
      <dsp:txXfrm rot="10800000">
        <a:off x="1785812" y="2904"/>
        <a:ext cx="5237153" cy="828959"/>
      </dsp:txXfrm>
    </dsp:sp>
    <dsp:sp modelId="{79E43BE7-4929-1B43-B06E-5110B1C285BA}">
      <dsp:nvSpPr>
        <dsp:cNvPr id="0" name=""/>
        <dsp:cNvSpPr/>
      </dsp:nvSpPr>
      <dsp:spPr>
        <a:xfrm>
          <a:off x="1164092" y="2904"/>
          <a:ext cx="828959" cy="828959"/>
        </a:xfrm>
        <a:prstGeom prst="ellipse">
          <a:avLst/>
        </a:prstGeom>
        <a:noFill/>
        <a:ln>
          <a:noFill/>
        </a:ln>
        <a:effectLst/>
      </dsp:spPr>
      <dsp:style>
        <a:lnRef idx="0">
          <a:scrgbClr r="0" g="0" b="0"/>
        </a:lnRef>
        <a:fillRef idx="1">
          <a:scrgbClr r="0" g="0" b="0"/>
        </a:fillRef>
        <a:effectRef idx="2">
          <a:scrgbClr r="0" g="0" b="0"/>
        </a:effectRef>
        <a:fontRef idx="minor"/>
      </dsp:style>
    </dsp:sp>
    <dsp:sp modelId="{1D287428-8DD7-4635-A21F-D64103E732F8}">
      <dsp:nvSpPr>
        <dsp:cNvPr id="0" name=""/>
        <dsp:cNvSpPr/>
      </dsp:nvSpPr>
      <dsp:spPr>
        <a:xfrm rot="10800000">
          <a:off x="1578572" y="1079315"/>
          <a:ext cx="5444393" cy="828959"/>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Identify</a:t>
          </a:r>
          <a:r>
            <a:rPr lang="en-US" sz="3900" kern="1200" baseline="0" dirty="0" smtClean="0"/>
            <a:t> floor</a:t>
          </a:r>
          <a:endParaRPr lang="en-US" sz="3900" kern="1200" dirty="0"/>
        </a:p>
      </dsp:txBody>
      <dsp:txXfrm rot="10800000">
        <a:off x="1785812" y="1079315"/>
        <a:ext cx="5237153" cy="828959"/>
      </dsp:txXfrm>
    </dsp:sp>
    <dsp:sp modelId="{D38719FE-C175-4EC9-A979-B58DC4162D72}">
      <dsp:nvSpPr>
        <dsp:cNvPr id="0" name=""/>
        <dsp:cNvSpPr/>
      </dsp:nvSpPr>
      <dsp:spPr>
        <a:xfrm>
          <a:off x="1164092" y="1079315"/>
          <a:ext cx="828959" cy="828959"/>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AE3A42E-9AD9-A742-BC1C-F11CE16BD2CF}">
      <dsp:nvSpPr>
        <dsp:cNvPr id="0" name=""/>
        <dsp:cNvSpPr/>
      </dsp:nvSpPr>
      <dsp:spPr>
        <a:xfrm rot="10800000">
          <a:off x="1578572" y="2155725"/>
          <a:ext cx="5444393" cy="828959"/>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Identify</a:t>
          </a:r>
          <a:r>
            <a:rPr lang="en-US" sz="3900" kern="1200" baseline="0" dirty="0" smtClean="0"/>
            <a:t> location</a:t>
          </a:r>
          <a:endParaRPr lang="en-US" sz="3900" kern="1200" dirty="0"/>
        </a:p>
      </dsp:txBody>
      <dsp:txXfrm rot="10800000">
        <a:off x="1785812" y="2155725"/>
        <a:ext cx="5237153" cy="828959"/>
      </dsp:txXfrm>
    </dsp:sp>
    <dsp:sp modelId="{B35EA41F-444C-4A46-A7A2-D2268FD3491E}">
      <dsp:nvSpPr>
        <dsp:cNvPr id="0" name=""/>
        <dsp:cNvSpPr/>
      </dsp:nvSpPr>
      <dsp:spPr>
        <a:xfrm>
          <a:off x="1164092" y="2155725"/>
          <a:ext cx="828959" cy="828959"/>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0F75BE5-313D-4A40-B97F-114DDE6A9DD4}">
      <dsp:nvSpPr>
        <dsp:cNvPr id="0" name=""/>
        <dsp:cNvSpPr/>
      </dsp:nvSpPr>
      <dsp:spPr>
        <a:xfrm rot="10800000">
          <a:off x="1578572" y="3232135"/>
          <a:ext cx="5444393" cy="828959"/>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Direction</a:t>
          </a:r>
          <a:endParaRPr lang="en-US" sz="3900" kern="1200" dirty="0"/>
        </a:p>
      </dsp:txBody>
      <dsp:txXfrm rot="10800000">
        <a:off x="1785812" y="3232135"/>
        <a:ext cx="5237153" cy="828959"/>
      </dsp:txXfrm>
    </dsp:sp>
    <dsp:sp modelId="{2D5C3190-1F7D-7645-A9DB-AE2FA473B670}">
      <dsp:nvSpPr>
        <dsp:cNvPr id="0" name=""/>
        <dsp:cNvSpPr/>
      </dsp:nvSpPr>
      <dsp:spPr>
        <a:xfrm>
          <a:off x="1164092" y="3232135"/>
          <a:ext cx="828959" cy="828959"/>
        </a:xfrm>
        <a:prstGeom prst="ellipse">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8DCE6-1EE0-C04B-8646-805555589890}">
      <dsp:nvSpPr>
        <dsp:cNvPr id="0" name=""/>
        <dsp:cNvSpPr/>
      </dsp:nvSpPr>
      <dsp:spPr>
        <a:xfrm rot="10800000">
          <a:off x="1578572" y="2904"/>
          <a:ext cx="5444393" cy="828959"/>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Preparation</a:t>
          </a:r>
          <a:endParaRPr lang="en-US" sz="3900" kern="1200" dirty="0"/>
        </a:p>
      </dsp:txBody>
      <dsp:txXfrm rot="10800000">
        <a:off x="1785812" y="2904"/>
        <a:ext cx="5237153" cy="828959"/>
      </dsp:txXfrm>
    </dsp:sp>
    <dsp:sp modelId="{79E43BE7-4929-1B43-B06E-5110B1C285BA}">
      <dsp:nvSpPr>
        <dsp:cNvPr id="0" name=""/>
        <dsp:cNvSpPr/>
      </dsp:nvSpPr>
      <dsp:spPr>
        <a:xfrm>
          <a:off x="1164092" y="2904"/>
          <a:ext cx="828959" cy="828959"/>
        </a:xfrm>
        <a:prstGeom prst="ellipse">
          <a:avLst/>
        </a:prstGeom>
        <a:noFill/>
        <a:ln>
          <a:noFill/>
        </a:ln>
        <a:effectLst/>
      </dsp:spPr>
      <dsp:style>
        <a:lnRef idx="0">
          <a:scrgbClr r="0" g="0" b="0"/>
        </a:lnRef>
        <a:fillRef idx="1">
          <a:scrgbClr r="0" g="0" b="0"/>
        </a:fillRef>
        <a:effectRef idx="2">
          <a:scrgbClr r="0" g="0" b="0"/>
        </a:effectRef>
        <a:fontRef idx="minor"/>
      </dsp:style>
    </dsp:sp>
    <dsp:sp modelId="{1D287428-8DD7-4635-A21F-D64103E732F8}">
      <dsp:nvSpPr>
        <dsp:cNvPr id="0" name=""/>
        <dsp:cNvSpPr/>
      </dsp:nvSpPr>
      <dsp:spPr>
        <a:xfrm rot="10800000">
          <a:off x="1578572" y="1079315"/>
          <a:ext cx="5444393" cy="828959"/>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Identify</a:t>
          </a:r>
          <a:r>
            <a:rPr lang="en-US" sz="3900" kern="1200" baseline="0" dirty="0" smtClean="0"/>
            <a:t> floor</a:t>
          </a:r>
          <a:endParaRPr lang="en-US" sz="3900" kern="1200" dirty="0"/>
        </a:p>
      </dsp:txBody>
      <dsp:txXfrm rot="10800000">
        <a:off x="1785812" y="1079315"/>
        <a:ext cx="5237153" cy="828959"/>
      </dsp:txXfrm>
    </dsp:sp>
    <dsp:sp modelId="{D38719FE-C175-4EC9-A979-B58DC4162D72}">
      <dsp:nvSpPr>
        <dsp:cNvPr id="0" name=""/>
        <dsp:cNvSpPr/>
      </dsp:nvSpPr>
      <dsp:spPr>
        <a:xfrm>
          <a:off x="1164092" y="1079315"/>
          <a:ext cx="828959" cy="828959"/>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AE3A42E-9AD9-A742-BC1C-F11CE16BD2CF}">
      <dsp:nvSpPr>
        <dsp:cNvPr id="0" name=""/>
        <dsp:cNvSpPr/>
      </dsp:nvSpPr>
      <dsp:spPr>
        <a:xfrm rot="10800000">
          <a:off x="1578572" y="2155725"/>
          <a:ext cx="5444393" cy="828959"/>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Identify</a:t>
          </a:r>
          <a:r>
            <a:rPr lang="en-US" sz="3900" kern="1200" baseline="0" dirty="0" smtClean="0"/>
            <a:t> location</a:t>
          </a:r>
          <a:endParaRPr lang="en-US" sz="3900" kern="1200" dirty="0"/>
        </a:p>
      </dsp:txBody>
      <dsp:txXfrm rot="10800000">
        <a:off x="1785812" y="2155725"/>
        <a:ext cx="5237153" cy="828959"/>
      </dsp:txXfrm>
    </dsp:sp>
    <dsp:sp modelId="{B35EA41F-444C-4A46-A7A2-D2268FD3491E}">
      <dsp:nvSpPr>
        <dsp:cNvPr id="0" name=""/>
        <dsp:cNvSpPr/>
      </dsp:nvSpPr>
      <dsp:spPr>
        <a:xfrm>
          <a:off x="1164092" y="2155725"/>
          <a:ext cx="828959" cy="828959"/>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0F75BE5-313D-4A40-B97F-114DDE6A9DD4}">
      <dsp:nvSpPr>
        <dsp:cNvPr id="0" name=""/>
        <dsp:cNvSpPr/>
      </dsp:nvSpPr>
      <dsp:spPr>
        <a:xfrm rot="10800000">
          <a:off x="1578572" y="3232135"/>
          <a:ext cx="5444393" cy="828959"/>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Direction</a:t>
          </a:r>
          <a:endParaRPr lang="en-US" sz="3900" kern="1200" dirty="0"/>
        </a:p>
      </dsp:txBody>
      <dsp:txXfrm rot="10800000">
        <a:off x="1785812" y="3232135"/>
        <a:ext cx="5237153" cy="828959"/>
      </dsp:txXfrm>
    </dsp:sp>
    <dsp:sp modelId="{2D5C3190-1F7D-7645-A9DB-AE2FA473B670}">
      <dsp:nvSpPr>
        <dsp:cNvPr id="0" name=""/>
        <dsp:cNvSpPr/>
      </dsp:nvSpPr>
      <dsp:spPr>
        <a:xfrm>
          <a:off x="1164092" y="3232135"/>
          <a:ext cx="828959" cy="828959"/>
        </a:xfrm>
        <a:prstGeom prst="ellipse">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8DCE6-1EE0-C04B-8646-805555589890}">
      <dsp:nvSpPr>
        <dsp:cNvPr id="0" name=""/>
        <dsp:cNvSpPr/>
      </dsp:nvSpPr>
      <dsp:spPr>
        <a:xfrm rot="10800000">
          <a:off x="1578572" y="2904"/>
          <a:ext cx="5444393" cy="828959"/>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Preparation</a:t>
          </a:r>
          <a:endParaRPr lang="en-US" sz="3900" kern="1200" dirty="0"/>
        </a:p>
      </dsp:txBody>
      <dsp:txXfrm rot="10800000">
        <a:off x="1785812" y="2904"/>
        <a:ext cx="5237153" cy="828959"/>
      </dsp:txXfrm>
    </dsp:sp>
    <dsp:sp modelId="{79E43BE7-4929-1B43-B06E-5110B1C285BA}">
      <dsp:nvSpPr>
        <dsp:cNvPr id="0" name=""/>
        <dsp:cNvSpPr/>
      </dsp:nvSpPr>
      <dsp:spPr>
        <a:xfrm>
          <a:off x="1164092" y="2904"/>
          <a:ext cx="828959" cy="828959"/>
        </a:xfrm>
        <a:prstGeom prst="ellipse">
          <a:avLst/>
        </a:prstGeom>
        <a:noFill/>
        <a:ln>
          <a:noFill/>
        </a:ln>
        <a:effectLst/>
      </dsp:spPr>
      <dsp:style>
        <a:lnRef idx="0">
          <a:scrgbClr r="0" g="0" b="0"/>
        </a:lnRef>
        <a:fillRef idx="1">
          <a:scrgbClr r="0" g="0" b="0"/>
        </a:fillRef>
        <a:effectRef idx="2">
          <a:scrgbClr r="0" g="0" b="0"/>
        </a:effectRef>
        <a:fontRef idx="minor"/>
      </dsp:style>
    </dsp:sp>
    <dsp:sp modelId="{1D287428-8DD7-4635-A21F-D64103E732F8}">
      <dsp:nvSpPr>
        <dsp:cNvPr id="0" name=""/>
        <dsp:cNvSpPr/>
      </dsp:nvSpPr>
      <dsp:spPr>
        <a:xfrm rot="10800000">
          <a:off x="1578572" y="1079315"/>
          <a:ext cx="5444393" cy="828959"/>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Identify</a:t>
          </a:r>
          <a:r>
            <a:rPr lang="en-US" sz="3900" kern="1200" baseline="0" dirty="0" smtClean="0"/>
            <a:t> floor</a:t>
          </a:r>
          <a:endParaRPr lang="en-US" sz="3900" kern="1200" dirty="0"/>
        </a:p>
      </dsp:txBody>
      <dsp:txXfrm rot="10800000">
        <a:off x="1785812" y="1079315"/>
        <a:ext cx="5237153" cy="828959"/>
      </dsp:txXfrm>
    </dsp:sp>
    <dsp:sp modelId="{D38719FE-C175-4EC9-A979-B58DC4162D72}">
      <dsp:nvSpPr>
        <dsp:cNvPr id="0" name=""/>
        <dsp:cNvSpPr/>
      </dsp:nvSpPr>
      <dsp:spPr>
        <a:xfrm>
          <a:off x="1164092" y="1079315"/>
          <a:ext cx="828959" cy="828959"/>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AE3A42E-9AD9-A742-BC1C-F11CE16BD2CF}">
      <dsp:nvSpPr>
        <dsp:cNvPr id="0" name=""/>
        <dsp:cNvSpPr/>
      </dsp:nvSpPr>
      <dsp:spPr>
        <a:xfrm rot="10800000">
          <a:off x="1578572" y="2155725"/>
          <a:ext cx="5444393" cy="828959"/>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Identify</a:t>
          </a:r>
          <a:r>
            <a:rPr lang="en-US" sz="3900" kern="1200" baseline="0" dirty="0" smtClean="0"/>
            <a:t> location</a:t>
          </a:r>
          <a:endParaRPr lang="en-US" sz="3900" kern="1200" dirty="0"/>
        </a:p>
      </dsp:txBody>
      <dsp:txXfrm rot="10800000">
        <a:off x="1785812" y="2155725"/>
        <a:ext cx="5237153" cy="828959"/>
      </dsp:txXfrm>
    </dsp:sp>
    <dsp:sp modelId="{B35EA41F-444C-4A46-A7A2-D2268FD3491E}">
      <dsp:nvSpPr>
        <dsp:cNvPr id="0" name=""/>
        <dsp:cNvSpPr/>
      </dsp:nvSpPr>
      <dsp:spPr>
        <a:xfrm>
          <a:off x="1164092" y="2155725"/>
          <a:ext cx="828959" cy="828959"/>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0F75BE5-313D-4A40-B97F-114DDE6A9DD4}">
      <dsp:nvSpPr>
        <dsp:cNvPr id="0" name=""/>
        <dsp:cNvSpPr/>
      </dsp:nvSpPr>
      <dsp:spPr>
        <a:xfrm rot="10800000">
          <a:off x="1578572" y="3232135"/>
          <a:ext cx="5444393" cy="828959"/>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Direction</a:t>
          </a:r>
          <a:endParaRPr lang="en-US" sz="3900" kern="1200" dirty="0"/>
        </a:p>
      </dsp:txBody>
      <dsp:txXfrm rot="10800000">
        <a:off x="1785812" y="3232135"/>
        <a:ext cx="5237153" cy="828959"/>
      </dsp:txXfrm>
    </dsp:sp>
    <dsp:sp modelId="{2D5C3190-1F7D-7645-A9DB-AE2FA473B670}">
      <dsp:nvSpPr>
        <dsp:cNvPr id="0" name=""/>
        <dsp:cNvSpPr/>
      </dsp:nvSpPr>
      <dsp:spPr>
        <a:xfrm>
          <a:off x="1164092" y="3232135"/>
          <a:ext cx="828959" cy="828959"/>
        </a:xfrm>
        <a:prstGeom prst="ellipse">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8DCE6-1EE0-C04B-8646-805555589890}">
      <dsp:nvSpPr>
        <dsp:cNvPr id="0" name=""/>
        <dsp:cNvSpPr/>
      </dsp:nvSpPr>
      <dsp:spPr>
        <a:xfrm rot="10800000">
          <a:off x="1578572" y="2904"/>
          <a:ext cx="5444393" cy="828959"/>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Preparation</a:t>
          </a:r>
          <a:endParaRPr lang="en-US" sz="3900" kern="1200" dirty="0"/>
        </a:p>
      </dsp:txBody>
      <dsp:txXfrm rot="10800000">
        <a:off x="1785812" y="2904"/>
        <a:ext cx="5237153" cy="828959"/>
      </dsp:txXfrm>
    </dsp:sp>
    <dsp:sp modelId="{79E43BE7-4929-1B43-B06E-5110B1C285BA}">
      <dsp:nvSpPr>
        <dsp:cNvPr id="0" name=""/>
        <dsp:cNvSpPr/>
      </dsp:nvSpPr>
      <dsp:spPr>
        <a:xfrm>
          <a:off x="1164092" y="2904"/>
          <a:ext cx="828959" cy="828959"/>
        </a:xfrm>
        <a:prstGeom prst="ellipse">
          <a:avLst/>
        </a:prstGeom>
        <a:noFill/>
        <a:ln>
          <a:noFill/>
        </a:ln>
        <a:effectLst/>
      </dsp:spPr>
      <dsp:style>
        <a:lnRef idx="0">
          <a:scrgbClr r="0" g="0" b="0"/>
        </a:lnRef>
        <a:fillRef idx="1">
          <a:scrgbClr r="0" g="0" b="0"/>
        </a:fillRef>
        <a:effectRef idx="2">
          <a:scrgbClr r="0" g="0" b="0"/>
        </a:effectRef>
        <a:fontRef idx="minor"/>
      </dsp:style>
    </dsp:sp>
    <dsp:sp modelId="{1D287428-8DD7-4635-A21F-D64103E732F8}">
      <dsp:nvSpPr>
        <dsp:cNvPr id="0" name=""/>
        <dsp:cNvSpPr/>
      </dsp:nvSpPr>
      <dsp:spPr>
        <a:xfrm rot="10800000">
          <a:off x="1578572" y="1079315"/>
          <a:ext cx="5444393" cy="828959"/>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Identify</a:t>
          </a:r>
          <a:r>
            <a:rPr lang="en-US" sz="3900" kern="1200" baseline="0" dirty="0" smtClean="0"/>
            <a:t> floor</a:t>
          </a:r>
          <a:endParaRPr lang="en-US" sz="3900" kern="1200" dirty="0"/>
        </a:p>
      </dsp:txBody>
      <dsp:txXfrm rot="10800000">
        <a:off x="1785812" y="1079315"/>
        <a:ext cx="5237153" cy="828959"/>
      </dsp:txXfrm>
    </dsp:sp>
    <dsp:sp modelId="{D38719FE-C175-4EC9-A979-B58DC4162D72}">
      <dsp:nvSpPr>
        <dsp:cNvPr id="0" name=""/>
        <dsp:cNvSpPr/>
      </dsp:nvSpPr>
      <dsp:spPr>
        <a:xfrm>
          <a:off x="1164092" y="1079315"/>
          <a:ext cx="828959" cy="828959"/>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AE3A42E-9AD9-A742-BC1C-F11CE16BD2CF}">
      <dsp:nvSpPr>
        <dsp:cNvPr id="0" name=""/>
        <dsp:cNvSpPr/>
      </dsp:nvSpPr>
      <dsp:spPr>
        <a:xfrm rot="10800000">
          <a:off x="1578572" y="2155725"/>
          <a:ext cx="5444393" cy="828959"/>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Identify</a:t>
          </a:r>
          <a:r>
            <a:rPr lang="en-US" sz="3900" kern="1200" baseline="0" dirty="0" smtClean="0"/>
            <a:t> location</a:t>
          </a:r>
          <a:endParaRPr lang="en-US" sz="3900" kern="1200" dirty="0"/>
        </a:p>
      </dsp:txBody>
      <dsp:txXfrm rot="10800000">
        <a:off x="1785812" y="2155725"/>
        <a:ext cx="5237153" cy="828959"/>
      </dsp:txXfrm>
    </dsp:sp>
    <dsp:sp modelId="{B35EA41F-444C-4A46-A7A2-D2268FD3491E}">
      <dsp:nvSpPr>
        <dsp:cNvPr id="0" name=""/>
        <dsp:cNvSpPr/>
      </dsp:nvSpPr>
      <dsp:spPr>
        <a:xfrm>
          <a:off x="1164092" y="2155725"/>
          <a:ext cx="828959" cy="828959"/>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0F75BE5-313D-4A40-B97F-114DDE6A9DD4}">
      <dsp:nvSpPr>
        <dsp:cNvPr id="0" name=""/>
        <dsp:cNvSpPr/>
      </dsp:nvSpPr>
      <dsp:spPr>
        <a:xfrm rot="10800000">
          <a:off x="1578572" y="3232135"/>
          <a:ext cx="5444393" cy="828959"/>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Direction</a:t>
          </a:r>
          <a:endParaRPr lang="en-US" sz="3900" kern="1200" dirty="0"/>
        </a:p>
      </dsp:txBody>
      <dsp:txXfrm rot="10800000">
        <a:off x="1785812" y="3232135"/>
        <a:ext cx="5237153" cy="828959"/>
      </dsp:txXfrm>
    </dsp:sp>
    <dsp:sp modelId="{2D5C3190-1F7D-7645-A9DB-AE2FA473B670}">
      <dsp:nvSpPr>
        <dsp:cNvPr id="0" name=""/>
        <dsp:cNvSpPr/>
      </dsp:nvSpPr>
      <dsp:spPr>
        <a:xfrm>
          <a:off x="1164092" y="3232135"/>
          <a:ext cx="828959" cy="828959"/>
        </a:xfrm>
        <a:prstGeom prst="ellipse">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8DCE6-1EE0-C04B-8646-805555589890}">
      <dsp:nvSpPr>
        <dsp:cNvPr id="0" name=""/>
        <dsp:cNvSpPr/>
      </dsp:nvSpPr>
      <dsp:spPr>
        <a:xfrm rot="10800000">
          <a:off x="1578572" y="2904"/>
          <a:ext cx="5444393" cy="828959"/>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Preparation</a:t>
          </a:r>
          <a:endParaRPr lang="en-US" sz="3900" kern="1200" dirty="0"/>
        </a:p>
      </dsp:txBody>
      <dsp:txXfrm rot="10800000">
        <a:off x="1785812" y="2904"/>
        <a:ext cx="5237153" cy="828959"/>
      </dsp:txXfrm>
    </dsp:sp>
    <dsp:sp modelId="{79E43BE7-4929-1B43-B06E-5110B1C285BA}">
      <dsp:nvSpPr>
        <dsp:cNvPr id="0" name=""/>
        <dsp:cNvSpPr/>
      </dsp:nvSpPr>
      <dsp:spPr>
        <a:xfrm>
          <a:off x="1164092" y="2904"/>
          <a:ext cx="828959" cy="828959"/>
        </a:xfrm>
        <a:prstGeom prst="ellipse">
          <a:avLst/>
        </a:prstGeom>
        <a:noFill/>
        <a:ln>
          <a:noFill/>
        </a:ln>
        <a:effectLst/>
      </dsp:spPr>
      <dsp:style>
        <a:lnRef idx="0">
          <a:scrgbClr r="0" g="0" b="0"/>
        </a:lnRef>
        <a:fillRef idx="1">
          <a:scrgbClr r="0" g="0" b="0"/>
        </a:fillRef>
        <a:effectRef idx="2">
          <a:scrgbClr r="0" g="0" b="0"/>
        </a:effectRef>
        <a:fontRef idx="minor"/>
      </dsp:style>
    </dsp:sp>
    <dsp:sp modelId="{1D287428-8DD7-4635-A21F-D64103E732F8}">
      <dsp:nvSpPr>
        <dsp:cNvPr id="0" name=""/>
        <dsp:cNvSpPr/>
      </dsp:nvSpPr>
      <dsp:spPr>
        <a:xfrm rot="10800000">
          <a:off x="1578572" y="1079315"/>
          <a:ext cx="5444393" cy="828959"/>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Identify</a:t>
          </a:r>
          <a:r>
            <a:rPr lang="en-US" sz="3900" kern="1200" baseline="0" dirty="0" smtClean="0"/>
            <a:t> floor</a:t>
          </a:r>
          <a:endParaRPr lang="en-US" sz="3900" kern="1200" dirty="0"/>
        </a:p>
      </dsp:txBody>
      <dsp:txXfrm rot="10800000">
        <a:off x="1785812" y="1079315"/>
        <a:ext cx="5237153" cy="828959"/>
      </dsp:txXfrm>
    </dsp:sp>
    <dsp:sp modelId="{D38719FE-C175-4EC9-A979-B58DC4162D72}">
      <dsp:nvSpPr>
        <dsp:cNvPr id="0" name=""/>
        <dsp:cNvSpPr/>
      </dsp:nvSpPr>
      <dsp:spPr>
        <a:xfrm>
          <a:off x="1164092" y="1079315"/>
          <a:ext cx="828959" cy="828959"/>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AE3A42E-9AD9-A742-BC1C-F11CE16BD2CF}">
      <dsp:nvSpPr>
        <dsp:cNvPr id="0" name=""/>
        <dsp:cNvSpPr/>
      </dsp:nvSpPr>
      <dsp:spPr>
        <a:xfrm rot="10800000">
          <a:off x="1578572" y="2155725"/>
          <a:ext cx="5444393" cy="828959"/>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Identify</a:t>
          </a:r>
          <a:r>
            <a:rPr lang="en-US" sz="3900" kern="1200" baseline="0" dirty="0" smtClean="0"/>
            <a:t> location</a:t>
          </a:r>
          <a:endParaRPr lang="en-US" sz="3900" kern="1200" dirty="0"/>
        </a:p>
      </dsp:txBody>
      <dsp:txXfrm rot="10800000">
        <a:off x="1785812" y="2155725"/>
        <a:ext cx="5237153" cy="828959"/>
      </dsp:txXfrm>
    </dsp:sp>
    <dsp:sp modelId="{B35EA41F-444C-4A46-A7A2-D2268FD3491E}">
      <dsp:nvSpPr>
        <dsp:cNvPr id="0" name=""/>
        <dsp:cNvSpPr/>
      </dsp:nvSpPr>
      <dsp:spPr>
        <a:xfrm>
          <a:off x="1164092" y="2155725"/>
          <a:ext cx="828959" cy="828959"/>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0F75BE5-313D-4A40-B97F-114DDE6A9DD4}">
      <dsp:nvSpPr>
        <dsp:cNvPr id="0" name=""/>
        <dsp:cNvSpPr/>
      </dsp:nvSpPr>
      <dsp:spPr>
        <a:xfrm rot="10800000">
          <a:off x="1578572" y="3232135"/>
          <a:ext cx="5444393" cy="828959"/>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5548" tIns="148590" rIns="277368" bIns="148590" numCol="1" spcCol="1270" anchor="ctr" anchorCtr="0">
          <a:noAutofit/>
        </a:bodyPr>
        <a:lstStyle/>
        <a:p>
          <a:pPr lvl="0" algn="ctr" defTabSz="1733550">
            <a:lnSpc>
              <a:spcPct val="90000"/>
            </a:lnSpc>
            <a:spcBef>
              <a:spcPct val="0"/>
            </a:spcBef>
            <a:spcAft>
              <a:spcPct val="35000"/>
            </a:spcAft>
          </a:pPr>
          <a:r>
            <a:rPr lang="en-US" sz="3900" kern="1200" dirty="0" smtClean="0"/>
            <a:t>Direction</a:t>
          </a:r>
          <a:endParaRPr lang="en-US" sz="3900" kern="1200" dirty="0"/>
        </a:p>
      </dsp:txBody>
      <dsp:txXfrm rot="10800000">
        <a:off x="1785812" y="3232135"/>
        <a:ext cx="5237153" cy="828959"/>
      </dsp:txXfrm>
    </dsp:sp>
    <dsp:sp modelId="{2D5C3190-1F7D-7645-A9DB-AE2FA473B670}">
      <dsp:nvSpPr>
        <dsp:cNvPr id="0" name=""/>
        <dsp:cNvSpPr/>
      </dsp:nvSpPr>
      <dsp:spPr>
        <a:xfrm>
          <a:off x="1164092" y="3232135"/>
          <a:ext cx="828959" cy="828959"/>
        </a:xfrm>
        <a:prstGeom prst="ellipse">
          <a:avLst/>
        </a:prstGeom>
        <a:no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9FB58-FAC3-1148-8940-232D7B0526B8}" type="datetimeFigureOut">
              <a:rPr lang="en-US" smtClean="0"/>
              <a:t>12/11/16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1C467-3A45-5A47-B3A6-7060CFDFF822}" type="slidenum">
              <a:rPr lang="en-US" smtClean="0"/>
              <a:t>‹#›</a:t>
            </a:fld>
            <a:endParaRPr lang="en-US"/>
          </a:p>
        </p:txBody>
      </p:sp>
    </p:spTree>
    <p:extLst>
      <p:ext uri="{BB962C8B-B14F-4D97-AF65-F5344CB8AC3E}">
        <p14:creationId xmlns:p14="http://schemas.microsoft.com/office/powerpoint/2010/main" val="1319386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a:t>
            </a:fld>
            <a:endParaRPr lang="en-US"/>
          </a:p>
        </p:txBody>
      </p:sp>
    </p:spTree>
    <p:extLst>
      <p:ext uri="{BB962C8B-B14F-4D97-AF65-F5344CB8AC3E}">
        <p14:creationId xmlns:p14="http://schemas.microsoft.com/office/powerpoint/2010/main" val="15018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11</a:t>
            </a:fld>
            <a:endParaRPr lang="en-US"/>
          </a:p>
        </p:txBody>
      </p:sp>
    </p:spTree>
    <p:extLst>
      <p:ext uri="{BB962C8B-B14F-4D97-AF65-F5344CB8AC3E}">
        <p14:creationId xmlns:p14="http://schemas.microsoft.com/office/powerpoint/2010/main" val="1788205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156</a:t>
            </a:fld>
            <a:endParaRPr lang="en-US"/>
          </a:p>
        </p:txBody>
      </p:sp>
    </p:spTree>
    <p:extLst>
      <p:ext uri="{BB962C8B-B14F-4D97-AF65-F5344CB8AC3E}">
        <p14:creationId xmlns:p14="http://schemas.microsoft.com/office/powerpoint/2010/main" val="4054255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157</a:t>
            </a:fld>
            <a:endParaRPr lang="en-US"/>
          </a:p>
        </p:txBody>
      </p:sp>
    </p:spTree>
    <p:extLst>
      <p:ext uri="{BB962C8B-B14F-4D97-AF65-F5344CB8AC3E}">
        <p14:creationId xmlns:p14="http://schemas.microsoft.com/office/powerpoint/2010/main" val="1577288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158</a:t>
            </a:fld>
            <a:endParaRPr lang="en-US"/>
          </a:p>
        </p:txBody>
      </p:sp>
    </p:spTree>
    <p:extLst>
      <p:ext uri="{BB962C8B-B14F-4D97-AF65-F5344CB8AC3E}">
        <p14:creationId xmlns:p14="http://schemas.microsoft.com/office/powerpoint/2010/main" val="3557083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159</a:t>
            </a:fld>
            <a:endParaRPr lang="en-US"/>
          </a:p>
        </p:txBody>
      </p:sp>
    </p:spTree>
    <p:extLst>
      <p:ext uri="{BB962C8B-B14F-4D97-AF65-F5344CB8AC3E}">
        <p14:creationId xmlns:p14="http://schemas.microsoft.com/office/powerpoint/2010/main" val="19169025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160</a:t>
            </a:fld>
            <a:endParaRPr lang="en-US"/>
          </a:p>
        </p:txBody>
      </p:sp>
    </p:spTree>
    <p:extLst>
      <p:ext uri="{BB962C8B-B14F-4D97-AF65-F5344CB8AC3E}">
        <p14:creationId xmlns:p14="http://schemas.microsoft.com/office/powerpoint/2010/main" val="19423736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161</a:t>
            </a:fld>
            <a:endParaRPr lang="en-US"/>
          </a:p>
        </p:txBody>
      </p:sp>
    </p:spTree>
    <p:extLst>
      <p:ext uri="{BB962C8B-B14F-4D97-AF65-F5344CB8AC3E}">
        <p14:creationId xmlns:p14="http://schemas.microsoft.com/office/powerpoint/2010/main" val="16948517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162</a:t>
            </a:fld>
            <a:endParaRPr lang="en-US"/>
          </a:p>
        </p:txBody>
      </p:sp>
    </p:spTree>
    <p:extLst>
      <p:ext uri="{BB962C8B-B14F-4D97-AF65-F5344CB8AC3E}">
        <p14:creationId xmlns:p14="http://schemas.microsoft.com/office/powerpoint/2010/main" val="2400043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163</a:t>
            </a:fld>
            <a:endParaRPr lang="en-US"/>
          </a:p>
        </p:txBody>
      </p:sp>
    </p:spTree>
    <p:extLst>
      <p:ext uri="{BB962C8B-B14F-4D97-AF65-F5344CB8AC3E}">
        <p14:creationId xmlns:p14="http://schemas.microsoft.com/office/powerpoint/2010/main" val="15311183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164</a:t>
            </a:fld>
            <a:endParaRPr lang="en-US"/>
          </a:p>
        </p:txBody>
      </p:sp>
    </p:spTree>
    <p:extLst>
      <p:ext uri="{BB962C8B-B14F-4D97-AF65-F5344CB8AC3E}">
        <p14:creationId xmlns:p14="http://schemas.microsoft.com/office/powerpoint/2010/main" val="13243511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165</a:t>
            </a:fld>
            <a:endParaRPr lang="en-US"/>
          </a:p>
        </p:txBody>
      </p:sp>
    </p:spTree>
    <p:extLst>
      <p:ext uri="{BB962C8B-B14F-4D97-AF65-F5344CB8AC3E}">
        <p14:creationId xmlns:p14="http://schemas.microsoft.com/office/powerpoint/2010/main" val="126258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12</a:t>
            </a:fld>
            <a:endParaRPr lang="en-US"/>
          </a:p>
        </p:txBody>
      </p:sp>
    </p:spTree>
    <p:extLst>
      <p:ext uri="{BB962C8B-B14F-4D97-AF65-F5344CB8AC3E}">
        <p14:creationId xmlns:p14="http://schemas.microsoft.com/office/powerpoint/2010/main" val="12299318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166</a:t>
            </a:fld>
            <a:endParaRPr lang="en-US"/>
          </a:p>
        </p:txBody>
      </p:sp>
    </p:spTree>
    <p:extLst>
      <p:ext uri="{BB962C8B-B14F-4D97-AF65-F5344CB8AC3E}">
        <p14:creationId xmlns:p14="http://schemas.microsoft.com/office/powerpoint/2010/main" val="7928512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167</a:t>
            </a:fld>
            <a:endParaRPr lang="en-US"/>
          </a:p>
        </p:txBody>
      </p:sp>
    </p:spTree>
    <p:extLst>
      <p:ext uri="{BB962C8B-B14F-4D97-AF65-F5344CB8AC3E}">
        <p14:creationId xmlns:p14="http://schemas.microsoft.com/office/powerpoint/2010/main" val="4806698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168</a:t>
            </a:fld>
            <a:endParaRPr lang="en-US"/>
          </a:p>
        </p:txBody>
      </p:sp>
    </p:spTree>
    <p:extLst>
      <p:ext uri="{BB962C8B-B14F-4D97-AF65-F5344CB8AC3E}">
        <p14:creationId xmlns:p14="http://schemas.microsoft.com/office/powerpoint/2010/main" val="48880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169</a:t>
            </a:fld>
            <a:endParaRPr lang="en-US"/>
          </a:p>
        </p:txBody>
      </p:sp>
    </p:spTree>
    <p:extLst>
      <p:ext uri="{BB962C8B-B14F-4D97-AF65-F5344CB8AC3E}">
        <p14:creationId xmlns:p14="http://schemas.microsoft.com/office/powerpoint/2010/main" val="9263023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170</a:t>
            </a:fld>
            <a:endParaRPr lang="en-US"/>
          </a:p>
        </p:txBody>
      </p:sp>
    </p:spTree>
    <p:extLst>
      <p:ext uri="{BB962C8B-B14F-4D97-AF65-F5344CB8AC3E}">
        <p14:creationId xmlns:p14="http://schemas.microsoft.com/office/powerpoint/2010/main" val="14868394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Sau khi đã</a:t>
            </a:r>
            <a:r>
              <a:rPr lang="en-US" baseline="0" dirty="0" smtClean="0"/>
              <a:t> xây dựng được bộ dữ liệu cho nhân viên, thì bây giờ nhân viên có thể bắt đầu điểm danh trong hệ thống.</a:t>
            </a:r>
          </a:p>
          <a:p>
            <a:r>
              <a:rPr lang="en-US" baseline="0" dirty="0" smtClean="0"/>
              <a:t>Sau đây chúng tôi xin trình bày về quá trình xác định nhân viên trong hệ thống.</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172</a:t>
            </a:fld>
            <a:endParaRPr lang="en-US"/>
          </a:p>
        </p:txBody>
      </p:sp>
    </p:spTree>
    <p:extLst>
      <p:ext uri="{BB962C8B-B14F-4D97-AF65-F5344CB8AC3E}">
        <p14:creationId xmlns:p14="http://schemas.microsoft.com/office/powerpoint/2010/main" val="39868046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173</a:t>
            </a:fld>
            <a:endParaRPr lang="en-US"/>
          </a:p>
        </p:txBody>
      </p:sp>
    </p:spTree>
    <p:extLst>
      <p:ext uri="{BB962C8B-B14F-4D97-AF65-F5344CB8AC3E}">
        <p14:creationId xmlns:p14="http://schemas.microsoft.com/office/powerpoint/2010/main" val="5649296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174</a:t>
            </a:fld>
            <a:endParaRPr lang="en-US"/>
          </a:p>
        </p:txBody>
      </p:sp>
    </p:spTree>
    <p:extLst>
      <p:ext uri="{BB962C8B-B14F-4D97-AF65-F5344CB8AC3E}">
        <p14:creationId xmlns:p14="http://schemas.microsoft.com/office/powerpoint/2010/main" val="14548345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175</a:t>
            </a:fld>
            <a:endParaRPr lang="en-US"/>
          </a:p>
        </p:txBody>
      </p:sp>
    </p:spTree>
    <p:extLst>
      <p:ext uri="{BB962C8B-B14F-4D97-AF65-F5344CB8AC3E}">
        <p14:creationId xmlns:p14="http://schemas.microsoft.com/office/powerpoint/2010/main" val="1372561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176</a:t>
            </a:fld>
            <a:endParaRPr lang="en-US"/>
          </a:p>
        </p:txBody>
      </p:sp>
    </p:spTree>
    <p:extLst>
      <p:ext uri="{BB962C8B-B14F-4D97-AF65-F5344CB8AC3E}">
        <p14:creationId xmlns:p14="http://schemas.microsoft.com/office/powerpoint/2010/main" val="3017644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13</a:t>
            </a:fld>
            <a:endParaRPr lang="en-US"/>
          </a:p>
        </p:txBody>
      </p:sp>
    </p:spTree>
    <p:extLst>
      <p:ext uri="{BB962C8B-B14F-4D97-AF65-F5344CB8AC3E}">
        <p14:creationId xmlns:p14="http://schemas.microsoft.com/office/powerpoint/2010/main" val="13797018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177</a:t>
            </a:fld>
            <a:endParaRPr lang="en-US"/>
          </a:p>
        </p:txBody>
      </p:sp>
    </p:spTree>
    <p:extLst>
      <p:ext uri="{BB962C8B-B14F-4D97-AF65-F5344CB8AC3E}">
        <p14:creationId xmlns:p14="http://schemas.microsoft.com/office/powerpoint/2010/main" val="160272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178</a:t>
            </a:fld>
            <a:endParaRPr lang="en-US"/>
          </a:p>
        </p:txBody>
      </p:sp>
    </p:spTree>
    <p:extLst>
      <p:ext uri="{BB962C8B-B14F-4D97-AF65-F5344CB8AC3E}">
        <p14:creationId xmlns:p14="http://schemas.microsoft.com/office/powerpoint/2010/main" val="30533360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179</a:t>
            </a:fld>
            <a:endParaRPr lang="en-US"/>
          </a:p>
        </p:txBody>
      </p:sp>
    </p:spTree>
    <p:extLst>
      <p:ext uri="{BB962C8B-B14F-4D97-AF65-F5344CB8AC3E}">
        <p14:creationId xmlns:p14="http://schemas.microsoft.com/office/powerpoint/2010/main" val="41518095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180</a:t>
            </a:fld>
            <a:endParaRPr lang="en-US"/>
          </a:p>
        </p:txBody>
      </p:sp>
    </p:spTree>
    <p:extLst>
      <p:ext uri="{BB962C8B-B14F-4D97-AF65-F5344CB8AC3E}">
        <p14:creationId xmlns:p14="http://schemas.microsoft.com/office/powerpoint/2010/main" val="15744371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91C467-3A45-5A47-B3A6-7060CFDFF822}" type="slidenum">
              <a:rPr lang="en-US" smtClean="0"/>
              <a:t>181</a:t>
            </a:fld>
            <a:endParaRPr lang="en-US"/>
          </a:p>
        </p:txBody>
      </p:sp>
    </p:spTree>
    <p:extLst>
      <p:ext uri="{BB962C8B-B14F-4D97-AF65-F5344CB8AC3E}">
        <p14:creationId xmlns:p14="http://schemas.microsoft.com/office/powerpoint/2010/main" val="11336498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91C467-3A45-5A47-B3A6-7060CFDFF822}" type="slidenum">
              <a:rPr lang="en-US" smtClean="0"/>
              <a:t>182</a:t>
            </a:fld>
            <a:endParaRPr lang="en-US"/>
          </a:p>
        </p:txBody>
      </p:sp>
    </p:spTree>
    <p:extLst>
      <p:ext uri="{BB962C8B-B14F-4D97-AF65-F5344CB8AC3E}">
        <p14:creationId xmlns:p14="http://schemas.microsoft.com/office/powerpoint/2010/main" val="200713443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91C467-3A45-5A47-B3A6-7060CFDFF822}" type="slidenum">
              <a:rPr lang="en-US" smtClean="0"/>
              <a:t>183</a:t>
            </a:fld>
            <a:endParaRPr lang="en-US"/>
          </a:p>
        </p:txBody>
      </p:sp>
    </p:spTree>
    <p:extLst>
      <p:ext uri="{BB962C8B-B14F-4D97-AF65-F5344CB8AC3E}">
        <p14:creationId xmlns:p14="http://schemas.microsoft.com/office/powerpoint/2010/main" val="20442222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91C467-3A45-5A47-B3A6-7060CFDFF822}" type="slidenum">
              <a:rPr lang="en-US" smtClean="0"/>
              <a:t>184</a:t>
            </a:fld>
            <a:endParaRPr lang="en-US"/>
          </a:p>
        </p:txBody>
      </p:sp>
    </p:spTree>
    <p:extLst>
      <p:ext uri="{BB962C8B-B14F-4D97-AF65-F5344CB8AC3E}">
        <p14:creationId xmlns:p14="http://schemas.microsoft.com/office/powerpoint/2010/main" val="37865960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91C467-3A45-5A47-B3A6-7060CFDFF822}" type="slidenum">
              <a:rPr lang="en-US" smtClean="0"/>
              <a:t>185</a:t>
            </a:fld>
            <a:endParaRPr lang="en-US"/>
          </a:p>
        </p:txBody>
      </p:sp>
    </p:spTree>
    <p:extLst>
      <p:ext uri="{BB962C8B-B14F-4D97-AF65-F5344CB8AC3E}">
        <p14:creationId xmlns:p14="http://schemas.microsoft.com/office/powerpoint/2010/main" val="37439393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186</a:t>
            </a:fld>
            <a:endParaRPr lang="en-US"/>
          </a:p>
        </p:txBody>
      </p:sp>
    </p:spTree>
    <p:extLst>
      <p:ext uri="{BB962C8B-B14F-4D97-AF65-F5344CB8AC3E}">
        <p14:creationId xmlns:p14="http://schemas.microsoft.com/office/powerpoint/2010/main" val="1001616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91C467-3A45-5A47-B3A6-7060CFDFF822}" type="slidenum">
              <a:rPr lang="en-US" smtClean="0"/>
              <a:t>15</a:t>
            </a:fld>
            <a:endParaRPr lang="en-US"/>
          </a:p>
        </p:txBody>
      </p:sp>
    </p:spTree>
    <p:extLst>
      <p:ext uri="{BB962C8B-B14F-4D97-AF65-F5344CB8AC3E}">
        <p14:creationId xmlns:p14="http://schemas.microsoft.com/office/powerpoint/2010/main" val="38756683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187</a:t>
            </a:fld>
            <a:endParaRPr lang="en-US"/>
          </a:p>
        </p:txBody>
      </p:sp>
    </p:spTree>
    <p:extLst>
      <p:ext uri="{BB962C8B-B14F-4D97-AF65-F5344CB8AC3E}">
        <p14:creationId xmlns:p14="http://schemas.microsoft.com/office/powerpoint/2010/main" val="9968333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188</a:t>
            </a:fld>
            <a:endParaRPr lang="en-US"/>
          </a:p>
        </p:txBody>
      </p:sp>
    </p:spTree>
    <p:extLst>
      <p:ext uri="{BB962C8B-B14F-4D97-AF65-F5344CB8AC3E}">
        <p14:creationId xmlns:p14="http://schemas.microsoft.com/office/powerpoint/2010/main" val="25105001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189</a:t>
            </a:fld>
            <a:endParaRPr lang="en-US"/>
          </a:p>
        </p:txBody>
      </p:sp>
    </p:spTree>
    <p:extLst>
      <p:ext uri="{BB962C8B-B14F-4D97-AF65-F5344CB8AC3E}">
        <p14:creationId xmlns:p14="http://schemas.microsoft.com/office/powerpoint/2010/main" val="19500515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190</a:t>
            </a:fld>
            <a:endParaRPr lang="en-US"/>
          </a:p>
        </p:txBody>
      </p:sp>
    </p:spTree>
    <p:extLst>
      <p:ext uri="{BB962C8B-B14F-4D97-AF65-F5344CB8AC3E}">
        <p14:creationId xmlns:p14="http://schemas.microsoft.com/office/powerpoint/2010/main" val="228182230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91C467-3A45-5A47-B3A6-7060CFDFF822}" type="slidenum">
              <a:rPr lang="en-US" smtClean="0"/>
              <a:t>191</a:t>
            </a:fld>
            <a:endParaRPr lang="en-US"/>
          </a:p>
        </p:txBody>
      </p:sp>
    </p:spTree>
    <p:extLst>
      <p:ext uri="{BB962C8B-B14F-4D97-AF65-F5344CB8AC3E}">
        <p14:creationId xmlns:p14="http://schemas.microsoft.com/office/powerpoint/2010/main" val="184352606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91C467-3A45-5A47-B3A6-7060CFDFF822}" type="slidenum">
              <a:rPr lang="en-US" smtClean="0"/>
              <a:t>192</a:t>
            </a:fld>
            <a:endParaRPr lang="en-US"/>
          </a:p>
        </p:txBody>
      </p:sp>
    </p:spTree>
    <p:extLst>
      <p:ext uri="{BB962C8B-B14F-4D97-AF65-F5344CB8AC3E}">
        <p14:creationId xmlns:p14="http://schemas.microsoft.com/office/powerpoint/2010/main" val="14104415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91C467-3A45-5A47-B3A6-7060CFDFF822}" type="slidenum">
              <a:rPr lang="en-US" smtClean="0"/>
              <a:t>193</a:t>
            </a:fld>
            <a:endParaRPr lang="en-US"/>
          </a:p>
        </p:txBody>
      </p:sp>
    </p:spTree>
    <p:extLst>
      <p:ext uri="{BB962C8B-B14F-4D97-AF65-F5344CB8AC3E}">
        <p14:creationId xmlns:p14="http://schemas.microsoft.com/office/powerpoint/2010/main" val="148343746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194</a:t>
            </a:fld>
            <a:endParaRPr lang="en-US"/>
          </a:p>
        </p:txBody>
      </p:sp>
    </p:spTree>
    <p:extLst>
      <p:ext uri="{BB962C8B-B14F-4D97-AF65-F5344CB8AC3E}">
        <p14:creationId xmlns:p14="http://schemas.microsoft.com/office/powerpoint/2010/main" val="27271501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195</a:t>
            </a:fld>
            <a:endParaRPr lang="en-US"/>
          </a:p>
        </p:txBody>
      </p:sp>
    </p:spTree>
    <p:extLst>
      <p:ext uri="{BB962C8B-B14F-4D97-AF65-F5344CB8AC3E}">
        <p14:creationId xmlns:p14="http://schemas.microsoft.com/office/powerpoint/2010/main" val="363222845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196</a:t>
            </a:fld>
            <a:endParaRPr lang="en-US"/>
          </a:p>
        </p:txBody>
      </p:sp>
    </p:spTree>
    <p:extLst>
      <p:ext uri="{BB962C8B-B14F-4D97-AF65-F5344CB8AC3E}">
        <p14:creationId xmlns:p14="http://schemas.microsoft.com/office/powerpoint/2010/main" val="2657258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91C467-3A45-5A47-B3A6-7060CFDFF822}" type="slidenum">
              <a:rPr lang="en-US" smtClean="0"/>
              <a:t>31</a:t>
            </a:fld>
            <a:endParaRPr lang="en-US"/>
          </a:p>
        </p:txBody>
      </p:sp>
    </p:spTree>
    <p:extLst>
      <p:ext uri="{BB962C8B-B14F-4D97-AF65-F5344CB8AC3E}">
        <p14:creationId xmlns:p14="http://schemas.microsoft.com/office/powerpoint/2010/main" val="98755351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197</a:t>
            </a:fld>
            <a:endParaRPr lang="en-US"/>
          </a:p>
        </p:txBody>
      </p:sp>
    </p:spTree>
    <p:extLst>
      <p:ext uri="{BB962C8B-B14F-4D97-AF65-F5344CB8AC3E}">
        <p14:creationId xmlns:p14="http://schemas.microsoft.com/office/powerpoint/2010/main" val="33790082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198</a:t>
            </a:fld>
            <a:endParaRPr lang="en-US"/>
          </a:p>
        </p:txBody>
      </p:sp>
    </p:spTree>
    <p:extLst>
      <p:ext uri="{BB962C8B-B14F-4D97-AF65-F5344CB8AC3E}">
        <p14:creationId xmlns:p14="http://schemas.microsoft.com/office/powerpoint/2010/main" val="171442781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199</a:t>
            </a:fld>
            <a:endParaRPr lang="en-US"/>
          </a:p>
        </p:txBody>
      </p:sp>
    </p:spTree>
    <p:extLst>
      <p:ext uri="{BB962C8B-B14F-4D97-AF65-F5344CB8AC3E}">
        <p14:creationId xmlns:p14="http://schemas.microsoft.com/office/powerpoint/2010/main" val="365377504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200</a:t>
            </a:fld>
            <a:endParaRPr lang="en-US"/>
          </a:p>
        </p:txBody>
      </p:sp>
    </p:spTree>
    <p:extLst>
      <p:ext uri="{BB962C8B-B14F-4D97-AF65-F5344CB8AC3E}">
        <p14:creationId xmlns:p14="http://schemas.microsoft.com/office/powerpoint/2010/main" val="60470773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201</a:t>
            </a:fld>
            <a:endParaRPr lang="en-US"/>
          </a:p>
        </p:txBody>
      </p:sp>
    </p:spTree>
    <p:extLst>
      <p:ext uri="{BB962C8B-B14F-4D97-AF65-F5344CB8AC3E}">
        <p14:creationId xmlns:p14="http://schemas.microsoft.com/office/powerpoint/2010/main" val="120874287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Vì</a:t>
            </a:r>
            <a:r>
              <a:rPr lang="en-US" baseline="0" dirty="0" smtClean="0"/>
              <a:t> khách hàng phàn nàn về chất lượng dịch vụ ở bộ phận do anh hiển quản lý </a:t>
            </a:r>
            <a:r>
              <a:rPr lang="en-US" baseline="0" dirty="0" smtClean="0">
                <a:sym typeface="Wingdings" panose="05000000000000000000" pitchFamily="2" charset="2"/>
              </a:rPr>
              <a:t> anh hiển mở cuộc họp khẩn cấp lúc 11h, tại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Anh hiển gửi mail cho tất cả thành viên trong phòng để thông báo cuộc họp.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Nhưng</a:t>
            </a:r>
            <a:r>
              <a:rPr lang="en-US" baseline="0" dirty="0" smtClean="0"/>
              <a:t> ko may, phòng 107 bị hư, nên phòng họp đc đổi sang 205.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hiển lại gửi mail thông báo đổi phòng cho các thành viên về viec đổi phòng.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Tân là nv dưới sự quản lý của a Hiển.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Hôm nay, a tân có buổi làm việc bên ngoài.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kết thúc công việc, a Tân về công ty để tham gia cuộc họp. Nhưng vì quên ktra mail nên a tân đã tới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Lúc này a Tân mới biết phòng họp đổi sang 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mất thời gian để tìm phòng họp</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204</a:t>
            </a:fld>
            <a:endParaRPr lang="en-US"/>
          </a:p>
        </p:txBody>
      </p:sp>
    </p:spTree>
    <p:extLst>
      <p:ext uri="{BB962C8B-B14F-4D97-AF65-F5344CB8AC3E}">
        <p14:creationId xmlns:p14="http://schemas.microsoft.com/office/powerpoint/2010/main" val="1145508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Vì</a:t>
            </a:r>
            <a:r>
              <a:rPr lang="en-US" baseline="0" dirty="0" smtClean="0"/>
              <a:t> khách hàng phàn nàn về chất lượng dịch vụ ở bộ phận do anh hiển quản lý </a:t>
            </a:r>
            <a:r>
              <a:rPr lang="en-US" baseline="0" dirty="0" smtClean="0">
                <a:sym typeface="Wingdings" panose="05000000000000000000" pitchFamily="2" charset="2"/>
              </a:rPr>
              <a:t> anh hiển mở cuộc họp khẩn cấp lúc 11h, tại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Anh hiển gửi mail cho tất cả thành viên trong phòng để thông báo cuộc họp.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Nhưng</a:t>
            </a:r>
            <a:r>
              <a:rPr lang="en-US" baseline="0" dirty="0" smtClean="0"/>
              <a:t> ko may, phòng 107 bị hư, nên phòng họp đc đổi sang 205.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hiển lại gửi mail thông báo đổi phòng cho các thành viên về viec đổi phòng.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Tân là nv dưới sự quản lý của a Hiển.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Hôm nay, a tân có buổi làm việc bên ngoài.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kết thúc công việc, a Tân về công ty để tham gia cuộc họp. Nhưng vì quên ktra mail nên a tân đã tới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Lúc này a Tân mới biết phòng họp đổi sang 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mất thời gian để tìm phòng họp</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205</a:t>
            </a:fld>
            <a:endParaRPr lang="en-US"/>
          </a:p>
        </p:txBody>
      </p:sp>
    </p:spTree>
    <p:extLst>
      <p:ext uri="{BB962C8B-B14F-4D97-AF65-F5344CB8AC3E}">
        <p14:creationId xmlns:p14="http://schemas.microsoft.com/office/powerpoint/2010/main" val="40310203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Vì</a:t>
            </a:r>
            <a:r>
              <a:rPr lang="en-US" baseline="0" dirty="0" smtClean="0"/>
              <a:t> khách hàng phàn nàn về chất lượng dịch vụ ở bộ phận do anh hiển quản lý </a:t>
            </a:r>
            <a:r>
              <a:rPr lang="en-US" baseline="0" dirty="0" smtClean="0">
                <a:sym typeface="Wingdings" panose="05000000000000000000" pitchFamily="2" charset="2"/>
              </a:rPr>
              <a:t> anh hiển mở cuộc họp khẩn cấp lúc 11h, tại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Anh hiển gửi mail cho tất cả thành viên trong phòng để thông báo cuộc họp.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Nhưng</a:t>
            </a:r>
            <a:r>
              <a:rPr lang="en-US" baseline="0" dirty="0" smtClean="0"/>
              <a:t> ko may, phòng 107 bị hư, nên phòng họp đc đổi sang 205.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hiển lại gửi mail thông báo đổi phòng cho các thành viên về viec đổi phòng.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Tân là nv dưới sự quản lý của a Hiển.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Hôm nay, a tân có buổi làm việc bên ngoài.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kết thúc công việc, a Tân về công ty để tham gia cuộc họp. Nhưng vì quên ktra mail nên a tân đã tới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Lúc này a Tân mới biết phòng họp đổi sang 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mất thời gian để tìm phòng họp</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206</a:t>
            </a:fld>
            <a:endParaRPr lang="en-US"/>
          </a:p>
        </p:txBody>
      </p:sp>
    </p:spTree>
    <p:extLst>
      <p:ext uri="{BB962C8B-B14F-4D97-AF65-F5344CB8AC3E}">
        <p14:creationId xmlns:p14="http://schemas.microsoft.com/office/powerpoint/2010/main" val="22910438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Vì</a:t>
            </a:r>
            <a:r>
              <a:rPr lang="en-US" baseline="0" dirty="0" smtClean="0"/>
              <a:t> khách hàng phàn nàn về chất lượng dịch vụ ở bộ phận do anh hiển quản lý </a:t>
            </a:r>
            <a:r>
              <a:rPr lang="en-US" baseline="0" dirty="0" smtClean="0">
                <a:sym typeface="Wingdings" panose="05000000000000000000" pitchFamily="2" charset="2"/>
              </a:rPr>
              <a:t> anh hiển mở cuộc họp khẩn cấp lúc 11h, tại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Anh hiển gửi mail cho tất cả thành viên trong phòng để thông báo cuộc họp.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Nhưng</a:t>
            </a:r>
            <a:r>
              <a:rPr lang="en-US" baseline="0" dirty="0" smtClean="0"/>
              <a:t> ko may, phòng 107 bị hư, nên phòng họp đc đổi sang 205.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hiển lại gửi mail thông báo đổi phòng cho các thành viên về viec đổi phòng.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Tân là nv dưới sự quản lý của a Hiển.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Hôm nay, a tân có buổi làm việc bên ngoài.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kết thúc công việc, a Tân về công ty để tham gia cuộc họp. Nhưng vì quên ktra mail nên a tân đã tới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Lúc này a Tân mới biết phòng họp đổi sang 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mất thời gian để tìm phòng họp</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207</a:t>
            </a:fld>
            <a:endParaRPr lang="en-US"/>
          </a:p>
        </p:txBody>
      </p:sp>
    </p:spTree>
    <p:extLst>
      <p:ext uri="{BB962C8B-B14F-4D97-AF65-F5344CB8AC3E}">
        <p14:creationId xmlns:p14="http://schemas.microsoft.com/office/powerpoint/2010/main" val="161077280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Vì</a:t>
            </a:r>
            <a:r>
              <a:rPr lang="en-US" baseline="0" dirty="0" smtClean="0"/>
              <a:t> khách hàng phàn nàn về chất lượng dịch vụ ở bộ phận do anh hiển quản lý </a:t>
            </a:r>
            <a:r>
              <a:rPr lang="en-US" baseline="0" dirty="0" smtClean="0">
                <a:sym typeface="Wingdings" panose="05000000000000000000" pitchFamily="2" charset="2"/>
              </a:rPr>
              <a:t> anh hiển mở cuộc họp khẩn cấp lúc 11h, tại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Anh hiển gửi mail cho tất cả thành viên trong phòng để thông báo cuộc họp.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Nhưng</a:t>
            </a:r>
            <a:r>
              <a:rPr lang="en-US" baseline="0" dirty="0" smtClean="0"/>
              <a:t> ko may, phòng 107 bị hư, nên phòng họp đc đổi sang 205.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hiển lại gửi mail thông báo đổi phòng cho các thành viên về viec đổi phòng.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Tân là nv dưới sự quản lý của a Hiển.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Hôm nay, a tân có buổi làm việc bên ngoài.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kết thúc công việc, a Tân về công ty để tham gia cuộc họp. Nhưng vì quên ktra mail nên a tân đã tới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Lúc này a Tân mới biết phòng họp đổi sang 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mất thời gian để tìm phòng họp</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208</a:t>
            </a:fld>
            <a:endParaRPr lang="en-US"/>
          </a:p>
        </p:txBody>
      </p:sp>
    </p:spTree>
    <p:extLst>
      <p:ext uri="{BB962C8B-B14F-4D97-AF65-F5344CB8AC3E}">
        <p14:creationId xmlns:p14="http://schemas.microsoft.com/office/powerpoint/2010/main" val="263322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49</a:t>
            </a:fld>
            <a:endParaRPr lang="en-US"/>
          </a:p>
        </p:txBody>
      </p:sp>
    </p:spTree>
    <p:extLst>
      <p:ext uri="{BB962C8B-B14F-4D97-AF65-F5344CB8AC3E}">
        <p14:creationId xmlns:p14="http://schemas.microsoft.com/office/powerpoint/2010/main" val="96456693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Vì</a:t>
            </a:r>
            <a:r>
              <a:rPr lang="en-US" baseline="0" dirty="0" smtClean="0"/>
              <a:t> khách hàng phàn nàn về chất lượng dịch vụ ở bộ phận do anh hiển quản lý </a:t>
            </a:r>
            <a:r>
              <a:rPr lang="en-US" baseline="0" dirty="0" smtClean="0">
                <a:sym typeface="Wingdings" panose="05000000000000000000" pitchFamily="2" charset="2"/>
              </a:rPr>
              <a:t> anh hiển mở cuộc họp khẩn cấp lúc 11h, tại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Anh hiển gửi mail cho tất cả thành viên trong phòng để thông báo cuộc họp.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Nhưng</a:t>
            </a:r>
            <a:r>
              <a:rPr lang="en-US" baseline="0" dirty="0" smtClean="0"/>
              <a:t> ko may, phòng 107 bị hư, nên phòng họp đc đổi sang 205.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hiển lại gửi mail thông báo đổi phòng cho các thành viên về viec đổi phòng.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Tân là nv dưới sự quản lý của a Hiển.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Hôm nay, a tân có buổi làm việc bên ngoài.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kết thúc công việc, a Tân về công ty để tham gia cuộc họp. Nhưng vì quên ktra mail nên a tân đã tới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Lúc này a Tân mới biết phòng họp đổi sang 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mất thời gian để tìm phòng họp</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209</a:t>
            </a:fld>
            <a:endParaRPr lang="en-US"/>
          </a:p>
        </p:txBody>
      </p:sp>
    </p:spTree>
    <p:extLst>
      <p:ext uri="{BB962C8B-B14F-4D97-AF65-F5344CB8AC3E}">
        <p14:creationId xmlns:p14="http://schemas.microsoft.com/office/powerpoint/2010/main" val="375513716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Vì</a:t>
            </a:r>
            <a:r>
              <a:rPr lang="en-US" baseline="0" dirty="0" smtClean="0"/>
              <a:t> khách hàng phàn nàn về chất lượng dịch vụ ở bộ phận do anh hiển quản lý </a:t>
            </a:r>
            <a:r>
              <a:rPr lang="en-US" baseline="0" dirty="0" smtClean="0">
                <a:sym typeface="Wingdings" panose="05000000000000000000" pitchFamily="2" charset="2"/>
              </a:rPr>
              <a:t> anh hiển mở cuộc họp khẩn cấp lúc 11h, tại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Anh hiển gửi mail cho tất cả thành viên trong phòng để thông báo cuộc họp.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Nhưng</a:t>
            </a:r>
            <a:r>
              <a:rPr lang="en-US" baseline="0" dirty="0" smtClean="0"/>
              <a:t> ko may, phòng 107 bị hư, nên phòng họp đc đổi sang 205.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hiển lại gửi mail thông báo đổi phòng cho các thành viên về viec đổi phòng.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Tân là nv dưới sự quản lý của a Hiển.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Hôm nay, a tân có buổi làm việc bên ngoài.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kết thúc công việc, a Tân về công ty để tham gia cuộc họp. Nhưng vì quên ktra mail nên a tân đã tới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Lúc này a Tân mới biết phòng họp đổi sang 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mất thời gian để tìm phòng họp</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210</a:t>
            </a:fld>
            <a:endParaRPr lang="en-US"/>
          </a:p>
        </p:txBody>
      </p:sp>
    </p:spTree>
    <p:extLst>
      <p:ext uri="{BB962C8B-B14F-4D97-AF65-F5344CB8AC3E}">
        <p14:creationId xmlns:p14="http://schemas.microsoft.com/office/powerpoint/2010/main" val="224512615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Vì</a:t>
            </a:r>
            <a:r>
              <a:rPr lang="en-US" baseline="0" dirty="0" smtClean="0"/>
              <a:t> khách hàng phàn nàn về chất lượng dịch vụ ở bộ phận do anh hiển quản lý </a:t>
            </a:r>
            <a:r>
              <a:rPr lang="en-US" baseline="0" dirty="0" smtClean="0">
                <a:sym typeface="Wingdings" panose="05000000000000000000" pitchFamily="2" charset="2"/>
              </a:rPr>
              <a:t> anh hiển mở cuộc họp khẩn cấp lúc 11h, tại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Anh hiển gửi mail cho tất cả thành viên trong phòng để thông báo cuộc họp.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Nhưng</a:t>
            </a:r>
            <a:r>
              <a:rPr lang="en-US" baseline="0" dirty="0" smtClean="0"/>
              <a:t> ko may, phòng 107 bị hư, nên phòng họp đc đổi sang 205.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hiển lại gửi mail thông báo đổi phòng cho các thành viên về viec đổi phòng.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Tân là nv dưới sự quản lý của a Hiển.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Hôm nay, a tân có buổi làm việc bên ngoài.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kết thúc công việc, a Tân về công ty để tham gia cuộc họp. Nhưng vì quên ktra mail nên a tân đã tới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Lúc này a Tân mới biết phòng họp đổi sang 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mất thời gian để tìm phòng họp</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211</a:t>
            </a:fld>
            <a:endParaRPr lang="en-US"/>
          </a:p>
        </p:txBody>
      </p:sp>
    </p:spTree>
    <p:extLst>
      <p:ext uri="{BB962C8B-B14F-4D97-AF65-F5344CB8AC3E}">
        <p14:creationId xmlns:p14="http://schemas.microsoft.com/office/powerpoint/2010/main" val="111905120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Vì</a:t>
            </a:r>
            <a:r>
              <a:rPr lang="en-US" baseline="0" dirty="0" smtClean="0"/>
              <a:t> khách hàng phàn nàn về chất lượng dịch vụ ở bộ phận do anh hiển quản lý </a:t>
            </a:r>
            <a:r>
              <a:rPr lang="en-US" baseline="0" dirty="0" smtClean="0">
                <a:sym typeface="Wingdings" panose="05000000000000000000" pitchFamily="2" charset="2"/>
              </a:rPr>
              <a:t> anh hiển mở cuộc họp khẩn cấp lúc 11h, tại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Anh hiển gửi mail cho tất cả thành viên trong phòng để thông báo cuộc họp.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Nhưng</a:t>
            </a:r>
            <a:r>
              <a:rPr lang="en-US" baseline="0" dirty="0" smtClean="0"/>
              <a:t> ko may, phòng 107 bị hư, nên phòng họp đc đổi sang 205.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hiển lại gửi mail thông báo đổi phòng cho các thành viên về viec đổi phòng.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Tân là nv dưới sự quản lý của a Hiển.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Hôm nay, a tân có buổi làm việc bên ngoài.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kết thúc công việc, a Tân về công ty để tham gia cuộc họp. Nhưng vì quên ktra mail nên a tân đã tới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Lúc này a Tân mới biết phòng họp đổi sang 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mất thời gian để tìm phòng họp</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212</a:t>
            </a:fld>
            <a:endParaRPr lang="en-US"/>
          </a:p>
        </p:txBody>
      </p:sp>
    </p:spTree>
    <p:extLst>
      <p:ext uri="{BB962C8B-B14F-4D97-AF65-F5344CB8AC3E}">
        <p14:creationId xmlns:p14="http://schemas.microsoft.com/office/powerpoint/2010/main" val="461047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Vì</a:t>
            </a:r>
            <a:r>
              <a:rPr lang="en-US" baseline="0" dirty="0" smtClean="0"/>
              <a:t> khách hàng phàn nàn về chất lượng dịch vụ ở bộ phận do anh hiển quản lý </a:t>
            </a:r>
            <a:r>
              <a:rPr lang="en-US" baseline="0" dirty="0" smtClean="0">
                <a:sym typeface="Wingdings" panose="05000000000000000000" pitchFamily="2" charset="2"/>
              </a:rPr>
              <a:t> anh hiển mở cuộc họp khẩn cấp lúc 11h, tại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Anh hiển gửi mail cho tất cả thành viên trong phòng để thông báo cuộc họp.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Nhưng</a:t>
            </a:r>
            <a:r>
              <a:rPr lang="en-US" baseline="0" dirty="0" smtClean="0"/>
              <a:t> ko may, phòng 107 bị hư, nên phòng họp đc đổi sang 205.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hiển lại gửi mail thông báo đổi phòng cho các thành viên về viec đổi phòng.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Tân là nv dưới sự quản lý của a Hiển.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Hôm nay, a tân có buổi làm việc bên ngoài.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kết thúc công việc, a Tân về công ty để tham gia cuộc họp. Nhưng vì quên ktra mail nên a tân đã tới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Lúc này a Tân mới biết phòng họp đổi sang 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mất thời gian để tìm phòng họp</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213</a:t>
            </a:fld>
            <a:endParaRPr lang="en-US"/>
          </a:p>
        </p:txBody>
      </p:sp>
    </p:spTree>
    <p:extLst>
      <p:ext uri="{BB962C8B-B14F-4D97-AF65-F5344CB8AC3E}">
        <p14:creationId xmlns:p14="http://schemas.microsoft.com/office/powerpoint/2010/main" val="186854281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Vì</a:t>
            </a:r>
            <a:r>
              <a:rPr lang="en-US" baseline="0" dirty="0" smtClean="0"/>
              <a:t> khách hàng phàn nàn về chất lượng dịch vụ ở bộ phận do anh hiển quản lý </a:t>
            </a:r>
            <a:r>
              <a:rPr lang="en-US" baseline="0" dirty="0" smtClean="0">
                <a:sym typeface="Wingdings" panose="05000000000000000000" pitchFamily="2" charset="2"/>
              </a:rPr>
              <a:t> anh hiển mở cuộc họp khẩn cấp lúc 11h, tại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Anh hiển gửi mail cho tất cả thành viên trong phòng để thông báo cuộc họp.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Nhưng</a:t>
            </a:r>
            <a:r>
              <a:rPr lang="en-US" baseline="0" dirty="0" smtClean="0"/>
              <a:t> ko may, phòng 107 bị hư, nên phòng họp đc đổi sang 205.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hiển lại gửi mail thông báo đổi phòng cho các thành viên về viec đổi phòng.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Anh Tân là nv dưới sự quản lý của a Hiển.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Hôm nay, a tân có buổi làm việc bên ngoài.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kết thúc công việc, a Tân về công ty để tham gia cuộc họp. Nhưng vì quên ktra mail nên a tân đã tới phòng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Lúc này a Tân mới biết phòng họp đổi sang 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mất thời gian để tìm phòng họp</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214</a:t>
            </a:fld>
            <a:endParaRPr lang="en-US"/>
          </a:p>
        </p:txBody>
      </p:sp>
    </p:spTree>
    <p:extLst>
      <p:ext uri="{BB962C8B-B14F-4D97-AF65-F5344CB8AC3E}">
        <p14:creationId xmlns:p14="http://schemas.microsoft.com/office/powerpoint/2010/main" val="10592317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Giả</a:t>
            </a:r>
            <a:r>
              <a:rPr lang="en-US" baseline="0" dirty="0" smtClean="0"/>
              <a:t>i pháp chúng tôi đưa ra như sau: với hệ thống chấm công mà chúng tôi đã trình bày trước đó, chúng tôi đã xây dựng thêm chức năng nhắc nhở cho nhân viên khi thời gian và phòng họp bị thay đổi </a:t>
            </a:r>
            <a:r>
              <a:rPr lang="en-US" baseline="0" dirty="0" smtClean="0">
                <a:sym typeface="Wingdings" panose="05000000000000000000" pitchFamily="2" charset="2"/>
              </a:rPr>
              <a:t> từ đó nv sẽ không tốn nhiều thời gian để tìm phòng họp</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215</a:t>
            </a:fld>
            <a:endParaRPr lang="en-US"/>
          </a:p>
        </p:txBody>
      </p:sp>
    </p:spTree>
    <p:extLst>
      <p:ext uri="{BB962C8B-B14F-4D97-AF65-F5344CB8AC3E}">
        <p14:creationId xmlns:p14="http://schemas.microsoft.com/office/powerpoint/2010/main" val="41203605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Giả</a:t>
            </a:r>
            <a:r>
              <a:rPr lang="en-US" baseline="0" dirty="0" smtClean="0"/>
              <a:t>i pháp chúng tôi đưa ra như sau: với hệ thống chấm công mà chúng tôi đã trình bày trước đó, chúng tôi đã xây dựng thêm chức năng nhắc nhở cho nhân viên khi thời gian và phòng họp bị thay đổi </a:t>
            </a:r>
            <a:r>
              <a:rPr lang="en-US" baseline="0" dirty="0" smtClean="0">
                <a:sym typeface="Wingdings" panose="05000000000000000000" pitchFamily="2" charset="2"/>
              </a:rPr>
              <a:t> từ đó nv sẽ không tốn nhiều thời gian để tìm phòng họp</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216</a:t>
            </a:fld>
            <a:endParaRPr lang="en-US"/>
          </a:p>
        </p:txBody>
      </p:sp>
    </p:spTree>
    <p:extLst>
      <p:ext uri="{BB962C8B-B14F-4D97-AF65-F5344CB8AC3E}">
        <p14:creationId xmlns:p14="http://schemas.microsoft.com/office/powerpoint/2010/main" val="41280236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Giả</a:t>
            </a:r>
            <a:r>
              <a:rPr lang="en-US" baseline="0" dirty="0" smtClean="0"/>
              <a:t>i pháp chúng tôi đưa ra như sau: với hệ thống chấm công mà chúng tôi đã trình bày trước đó, chúng tôi đã xây dựng thêm chức năng nhắc nhở cho nhân viên khi thời gian và phòng họp bị thay đổi </a:t>
            </a:r>
            <a:r>
              <a:rPr lang="en-US" baseline="0" dirty="0" smtClean="0">
                <a:sym typeface="Wingdings" panose="05000000000000000000" pitchFamily="2" charset="2"/>
              </a:rPr>
              <a:t> từ đó nv sẽ không tốn nhiều thời gian để tìm phòng họp</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217</a:t>
            </a:fld>
            <a:endParaRPr lang="en-US"/>
          </a:p>
        </p:txBody>
      </p:sp>
    </p:spTree>
    <p:extLst>
      <p:ext uri="{BB962C8B-B14F-4D97-AF65-F5344CB8AC3E}">
        <p14:creationId xmlns:p14="http://schemas.microsoft.com/office/powerpoint/2010/main" val="305671386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Làm</a:t>
            </a:r>
            <a:r>
              <a:rPr lang="en-US" baseline="0" dirty="0" smtClean="0"/>
              <a:t> sao chúng tôi làm đc điều đó</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218</a:t>
            </a:fld>
            <a:endParaRPr lang="en-US"/>
          </a:p>
        </p:txBody>
      </p:sp>
    </p:spTree>
    <p:extLst>
      <p:ext uri="{BB962C8B-B14F-4D97-AF65-F5344CB8AC3E}">
        <p14:creationId xmlns:p14="http://schemas.microsoft.com/office/powerpoint/2010/main" val="2258735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50</a:t>
            </a:fld>
            <a:endParaRPr lang="en-US"/>
          </a:p>
        </p:txBody>
      </p:sp>
    </p:spTree>
    <p:extLst>
      <p:ext uri="{BB962C8B-B14F-4D97-AF65-F5344CB8AC3E}">
        <p14:creationId xmlns:p14="http://schemas.microsoft.com/office/powerpoint/2010/main" val="52703861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219</a:t>
            </a:fld>
            <a:endParaRPr lang="en-US"/>
          </a:p>
        </p:txBody>
      </p:sp>
    </p:spTree>
    <p:extLst>
      <p:ext uri="{BB962C8B-B14F-4D97-AF65-F5344CB8AC3E}">
        <p14:creationId xmlns:p14="http://schemas.microsoft.com/office/powerpoint/2010/main" val="239168758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220</a:t>
            </a:fld>
            <a:endParaRPr lang="en-US"/>
          </a:p>
        </p:txBody>
      </p:sp>
    </p:spTree>
    <p:extLst>
      <p:ext uri="{BB962C8B-B14F-4D97-AF65-F5344CB8AC3E}">
        <p14:creationId xmlns:p14="http://schemas.microsoft.com/office/powerpoint/2010/main" val="42072525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221</a:t>
            </a:fld>
            <a:endParaRPr lang="en-US"/>
          </a:p>
        </p:txBody>
      </p:sp>
    </p:spTree>
    <p:extLst>
      <p:ext uri="{BB962C8B-B14F-4D97-AF65-F5344CB8AC3E}">
        <p14:creationId xmlns:p14="http://schemas.microsoft.com/office/powerpoint/2010/main" val="316025490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222</a:t>
            </a:fld>
            <a:endParaRPr lang="en-US"/>
          </a:p>
        </p:txBody>
      </p:sp>
    </p:spTree>
    <p:extLst>
      <p:ext uri="{BB962C8B-B14F-4D97-AF65-F5344CB8AC3E}">
        <p14:creationId xmlns:p14="http://schemas.microsoft.com/office/powerpoint/2010/main" val="206779615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223</a:t>
            </a:fld>
            <a:endParaRPr lang="en-US"/>
          </a:p>
        </p:txBody>
      </p:sp>
    </p:spTree>
    <p:extLst>
      <p:ext uri="{BB962C8B-B14F-4D97-AF65-F5344CB8AC3E}">
        <p14:creationId xmlns:p14="http://schemas.microsoft.com/office/powerpoint/2010/main" val="26292293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224</a:t>
            </a:fld>
            <a:endParaRPr lang="en-US"/>
          </a:p>
        </p:txBody>
      </p:sp>
    </p:spTree>
    <p:extLst>
      <p:ext uri="{BB962C8B-B14F-4D97-AF65-F5344CB8AC3E}">
        <p14:creationId xmlns:p14="http://schemas.microsoft.com/office/powerpoint/2010/main" val="1285094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225</a:t>
            </a:fld>
            <a:endParaRPr lang="en-US"/>
          </a:p>
        </p:txBody>
      </p:sp>
    </p:spTree>
    <p:extLst>
      <p:ext uri="{BB962C8B-B14F-4D97-AF65-F5344CB8AC3E}">
        <p14:creationId xmlns:p14="http://schemas.microsoft.com/office/powerpoint/2010/main" val="400063744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226</a:t>
            </a:fld>
            <a:endParaRPr lang="en-US"/>
          </a:p>
        </p:txBody>
      </p:sp>
    </p:spTree>
    <p:extLst>
      <p:ext uri="{BB962C8B-B14F-4D97-AF65-F5344CB8AC3E}">
        <p14:creationId xmlns:p14="http://schemas.microsoft.com/office/powerpoint/2010/main" val="54820803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các chức năng chính được giới thiệu ở trên.</a:t>
            </a:r>
            <a:r>
              <a:rPr lang="vi-VN" baseline="0" dirty="0" smtClean="0"/>
              <a:t> Thì chúng tôi cũng cung cấp thêm chức năng chỉ đường vào phòng họp dành cho nhân viên mới</a:t>
            </a:r>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227</a:t>
            </a:fld>
            <a:endParaRPr lang="en-US"/>
          </a:p>
        </p:txBody>
      </p:sp>
    </p:spTree>
    <p:extLst>
      <p:ext uri="{BB962C8B-B14F-4D97-AF65-F5344CB8AC3E}">
        <p14:creationId xmlns:p14="http://schemas.microsoft.com/office/powerpoint/2010/main" val="183007065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228</a:t>
            </a:fld>
            <a:endParaRPr lang="en-US"/>
          </a:p>
        </p:txBody>
      </p:sp>
    </p:spTree>
    <p:extLst>
      <p:ext uri="{BB962C8B-B14F-4D97-AF65-F5344CB8AC3E}">
        <p14:creationId xmlns:p14="http://schemas.microsoft.com/office/powerpoint/2010/main" val="3127770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51</a:t>
            </a:fld>
            <a:endParaRPr lang="en-US"/>
          </a:p>
        </p:txBody>
      </p:sp>
    </p:spTree>
    <p:extLst>
      <p:ext uri="{BB962C8B-B14F-4D97-AF65-F5344CB8AC3E}">
        <p14:creationId xmlns:p14="http://schemas.microsoft.com/office/powerpoint/2010/main" val="154145860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229</a:t>
            </a:fld>
            <a:endParaRPr lang="en-US"/>
          </a:p>
        </p:txBody>
      </p:sp>
    </p:spTree>
    <p:extLst>
      <p:ext uri="{BB962C8B-B14F-4D97-AF65-F5344CB8AC3E}">
        <p14:creationId xmlns:p14="http://schemas.microsoft.com/office/powerpoint/2010/main" val="67472784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230</a:t>
            </a:fld>
            <a:endParaRPr lang="en-US"/>
          </a:p>
        </p:txBody>
      </p:sp>
    </p:spTree>
    <p:extLst>
      <p:ext uri="{BB962C8B-B14F-4D97-AF65-F5344CB8AC3E}">
        <p14:creationId xmlns:p14="http://schemas.microsoft.com/office/powerpoint/2010/main" val="36002727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231</a:t>
            </a:fld>
            <a:endParaRPr lang="en-US"/>
          </a:p>
        </p:txBody>
      </p:sp>
    </p:spTree>
    <p:extLst>
      <p:ext uri="{BB962C8B-B14F-4D97-AF65-F5344CB8AC3E}">
        <p14:creationId xmlns:p14="http://schemas.microsoft.com/office/powerpoint/2010/main" val="15597952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232</a:t>
            </a:fld>
            <a:endParaRPr lang="en-US"/>
          </a:p>
        </p:txBody>
      </p:sp>
    </p:spTree>
    <p:extLst>
      <p:ext uri="{BB962C8B-B14F-4D97-AF65-F5344CB8AC3E}">
        <p14:creationId xmlns:p14="http://schemas.microsoft.com/office/powerpoint/2010/main" val="411319926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233</a:t>
            </a:fld>
            <a:endParaRPr lang="en-US"/>
          </a:p>
        </p:txBody>
      </p:sp>
    </p:spTree>
    <p:extLst>
      <p:ext uri="{BB962C8B-B14F-4D97-AF65-F5344CB8AC3E}">
        <p14:creationId xmlns:p14="http://schemas.microsoft.com/office/powerpoint/2010/main" val="321982428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234</a:t>
            </a:fld>
            <a:endParaRPr lang="en-US"/>
          </a:p>
        </p:txBody>
      </p:sp>
    </p:spTree>
    <p:extLst>
      <p:ext uri="{BB962C8B-B14F-4D97-AF65-F5344CB8AC3E}">
        <p14:creationId xmlns:p14="http://schemas.microsoft.com/office/powerpoint/2010/main" val="38034053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235</a:t>
            </a:fld>
            <a:endParaRPr lang="en-US"/>
          </a:p>
        </p:txBody>
      </p:sp>
    </p:spTree>
    <p:extLst>
      <p:ext uri="{BB962C8B-B14F-4D97-AF65-F5344CB8AC3E}">
        <p14:creationId xmlns:p14="http://schemas.microsoft.com/office/powerpoint/2010/main" val="206237760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236</a:t>
            </a:fld>
            <a:endParaRPr lang="en-US"/>
          </a:p>
        </p:txBody>
      </p:sp>
    </p:spTree>
    <p:extLst>
      <p:ext uri="{BB962C8B-B14F-4D97-AF65-F5344CB8AC3E}">
        <p14:creationId xmlns:p14="http://schemas.microsoft.com/office/powerpoint/2010/main" val="428791457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237</a:t>
            </a:fld>
            <a:endParaRPr lang="en-US"/>
          </a:p>
        </p:txBody>
      </p:sp>
    </p:spTree>
    <p:extLst>
      <p:ext uri="{BB962C8B-B14F-4D97-AF65-F5344CB8AC3E}">
        <p14:creationId xmlns:p14="http://schemas.microsoft.com/office/powerpoint/2010/main" val="122277452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238</a:t>
            </a:fld>
            <a:endParaRPr lang="en-US"/>
          </a:p>
        </p:txBody>
      </p:sp>
    </p:spTree>
    <p:extLst>
      <p:ext uri="{BB962C8B-B14F-4D97-AF65-F5344CB8AC3E}">
        <p14:creationId xmlns:p14="http://schemas.microsoft.com/office/powerpoint/2010/main" val="806648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52</a:t>
            </a:fld>
            <a:endParaRPr lang="en-US"/>
          </a:p>
        </p:txBody>
      </p:sp>
    </p:spTree>
    <p:extLst>
      <p:ext uri="{BB962C8B-B14F-4D97-AF65-F5344CB8AC3E}">
        <p14:creationId xmlns:p14="http://schemas.microsoft.com/office/powerpoint/2010/main" val="177671436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239</a:t>
            </a:fld>
            <a:endParaRPr lang="en-US"/>
          </a:p>
        </p:txBody>
      </p:sp>
    </p:spTree>
    <p:extLst>
      <p:ext uri="{BB962C8B-B14F-4D97-AF65-F5344CB8AC3E}">
        <p14:creationId xmlns:p14="http://schemas.microsoft.com/office/powerpoint/2010/main" val="387053918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240</a:t>
            </a:fld>
            <a:endParaRPr lang="en-US"/>
          </a:p>
        </p:txBody>
      </p:sp>
    </p:spTree>
    <p:extLst>
      <p:ext uri="{BB962C8B-B14F-4D97-AF65-F5344CB8AC3E}">
        <p14:creationId xmlns:p14="http://schemas.microsoft.com/office/powerpoint/2010/main" val="7740013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241</a:t>
            </a:fld>
            <a:endParaRPr lang="en-US"/>
          </a:p>
        </p:txBody>
      </p:sp>
    </p:spTree>
    <p:extLst>
      <p:ext uri="{BB962C8B-B14F-4D97-AF65-F5344CB8AC3E}">
        <p14:creationId xmlns:p14="http://schemas.microsoft.com/office/powerpoint/2010/main" val="12368008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Sau</a:t>
            </a:r>
            <a:r>
              <a:rPr lang="en-US" baseline="0" dirty="0" smtClean="0"/>
              <a:t> nv nhận được thông báo, đối với nv mới, họ ko biết đường, họ sẽ chọn direction để chỉ đường.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Mobile app nhận tín hiệu của beacon để xđ vtri của nv.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mobile xđ vtri, mobile gửi yo cầu cho 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Ht gửi kq về cho mobile.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Mobile hiện chỉ dẫn cho nv.</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242</a:t>
            </a:fld>
            <a:endParaRPr lang="en-US"/>
          </a:p>
        </p:txBody>
      </p:sp>
    </p:spTree>
    <p:extLst>
      <p:ext uri="{BB962C8B-B14F-4D97-AF65-F5344CB8AC3E}">
        <p14:creationId xmlns:p14="http://schemas.microsoft.com/office/powerpoint/2010/main" val="154841331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Sau</a:t>
            </a:r>
            <a:r>
              <a:rPr lang="en-US" baseline="0" dirty="0" smtClean="0"/>
              <a:t> nv nhận được thông báo, đối với nv mới, họ ko biết đường, họ sẽ chọn direction để chỉ đường.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Mobile app nhận tín hiệu của beacon để xđ vtri của nv.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mobile xđ vtri, mobile gửi yo cầu cho 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Ht gửi kq về cho mobile.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Mobile hiện chỉ dẫn cho nv.</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243</a:t>
            </a:fld>
            <a:endParaRPr lang="en-US"/>
          </a:p>
        </p:txBody>
      </p:sp>
    </p:spTree>
    <p:extLst>
      <p:ext uri="{BB962C8B-B14F-4D97-AF65-F5344CB8AC3E}">
        <p14:creationId xmlns:p14="http://schemas.microsoft.com/office/powerpoint/2010/main" val="307859195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Sau</a:t>
            </a:r>
            <a:r>
              <a:rPr lang="en-US" baseline="0" dirty="0" smtClean="0"/>
              <a:t> nv nhận được thông báo, đối với nv mới, họ ko biết đường, họ sẽ chọn direction để chỉ đường.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Mobile app nhận tín hiệu của beacon để xđ vtri của nv.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mobile xđ vtri, mobile gửi yo cầu cho 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Ht gửi kq về cho mobile.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Mobile hiện chỉ dẫn cho nv.</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244</a:t>
            </a:fld>
            <a:endParaRPr lang="en-US"/>
          </a:p>
        </p:txBody>
      </p:sp>
    </p:spTree>
    <p:extLst>
      <p:ext uri="{BB962C8B-B14F-4D97-AF65-F5344CB8AC3E}">
        <p14:creationId xmlns:p14="http://schemas.microsoft.com/office/powerpoint/2010/main" val="261237357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Sau</a:t>
            </a:r>
            <a:r>
              <a:rPr lang="en-US" baseline="0" dirty="0" smtClean="0"/>
              <a:t> nv nhận được thông báo, đối với nv mới, họ ko biết đường, họ sẽ chọn direction để chỉ đường.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Mobile app nhận tín hiệu của beacon để xđ vtri của nv.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khi mobile xđ vtri, mobile gửi yo cầu cho 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Ht gửi kq về cho mobile.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Mobile hiện chỉ dẫn cho nv.</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245</a:t>
            </a:fld>
            <a:endParaRPr lang="en-US"/>
          </a:p>
        </p:txBody>
      </p:sp>
    </p:spTree>
    <p:extLst>
      <p:ext uri="{BB962C8B-B14F-4D97-AF65-F5344CB8AC3E}">
        <p14:creationId xmlns:p14="http://schemas.microsoft.com/office/powerpoint/2010/main" val="173218139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246</a:t>
            </a:fld>
            <a:endParaRPr lang="en-US"/>
          </a:p>
        </p:txBody>
      </p:sp>
    </p:spTree>
    <p:extLst>
      <p:ext uri="{BB962C8B-B14F-4D97-AF65-F5344CB8AC3E}">
        <p14:creationId xmlns:p14="http://schemas.microsoft.com/office/powerpoint/2010/main" val="80796118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Sau đây,</a:t>
            </a:r>
            <a:r>
              <a:rPr lang="en-US" baseline="0" dirty="0" smtClean="0"/>
              <a:t> tôi xin giới hiệu sơ qua về công nghệ beacon.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Beacon có thể xem như 1 máy tính thu nhỏ.</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Nó được </a:t>
            </a:r>
            <a:r>
              <a:rPr lang="en-US" baseline="0" dirty="0" smtClean="0"/>
              <a:t>trang bị bluetooth, có cảm biến nhiệt và chuyển động.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Ngoài ra, beacon còn đc tích hợp ăng-ten để có thể phát sóng</a:t>
            </a: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247</a:t>
            </a:fld>
            <a:endParaRPr lang="en-US"/>
          </a:p>
        </p:txBody>
      </p:sp>
    </p:spTree>
    <p:extLst>
      <p:ext uri="{BB962C8B-B14F-4D97-AF65-F5344CB8AC3E}">
        <p14:creationId xmlns:p14="http://schemas.microsoft.com/office/powerpoint/2010/main" val="132530774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250</a:t>
            </a:fld>
            <a:endParaRPr lang="en-US"/>
          </a:p>
        </p:txBody>
      </p:sp>
    </p:spTree>
    <p:extLst>
      <p:ext uri="{BB962C8B-B14F-4D97-AF65-F5344CB8AC3E}">
        <p14:creationId xmlns:p14="http://schemas.microsoft.com/office/powerpoint/2010/main" val="1760486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53</a:t>
            </a:fld>
            <a:endParaRPr lang="en-US"/>
          </a:p>
        </p:txBody>
      </p:sp>
    </p:spTree>
    <p:extLst>
      <p:ext uri="{BB962C8B-B14F-4D97-AF65-F5344CB8AC3E}">
        <p14:creationId xmlns:p14="http://schemas.microsoft.com/office/powerpoint/2010/main" val="59548613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257</a:t>
            </a:fld>
            <a:endParaRPr lang="en-US"/>
          </a:p>
        </p:txBody>
      </p:sp>
    </p:spTree>
    <p:extLst>
      <p:ext uri="{BB962C8B-B14F-4D97-AF65-F5344CB8AC3E}">
        <p14:creationId xmlns:p14="http://schemas.microsoft.com/office/powerpoint/2010/main" val="73201243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268</a:t>
            </a:fld>
            <a:endParaRPr lang="en-US"/>
          </a:p>
        </p:txBody>
      </p:sp>
    </p:spTree>
    <p:extLst>
      <p:ext uri="{BB962C8B-B14F-4D97-AF65-F5344CB8AC3E}">
        <p14:creationId xmlns:p14="http://schemas.microsoft.com/office/powerpoint/2010/main" val="158501535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269</a:t>
            </a:fld>
            <a:endParaRPr lang="en-US"/>
          </a:p>
        </p:txBody>
      </p:sp>
    </p:spTree>
    <p:extLst>
      <p:ext uri="{BB962C8B-B14F-4D97-AF65-F5344CB8AC3E}">
        <p14:creationId xmlns:p14="http://schemas.microsoft.com/office/powerpoint/2010/main" val="151736868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270</a:t>
            </a:fld>
            <a:endParaRPr lang="en-US"/>
          </a:p>
        </p:txBody>
      </p:sp>
    </p:spTree>
    <p:extLst>
      <p:ext uri="{BB962C8B-B14F-4D97-AF65-F5344CB8AC3E}">
        <p14:creationId xmlns:p14="http://schemas.microsoft.com/office/powerpoint/2010/main" val="161950877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271</a:t>
            </a:fld>
            <a:endParaRPr lang="en-US"/>
          </a:p>
        </p:txBody>
      </p:sp>
    </p:spTree>
    <p:extLst>
      <p:ext uri="{BB962C8B-B14F-4D97-AF65-F5344CB8AC3E}">
        <p14:creationId xmlns:p14="http://schemas.microsoft.com/office/powerpoint/2010/main" val="2235723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272</a:t>
            </a:fld>
            <a:endParaRPr lang="en-US"/>
          </a:p>
        </p:txBody>
      </p:sp>
    </p:spTree>
    <p:extLst>
      <p:ext uri="{BB962C8B-B14F-4D97-AF65-F5344CB8AC3E}">
        <p14:creationId xmlns:p14="http://schemas.microsoft.com/office/powerpoint/2010/main" val="181738022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273</a:t>
            </a:fld>
            <a:endParaRPr lang="en-US"/>
          </a:p>
        </p:txBody>
      </p:sp>
    </p:spTree>
    <p:extLst>
      <p:ext uri="{BB962C8B-B14F-4D97-AF65-F5344CB8AC3E}">
        <p14:creationId xmlns:p14="http://schemas.microsoft.com/office/powerpoint/2010/main" val="87240054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274</a:t>
            </a:fld>
            <a:endParaRPr lang="en-US"/>
          </a:p>
        </p:txBody>
      </p:sp>
    </p:spTree>
    <p:extLst>
      <p:ext uri="{BB962C8B-B14F-4D97-AF65-F5344CB8AC3E}">
        <p14:creationId xmlns:p14="http://schemas.microsoft.com/office/powerpoint/2010/main" val="70280341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275</a:t>
            </a:fld>
            <a:endParaRPr lang="en-US"/>
          </a:p>
        </p:txBody>
      </p:sp>
    </p:spTree>
    <p:extLst>
      <p:ext uri="{BB962C8B-B14F-4D97-AF65-F5344CB8AC3E}">
        <p14:creationId xmlns:p14="http://schemas.microsoft.com/office/powerpoint/2010/main" val="208657955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276</a:t>
            </a:fld>
            <a:endParaRPr lang="en-US"/>
          </a:p>
        </p:txBody>
      </p:sp>
    </p:spTree>
    <p:extLst>
      <p:ext uri="{BB962C8B-B14F-4D97-AF65-F5344CB8AC3E}">
        <p14:creationId xmlns:p14="http://schemas.microsoft.com/office/powerpoint/2010/main" val="198277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dirty="0" smtClean="0"/>
              <a:t>Thể hiện ý nghĩa 2 phần rõ ràng</a:t>
            </a:r>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3</a:t>
            </a:fld>
            <a:endParaRPr lang="en-US"/>
          </a:p>
        </p:txBody>
      </p:sp>
    </p:spTree>
    <p:extLst>
      <p:ext uri="{BB962C8B-B14F-4D97-AF65-F5344CB8AC3E}">
        <p14:creationId xmlns:p14="http://schemas.microsoft.com/office/powerpoint/2010/main" val="1567564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54</a:t>
            </a:fld>
            <a:endParaRPr lang="en-US"/>
          </a:p>
        </p:txBody>
      </p:sp>
    </p:spTree>
    <p:extLst>
      <p:ext uri="{BB962C8B-B14F-4D97-AF65-F5344CB8AC3E}">
        <p14:creationId xmlns:p14="http://schemas.microsoft.com/office/powerpoint/2010/main" val="144124952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308</a:t>
            </a:fld>
            <a:endParaRPr lang="en-US"/>
          </a:p>
        </p:txBody>
      </p:sp>
    </p:spTree>
    <p:extLst>
      <p:ext uri="{BB962C8B-B14F-4D97-AF65-F5344CB8AC3E}">
        <p14:creationId xmlns:p14="http://schemas.microsoft.com/office/powerpoint/2010/main" val="176174977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321</a:t>
            </a:fld>
            <a:endParaRPr lang="en-US"/>
          </a:p>
        </p:txBody>
      </p:sp>
    </p:spTree>
    <p:extLst>
      <p:ext uri="{BB962C8B-B14F-4D97-AF65-F5344CB8AC3E}">
        <p14:creationId xmlns:p14="http://schemas.microsoft.com/office/powerpoint/2010/main" val="187665613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322</a:t>
            </a:fld>
            <a:endParaRPr lang="en-US"/>
          </a:p>
        </p:txBody>
      </p:sp>
    </p:spTree>
    <p:extLst>
      <p:ext uri="{BB962C8B-B14F-4D97-AF65-F5344CB8AC3E}">
        <p14:creationId xmlns:p14="http://schemas.microsoft.com/office/powerpoint/2010/main" val="78657765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324</a:t>
            </a:fld>
            <a:endParaRPr lang="en-US"/>
          </a:p>
        </p:txBody>
      </p:sp>
    </p:spTree>
    <p:extLst>
      <p:ext uri="{BB962C8B-B14F-4D97-AF65-F5344CB8AC3E}">
        <p14:creationId xmlns:p14="http://schemas.microsoft.com/office/powerpoint/2010/main" val="146476287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3EAEACA-FFC1-4DB0-807D-C0A39AB572E4}" type="slidenum">
              <a:rPr lang="en-US" smtClean="0"/>
              <a:t>333</a:t>
            </a:fld>
            <a:endParaRPr lang="en-US"/>
          </a:p>
        </p:txBody>
      </p:sp>
    </p:spTree>
    <p:extLst>
      <p:ext uri="{BB962C8B-B14F-4D97-AF65-F5344CB8AC3E}">
        <p14:creationId xmlns:p14="http://schemas.microsoft.com/office/powerpoint/2010/main" val="94114783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339</a:t>
            </a:fld>
            <a:endParaRPr lang="en-US"/>
          </a:p>
        </p:txBody>
      </p:sp>
    </p:spTree>
    <p:extLst>
      <p:ext uri="{BB962C8B-B14F-4D97-AF65-F5344CB8AC3E}">
        <p14:creationId xmlns:p14="http://schemas.microsoft.com/office/powerpoint/2010/main" val="1228926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55</a:t>
            </a:fld>
            <a:endParaRPr lang="en-US"/>
          </a:p>
        </p:txBody>
      </p:sp>
    </p:spTree>
    <p:extLst>
      <p:ext uri="{BB962C8B-B14F-4D97-AF65-F5344CB8AC3E}">
        <p14:creationId xmlns:p14="http://schemas.microsoft.com/office/powerpoint/2010/main" val="128337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
            </a:r>
            <a:r>
              <a:rPr lang="vi-VN" dirty="0" smtClean="0"/>
              <a:t>à một cách dự đoán một biến quan tâm = từ những biếnt mà mình tìm được </a:t>
            </a:r>
          </a:p>
          <a:p>
            <a:r>
              <a:rPr lang="vi-VN" dirty="0" smtClean="0"/>
              <a:t>Sau khi có output từ learn regression -&gt; </a:t>
            </a:r>
          </a:p>
          <a:p>
            <a:r>
              <a:rPr lang="vi-VN" dirty="0" smtClean="0"/>
              <a:t>Xác định range </a:t>
            </a:r>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56</a:t>
            </a:fld>
            <a:endParaRPr lang="en-US"/>
          </a:p>
        </p:txBody>
      </p:sp>
    </p:spTree>
    <p:extLst>
      <p:ext uri="{BB962C8B-B14F-4D97-AF65-F5344CB8AC3E}">
        <p14:creationId xmlns:p14="http://schemas.microsoft.com/office/powerpoint/2010/main" val="406341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57</a:t>
            </a:fld>
            <a:endParaRPr lang="en-US"/>
          </a:p>
        </p:txBody>
      </p:sp>
    </p:spTree>
    <p:extLst>
      <p:ext uri="{BB962C8B-B14F-4D97-AF65-F5344CB8AC3E}">
        <p14:creationId xmlns:p14="http://schemas.microsoft.com/office/powerpoint/2010/main" val="6107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58</a:t>
            </a:fld>
            <a:endParaRPr lang="en-US"/>
          </a:p>
        </p:txBody>
      </p:sp>
    </p:spTree>
    <p:extLst>
      <p:ext uri="{BB962C8B-B14F-4D97-AF65-F5344CB8AC3E}">
        <p14:creationId xmlns:p14="http://schemas.microsoft.com/office/powerpoint/2010/main" val="671673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59</a:t>
            </a:fld>
            <a:endParaRPr lang="en-US"/>
          </a:p>
        </p:txBody>
      </p:sp>
    </p:spTree>
    <p:extLst>
      <p:ext uri="{BB962C8B-B14F-4D97-AF65-F5344CB8AC3E}">
        <p14:creationId xmlns:p14="http://schemas.microsoft.com/office/powerpoint/2010/main" val="809932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60</a:t>
            </a:fld>
            <a:endParaRPr lang="en-US"/>
          </a:p>
        </p:txBody>
      </p:sp>
    </p:spTree>
    <p:extLst>
      <p:ext uri="{BB962C8B-B14F-4D97-AF65-F5344CB8AC3E}">
        <p14:creationId xmlns:p14="http://schemas.microsoft.com/office/powerpoint/2010/main" val="1879894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61</a:t>
            </a:fld>
            <a:endParaRPr lang="en-US"/>
          </a:p>
        </p:txBody>
      </p:sp>
    </p:spTree>
    <p:extLst>
      <p:ext uri="{BB962C8B-B14F-4D97-AF65-F5344CB8AC3E}">
        <p14:creationId xmlns:p14="http://schemas.microsoft.com/office/powerpoint/2010/main" val="1538208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62</a:t>
            </a:fld>
            <a:endParaRPr lang="en-US"/>
          </a:p>
        </p:txBody>
      </p:sp>
    </p:spTree>
    <p:extLst>
      <p:ext uri="{BB962C8B-B14F-4D97-AF65-F5344CB8AC3E}">
        <p14:creationId xmlns:p14="http://schemas.microsoft.com/office/powerpoint/2010/main" val="86247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a:t>
            </a:r>
            <a:r>
              <a:rPr lang="vi-VN" dirty="0" smtClean="0"/>
              <a:t>ưa ra một dự đoán chính xác hơn. </a:t>
            </a:r>
          </a:p>
          <a:p>
            <a:endParaRPr lang="vi-VN" dirty="0" smtClean="0"/>
          </a:p>
          <a:p>
            <a:r>
              <a:rPr lang="en-US" dirty="0" smtClean="0"/>
              <a:t>out estimation out boundary estimation</a:t>
            </a:r>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63</a:t>
            </a:fld>
            <a:endParaRPr lang="en-US"/>
          </a:p>
        </p:txBody>
      </p:sp>
    </p:spTree>
    <p:extLst>
      <p:ext uri="{BB962C8B-B14F-4D97-AF65-F5344CB8AC3E}">
        <p14:creationId xmlns:p14="http://schemas.microsoft.com/office/powerpoint/2010/main" val="548915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4</a:t>
            </a:fld>
            <a:endParaRPr lang="en-US"/>
          </a:p>
        </p:txBody>
      </p:sp>
    </p:spTree>
    <p:extLst>
      <p:ext uri="{BB962C8B-B14F-4D97-AF65-F5344CB8AC3E}">
        <p14:creationId xmlns:p14="http://schemas.microsoft.com/office/powerpoint/2010/main" val="572924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a:t>
            </a:r>
            <a:r>
              <a:rPr lang="vi-VN" dirty="0" smtClean="0"/>
              <a:t>ưa ra một dự đoán chính xác hơn. </a:t>
            </a:r>
          </a:p>
          <a:p>
            <a:endParaRPr lang="vi-VN" dirty="0" smtClean="0"/>
          </a:p>
          <a:p>
            <a:r>
              <a:rPr lang="en-US" dirty="0" smtClean="0"/>
              <a:t>out estimation out boundary estimation</a:t>
            </a:r>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64</a:t>
            </a:fld>
            <a:endParaRPr lang="en-US"/>
          </a:p>
        </p:txBody>
      </p:sp>
    </p:spTree>
    <p:extLst>
      <p:ext uri="{BB962C8B-B14F-4D97-AF65-F5344CB8AC3E}">
        <p14:creationId xmlns:p14="http://schemas.microsoft.com/office/powerpoint/2010/main" val="1158626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65</a:t>
            </a:fld>
            <a:endParaRPr lang="en-US"/>
          </a:p>
        </p:txBody>
      </p:sp>
    </p:spTree>
    <p:extLst>
      <p:ext uri="{BB962C8B-B14F-4D97-AF65-F5344CB8AC3E}">
        <p14:creationId xmlns:p14="http://schemas.microsoft.com/office/powerpoint/2010/main" val="1537420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73</a:t>
            </a:fld>
            <a:endParaRPr lang="en-US"/>
          </a:p>
        </p:txBody>
      </p:sp>
    </p:spTree>
    <p:extLst>
      <p:ext uri="{BB962C8B-B14F-4D97-AF65-F5344CB8AC3E}">
        <p14:creationId xmlns:p14="http://schemas.microsoft.com/office/powerpoint/2010/main" val="1939085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76</a:t>
            </a:fld>
            <a:endParaRPr lang="en-US"/>
          </a:p>
        </p:txBody>
      </p:sp>
    </p:spTree>
    <p:extLst>
      <p:ext uri="{BB962C8B-B14F-4D97-AF65-F5344CB8AC3E}">
        <p14:creationId xmlns:p14="http://schemas.microsoft.com/office/powerpoint/2010/main" val="955166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77</a:t>
            </a:fld>
            <a:endParaRPr lang="en-US"/>
          </a:p>
        </p:txBody>
      </p:sp>
    </p:spTree>
    <p:extLst>
      <p:ext uri="{BB962C8B-B14F-4D97-AF65-F5344CB8AC3E}">
        <p14:creationId xmlns:p14="http://schemas.microsoft.com/office/powerpoint/2010/main" val="746554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78</a:t>
            </a:fld>
            <a:endParaRPr lang="en-US"/>
          </a:p>
        </p:txBody>
      </p:sp>
    </p:spTree>
    <p:extLst>
      <p:ext uri="{BB962C8B-B14F-4D97-AF65-F5344CB8AC3E}">
        <p14:creationId xmlns:p14="http://schemas.microsoft.com/office/powerpoint/2010/main" val="1794366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79</a:t>
            </a:fld>
            <a:endParaRPr lang="en-US"/>
          </a:p>
        </p:txBody>
      </p:sp>
    </p:spTree>
    <p:extLst>
      <p:ext uri="{BB962C8B-B14F-4D97-AF65-F5344CB8AC3E}">
        <p14:creationId xmlns:p14="http://schemas.microsoft.com/office/powerpoint/2010/main" val="435622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80</a:t>
            </a:fld>
            <a:endParaRPr lang="en-US"/>
          </a:p>
        </p:txBody>
      </p:sp>
    </p:spTree>
    <p:extLst>
      <p:ext uri="{BB962C8B-B14F-4D97-AF65-F5344CB8AC3E}">
        <p14:creationId xmlns:p14="http://schemas.microsoft.com/office/powerpoint/2010/main" val="594843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81</a:t>
            </a:fld>
            <a:endParaRPr lang="en-US"/>
          </a:p>
        </p:txBody>
      </p:sp>
    </p:spTree>
    <p:extLst>
      <p:ext uri="{BB962C8B-B14F-4D97-AF65-F5344CB8AC3E}">
        <p14:creationId xmlns:p14="http://schemas.microsoft.com/office/powerpoint/2010/main" val="1750866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82</a:t>
            </a:fld>
            <a:endParaRPr lang="en-US"/>
          </a:p>
        </p:txBody>
      </p:sp>
    </p:spTree>
    <p:extLst>
      <p:ext uri="{BB962C8B-B14F-4D97-AF65-F5344CB8AC3E}">
        <p14:creationId xmlns:p14="http://schemas.microsoft.com/office/powerpoint/2010/main" val="94463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5</a:t>
            </a:fld>
            <a:endParaRPr lang="en-US"/>
          </a:p>
        </p:txBody>
      </p:sp>
    </p:spTree>
    <p:extLst>
      <p:ext uri="{BB962C8B-B14F-4D97-AF65-F5344CB8AC3E}">
        <p14:creationId xmlns:p14="http://schemas.microsoft.com/office/powerpoint/2010/main" val="95302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95</a:t>
            </a:fld>
            <a:endParaRPr lang="en-US"/>
          </a:p>
        </p:txBody>
      </p:sp>
    </p:spTree>
    <p:extLst>
      <p:ext uri="{BB962C8B-B14F-4D97-AF65-F5344CB8AC3E}">
        <p14:creationId xmlns:p14="http://schemas.microsoft.com/office/powerpoint/2010/main" val="7183510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96</a:t>
            </a:fld>
            <a:endParaRPr lang="en-US"/>
          </a:p>
        </p:txBody>
      </p:sp>
    </p:spTree>
    <p:extLst>
      <p:ext uri="{BB962C8B-B14F-4D97-AF65-F5344CB8AC3E}">
        <p14:creationId xmlns:p14="http://schemas.microsoft.com/office/powerpoint/2010/main" val="12777553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97</a:t>
            </a:fld>
            <a:endParaRPr lang="en-US"/>
          </a:p>
        </p:txBody>
      </p:sp>
    </p:spTree>
    <p:extLst>
      <p:ext uri="{BB962C8B-B14F-4D97-AF65-F5344CB8AC3E}">
        <p14:creationId xmlns:p14="http://schemas.microsoft.com/office/powerpoint/2010/main" val="226668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98</a:t>
            </a:fld>
            <a:endParaRPr lang="en-US"/>
          </a:p>
        </p:txBody>
      </p:sp>
    </p:spTree>
    <p:extLst>
      <p:ext uri="{BB962C8B-B14F-4D97-AF65-F5344CB8AC3E}">
        <p14:creationId xmlns:p14="http://schemas.microsoft.com/office/powerpoint/2010/main" val="745594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99</a:t>
            </a:fld>
            <a:endParaRPr lang="en-US"/>
          </a:p>
        </p:txBody>
      </p:sp>
    </p:spTree>
    <p:extLst>
      <p:ext uri="{BB962C8B-B14F-4D97-AF65-F5344CB8AC3E}">
        <p14:creationId xmlns:p14="http://schemas.microsoft.com/office/powerpoint/2010/main" val="837249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100</a:t>
            </a:fld>
            <a:endParaRPr lang="en-US"/>
          </a:p>
        </p:txBody>
      </p:sp>
    </p:spTree>
    <p:extLst>
      <p:ext uri="{BB962C8B-B14F-4D97-AF65-F5344CB8AC3E}">
        <p14:creationId xmlns:p14="http://schemas.microsoft.com/office/powerpoint/2010/main" val="109750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101</a:t>
            </a:fld>
            <a:endParaRPr lang="en-US"/>
          </a:p>
        </p:txBody>
      </p:sp>
    </p:spTree>
    <p:extLst>
      <p:ext uri="{BB962C8B-B14F-4D97-AF65-F5344CB8AC3E}">
        <p14:creationId xmlns:p14="http://schemas.microsoft.com/office/powerpoint/2010/main" val="1313616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102</a:t>
            </a:fld>
            <a:endParaRPr lang="en-US"/>
          </a:p>
        </p:txBody>
      </p:sp>
    </p:spTree>
    <p:extLst>
      <p:ext uri="{BB962C8B-B14F-4D97-AF65-F5344CB8AC3E}">
        <p14:creationId xmlns:p14="http://schemas.microsoft.com/office/powerpoint/2010/main" val="1117584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dirty="0" smtClean="0"/>
              <a:t>Thể hiện ý nghĩa 2 phần rõ ràng</a:t>
            </a:r>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104</a:t>
            </a:fld>
            <a:endParaRPr lang="en-US"/>
          </a:p>
        </p:txBody>
      </p:sp>
    </p:spTree>
    <p:extLst>
      <p:ext uri="{BB962C8B-B14F-4D97-AF65-F5344CB8AC3E}">
        <p14:creationId xmlns:p14="http://schemas.microsoft.com/office/powerpoint/2010/main" val="1728775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105</a:t>
            </a:fld>
            <a:endParaRPr lang="en-US"/>
          </a:p>
        </p:txBody>
      </p:sp>
    </p:spTree>
    <p:extLst>
      <p:ext uri="{BB962C8B-B14F-4D97-AF65-F5344CB8AC3E}">
        <p14:creationId xmlns:p14="http://schemas.microsoft.com/office/powerpoint/2010/main" val="209896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6</a:t>
            </a:fld>
            <a:endParaRPr lang="en-US"/>
          </a:p>
        </p:txBody>
      </p:sp>
    </p:spTree>
    <p:extLst>
      <p:ext uri="{BB962C8B-B14F-4D97-AF65-F5344CB8AC3E}">
        <p14:creationId xmlns:p14="http://schemas.microsoft.com/office/powerpoint/2010/main" val="6464426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106</a:t>
            </a:fld>
            <a:endParaRPr lang="en-US"/>
          </a:p>
        </p:txBody>
      </p:sp>
    </p:spTree>
    <p:extLst>
      <p:ext uri="{BB962C8B-B14F-4D97-AF65-F5344CB8AC3E}">
        <p14:creationId xmlns:p14="http://schemas.microsoft.com/office/powerpoint/2010/main" val="20746651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107</a:t>
            </a:fld>
            <a:endParaRPr lang="en-US"/>
          </a:p>
        </p:txBody>
      </p:sp>
    </p:spTree>
    <p:extLst>
      <p:ext uri="{BB962C8B-B14F-4D97-AF65-F5344CB8AC3E}">
        <p14:creationId xmlns:p14="http://schemas.microsoft.com/office/powerpoint/2010/main" val="3248550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108</a:t>
            </a:fld>
            <a:endParaRPr lang="en-US"/>
          </a:p>
        </p:txBody>
      </p:sp>
    </p:spTree>
    <p:extLst>
      <p:ext uri="{BB962C8B-B14F-4D97-AF65-F5344CB8AC3E}">
        <p14:creationId xmlns:p14="http://schemas.microsoft.com/office/powerpoint/2010/main" val="267011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109</a:t>
            </a:fld>
            <a:endParaRPr lang="en-US"/>
          </a:p>
        </p:txBody>
      </p:sp>
    </p:spTree>
    <p:extLst>
      <p:ext uri="{BB962C8B-B14F-4D97-AF65-F5344CB8AC3E}">
        <p14:creationId xmlns:p14="http://schemas.microsoft.com/office/powerpoint/2010/main" val="35573179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110</a:t>
            </a:fld>
            <a:endParaRPr lang="en-US"/>
          </a:p>
        </p:txBody>
      </p:sp>
    </p:spTree>
    <p:extLst>
      <p:ext uri="{BB962C8B-B14F-4D97-AF65-F5344CB8AC3E}">
        <p14:creationId xmlns:p14="http://schemas.microsoft.com/office/powerpoint/2010/main" val="27115260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111</a:t>
            </a:fld>
            <a:endParaRPr lang="en-US"/>
          </a:p>
        </p:txBody>
      </p:sp>
    </p:spTree>
    <p:extLst>
      <p:ext uri="{BB962C8B-B14F-4D97-AF65-F5344CB8AC3E}">
        <p14:creationId xmlns:p14="http://schemas.microsoft.com/office/powerpoint/2010/main" val="21441409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112</a:t>
            </a:fld>
            <a:endParaRPr lang="en-US"/>
          </a:p>
        </p:txBody>
      </p:sp>
    </p:spTree>
    <p:extLst>
      <p:ext uri="{BB962C8B-B14F-4D97-AF65-F5344CB8AC3E}">
        <p14:creationId xmlns:p14="http://schemas.microsoft.com/office/powerpoint/2010/main" val="9385578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113</a:t>
            </a:fld>
            <a:endParaRPr lang="en-US"/>
          </a:p>
        </p:txBody>
      </p:sp>
    </p:spTree>
    <p:extLst>
      <p:ext uri="{BB962C8B-B14F-4D97-AF65-F5344CB8AC3E}">
        <p14:creationId xmlns:p14="http://schemas.microsoft.com/office/powerpoint/2010/main" val="17084279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114</a:t>
            </a:fld>
            <a:endParaRPr lang="en-US"/>
          </a:p>
        </p:txBody>
      </p:sp>
    </p:spTree>
    <p:extLst>
      <p:ext uri="{BB962C8B-B14F-4D97-AF65-F5344CB8AC3E}">
        <p14:creationId xmlns:p14="http://schemas.microsoft.com/office/powerpoint/2010/main" val="710515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115</a:t>
            </a:fld>
            <a:endParaRPr lang="en-US"/>
          </a:p>
        </p:txBody>
      </p:sp>
    </p:spTree>
    <p:extLst>
      <p:ext uri="{BB962C8B-B14F-4D97-AF65-F5344CB8AC3E}">
        <p14:creationId xmlns:p14="http://schemas.microsoft.com/office/powerpoint/2010/main" val="3879215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7</a:t>
            </a:fld>
            <a:endParaRPr lang="en-US"/>
          </a:p>
        </p:txBody>
      </p:sp>
    </p:spTree>
    <p:extLst>
      <p:ext uri="{BB962C8B-B14F-4D97-AF65-F5344CB8AC3E}">
        <p14:creationId xmlns:p14="http://schemas.microsoft.com/office/powerpoint/2010/main" val="1668848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116</a:t>
            </a:fld>
            <a:endParaRPr lang="en-US"/>
          </a:p>
        </p:txBody>
      </p:sp>
    </p:spTree>
    <p:extLst>
      <p:ext uri="{BB962C8B-B14F-4D97-AF65-F5344CB8AC3E}">
        <p14:creationId xmlns:p14="http://schemas.microsoft.com/office/powerpoint/2010/main" val="41787375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117</a:t>
            </a:fld>
            <a:endParaRPr lang="en-US"/>
          </a:p>
        </p:txBody>
      </p:sp>
    </p:spTree>
    <p:extLst>
      <p:ext uri="{BB962C8B-B14F-4D97-AF65-F5344CB8AC3E}">
        <p14:creationId xmlns:p14="http://schemas.microsoft.com/office/powerpoint/2010/main" val="21752537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118</a:t>
            </a:fld>
            <a:endParaRPr lang="en-US"/>
          </a:p>
        </p:txBody>
      </p:sp>
    </p:spTree>
    <p:extLst>
      <p:ext uri="{BB962C8B-B14F-4D97-AF65-F5344CB8AC3E}">
        <p14:creationId xmlns:p14="http://schemas.microsoft.com/office/powerpoint/2010/main" val="7096229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119</a:t>
            </a:fld>
            <a:endParaRPr lang="en-US"/>
          </a:p>
        </p:txBody>
      </p:sp>
    </p:spTree>
    <p:extLst>
      <p:ext uri="{BB962C8B-B14F-4D97-AF65-F5344CB8AC3E}">
        <p14:creationId xmlns:p14="http://schemas.microsoft.com/office/powerpoint/2010/main" val="31998722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120</a:t>
            </a:fld>
            <a:endParaRPr lang="en-US"/>
          </a:p>
        </p:txBody>
      </p:sp>
    </p:spTree>
    <p:extLst>
      <p:ext uri="{BB962C8B-B14F-4D97-AF65-F5344CB8AC3E}">
        <p14:creationId xmlns:p14="http://schemas.microsoft.com/office/powerpoint/2010/main" val="1161189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121</a:t>
            </a:fld>
            <a:endParaRPr lang="en-US"/>
          </a:p>
        </p:txBody>
      </p:sp>
    </p:spTree>
    <p:extLst>
      <p:ext uri="{BB962C8B-B14F-4D97-AF65-F5344CB8AC3E}">
        <p14:creationId xmlns:p14="http://schemas.microsoft.com/office/powerpoint/2010/main" val="17648600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122</a:t>
            </a:fld>
            <a:endParaRPr lang="en-US"/>
          </a:p>
        </p:txBody>
      </p:sp>
    </p:spTree>
    <p:extLst>
      <p:ext uri="{BB962C8B-B14F-4D97-AF65-F5344CB8AC3E}">
        <p14:creationId xmlns:p14="http://schemas.microsoft.com/office/powerpoint/2010/main" val="26331970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123</a:t>
            </a:fld>
            <a:endParaRPr lang="en-US"/>
          </a:p>
        </p:txBody>
      </p:sp>
    </p:spTree>
    <p:extLst>
      <p:ext uri="{BB962C8B-B14F-4D97-AF65-F5344CB8AC3E}">
        <p14:creationId xmlns:p14="http://schemas.microsoft.com/office/powerpoint/2010/main" val="2355045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124</a:t>
            </a:fld>
            <a:endParaRPr lang="en-US"/>
          </a:p>
        </p:txBody>
      </p:sp>
    </p:spTree>
    <p:extLst>
      <p:ext uri="{BB962C8B-B14F-4D97-AF65-F5344CB8AC3E}">
        <p14:creationId xmlns:p14="http://schemas.microsoft.com/office/powerpoint/2010/main" val="2402704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125</a:t>
            </a:fld>
            <a:endParaRPr lang="en-US"/>
          </a:p>
        </p:txBody>
      </p:sp>
    </p:spTree>
    <p:extLst>
      <p:ext uri="{BB962C8B-B14F-4D97-AF65-F5344CB8AC3E}">
        <p14:creationId xmlns:p14="http://schemas.microsoft.com/office/powerpoint/2010/main" val="173329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dirty="0" smtClean="0"/>
              <a:t>Chọn hình để</a:t>
            </a:r>
            <a:r>
              <a:rPr lang="vi-VN" baseline="0" dirty="0" smtClean="0"/>
              <a:t> hiểu -&gt; nói thêm</a:t>
            </a:r>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8</a:t>
            </a:fld>
            <a:endParaRPr lang="en-US"/>
          </a:p>
        </p:txBody>
      </p:sp>
    </p:spTree>
    <p:extLst>
      <p:ext uri="{BB962C8B-B14F-4D97-AF65-F5344CB8AC3E}">
        <p14:creationId xmlns:p14="http://schemas.microsoft.com/office/powerpoint/2010/main" val="9520817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126</a:t>
            </a:fld>
            <a:endParaRPr lang="en-US"/>
          </a:p>
        </p:txBody>
      </p:sp>
    </p:spTree>
    <p:extLst>
      <p:ext uri="{BB962C8B-B14F-4D97-AF65-F5344CB8AC3E}">
        <p14:creationId xmlns:p14="http://schemas.microsoft.com/office/powerpoint/2010/main" val="38488390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127</a:t>
            </a:fld>
            <a:endParaRPr lang="en-US"/>
          </a:p>
        </p:txBody>
      </p:sp>
    </p:spTree>
    <p:extLst>
      <p:ext uri="{BB962C8B-B14F-4D97-AF65-F5344CB8AC3E}">
        <p14:creationId xmlns:p14="http://schemas.microsoft.com/office/powerpoint/2010/main" val="37942204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128</a:t>
            </a:fld>
            <a:endParaRPr lang="en-US"/>
          </a:p>
        </p:txBody>
      </p:sp>
    </p:spTree>
    <p:extLst>
      <p:ext uri="{BB962C8B-B14F-4D97-AF65-F5344CB8AC3E}">
        <p14:creationId xmlns:p14="http://schemas.microsoft.com/office/powerpoint/2010/main" val="1682861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129</a:t>
            </a:fld>
            <a:endParaRPr lang="en-US"/>
          </a:p>
        </p:txBody>
      </p:sp>
    </p:spTree>
    <p:extLst>
      <p:ext uri="{BB962C8B-B14F-4D97-AF65-F5344CB8AC3E}">
        <p14:creationId xmlns:p14="http://schemas.microsoft.com/office/powerpoint/2010/main" val="17041638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130</a:t>
            </a:fld>
            <a:endParaRPr lang="en-US"/>
          </a:p>
        </p:txBody>
      </p:sp>
    </p:spTree>
    <p:extLst>
      <p:ext uri="{BB962C8B-B14F-4D97-AF65-F5344CB8AC3E}">
        <p14:creationId xmlns:p14="http://schemas.microsoft.com/office/powerpoint/2010/main" val="12037573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131</a:t>
            </a:fld>
            <a:endParaRPr lang="en-US"/>
          </a:p>
        </p:txBody>
      </p:sp>
    </p:spTree>
    <p:extLst>
      <p:ext uri="{BB962C8B-B14F-4D97-AF65-F5344CB8AC3E}">
        <p14:creationId xmlns:p14="http://schemas.microsoft.com/office/powerpoint/2010/main" val="4718444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132</a:t>
            </a:fld>
            <a:endParaRPr lang="en-US"/>
          </a:p>
        </p:txBody>
      </p:sp>
    </p:spTree>
    <p:extLst>
      <p:ext uri="{BB962C8B-B14F-4D97-AF65-F5344CB8AC3E}">
        <p14:creationId xmlns:p14="http://schemas.microsoft.com/office/powerpoint/2010/main" val="3238748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133</a:t>
            </a:fld>
            <a:endParaRPr lang="en-US"/>
          </a:p>
        </p:txBody>
      </p:sp>
    </p:spTree>
    <p:extLst>
      <p:ext uri="{BB962C8B-B14F-4D97-AF65-F5344CB8AC3E}">
        <p14:creationId xmlns:p14="http://schemas.microsoft.com/office/powerpoint/2010/main" val="15383302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134</a:t>
            </a:fld>
            <a:endParaRPr lang="en-US"/>
          </a:p>
        </p:txBody>
      </p:sp>
    </p:spTree>
    <p:extLst>
      <p:ext uri="{BB962C8B-B14F-4D97-AF65-F5344CB8AC3E}">
        <p14:creationId xmlns:p14="http://schemas.microsoft.com/office/powerpoint/2010/main" val="18466320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135</a:t>
            </a:fld>
            <a:endParaRPr lang="en-US"/>
          </a:p>
        </p:txBody>
      </p:sp>
    </p:spTree>
    <p:extLst>
      <p:ext uri="{BB962C8B-B14F-4D97-AF65-F5344CB8AC3E}">
        <p14:creationId xmlns:p14="http://schemas.microsoft.com/office/powerpoint/2010/main" val="3336335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dirty="0" smtClean="0"/>
              <a:t>Chọn hình để</a:t>
            </a:r>
            <a:r>
              <a:rPr lang="vi-VN" baseline="0" dirty="0" smtClean="0"/>
              <a:t> hiểu -&gt; nói thêm</a:t>
            </a:r>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9</a:t>
            </a:fld>
            <a:endParaRPr lang="en-US"/>
          </a:p>
        </p:txBody>
      </p:sp>
    </p:spTree>
    <p:extLst>
      <p:ext uri="{BB962C8B-B14F-4D97-AF65-F5344CB8AC3E}">
        <p14:creationId xmlns:p14="http://schemas.microsoft.com/office/powerpoint/2010/main" val="2741801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136</a:t>
            </a:fld>
            <a:endParaRPr lang="en-US"/>
          </a:p>
        </p:txBody>
      </p:sp>
    </p:spTree>
    <p:extLst>
      <p:ext uri="{BB962C8B-B14F-4D97-AF65-F5344CB8AC3E}">
        <p14:creationId xmlns:p14="http://schemas.microsoft.com/office/powerpoint/2010/main" val="1397159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137</a:t>
            </a:fld>
            <a:endParaRPr lang="en-US"/>
          </a:p>
        </p:txBody>
      </p:sp>
    </p:spTree>
    <p:extLst>
      <p:ext uri="{BB962C8B-B14F-4D97-AF65-F5344CB8AC3E}">
        <p14:creationId xmlns:p14="http://schemas.microsoft.com/office/powerpoint/2010/main" val="12286843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138</a:t>
            </a:fld>
            <a:endParaRPr lang="en-US"/>
          </a:p>
        </p:txBody>
      </p:sp>
    </p:spTree>
    <p:extLst>
      <p:ext uri="{BB962C8B-B14F-4D97-AF65-F5344CB8AC3E}">
        <p14:creationId xmlns:p14="http://schemas.microsoft.com/office/powerpoint/2010/main" val="37974494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139</a:t>
            </a:fld>
            <a:endParaRPr lang="en-US"/>
          </a:p>
        </p:txBody>
      </p:sp>
    </p:spTree>
    <p:extLst>
      <p:ext uri="{BB962C8B-B14F-4D97-AF65-F5344CB8AC3E}">
        <p14:creationId xmlns:p14="http://schemas.microsoft.com/office/powerpoint/2010/main" val="27582578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140</a:t>
            </a:fld>
            <a:endParaRPr lang="en-US"/>
          </a:p>
        </p:txBody>
      </p:sp>
    </p:spTree>
    <p:extLst>
      <p:ext uri="{BB962C8B-B14F-4D97-AF65-F5344CB8AC3E}">
        <p14:creationId xmlns:p14="http://schemas.microsoft.com/office/powerpoint/2010/main" val="36022680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141</a:t>
            </a:fld>
            <a:endParaRPr lang="en-US"/>
          </a:p>
        </p:txBody>
      </p:sp>
    </p:spTree>
    <p:extLst>
      <p:ext uri="{BB962C8B-B14F-4D97-AF65-F5344CB8AC3E}">
        <p14:creationId xmlns:p14="http://schemas.microsoft.com/office/powerpoint/2010/main" val="9094453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142</a:t>
            </a:fld>
            <a:endParaRPr lang="en-US"/>
          </a:p>
        </p:txBody>
      </p:sp>
    </p:spTree>
    <p:extLst>
      <p:ext uri="{BB962C8B-B14F-4D97-AF65-F5344CB8AC3E}">
        <p14:creationId xmlns:p14="http://schemas.microsoft.com/office/powerpoint/2010/main" val="337056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143</a:t>
            </a:fld>
            <a:endParaRPr lang="en-US"/>
          </a:p>
        </p:txBody>
      </p:sp>
    </p:spTree>
    <p:extLst>
      <p:ext uri="{BB962C8B-B14F-4D97-AF65-F5344CB8AC3E}">
        <p14:creationId xmlns:p14="http://schemas.microsoft.com/office/powerpoint/2010/main" val="1509259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144</a:t>
            </a:fld>
            <a:endParaRPr lang="en-US"/>
          </a:p>
        </p:txBody>
      </p:sp>
    </p:spTree>
    <p:extLst>
      <p:ext uri="{BB962C8B-B14F-4D97-AF65-F5344CB8AC3E}">
        <p14:creationId xmlns:p14="http://schemas.microsoft.com/office/powerpoint/2010/main" val="11362961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145</a:t>
            </a:fld>
            <a:endParaRPr lang="en-US"/>
          </a:p>
        </p:txBody>
      </p:sp>
    </p:spTree>
    <p:extLst>
      <p:ext uri="{BB962C8B-B14F-4D97-AF65-F5344CB8AC3E}">
        <p14:creationId xmlns:p14="http://schemas.microsoft.com/office/powerpoint/2010/main" val="1449007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C467-3A45-5A47-B3A6-7060CFDFF822}" type="slidenum">
              <a:rPr lang="en-US" smtClean="0"/>
              <a:t>10</a:t>
            </a:fld>
            <a:endParaRPr lang="en-US"/>
          </a:p>
        </p:txBody>
      </p:sp>
    </p:spTree>
    <p:extLst>
      <p:ext uri="{BB962C8B-B14F-4D97-AF65-F5344CB8AC3E}">
        <p14:creationId xmlns:p14="http://schemas.microsoft.com/office/powerpoint/2010/main" val="9908139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146</a:t>
            </a:fld>
            <a:endParaRPr lang="en-US"/>
          </a:p>
        </p:txBody>
      </p:sp>
    </p:spTree>
    <p:extLst>
      <p:ext uri="{BB962C8B-B14F-4D97-AF65-F5344CB8AC3E}">
        <p14:creationId xmlns:p14="http://schemas.microsoft.com/office/powerpoint/2010/main" val="14051747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147</a:t>
            </a:fld>
            <a:endParaRPr lang="en-US"/>
          </a:p>
        </p:txBody>
      </p:sp>
    </p:spTree>
    <p:extLst>
      <p:ext uri="{BB962C8B-B14F-4D97-AF65-F5344CB8AC3E}">
        <p14:creationId xmlns:p14="http://schemas.microsoft.com/office/powerpoint/2010/main" val="4915151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148</a:t>
            </a:fld>
            <a:endParaRPr lang="en-US"/>
          </a:p>
        </p:txBody>
      </p:sp>
    </p:spTree>
    <p:extLst>
      <p:ext uri="{BB962C8B-B14F-4D97-AF65-F5344CB8AC3E}">
        <p14:creationId xmlns:p14="http://schemas.microsoft.com/office/powerpoint/2010/main" val="7033986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149</a:t>
            </a:fld>
            <a:endParaRPr lang="en-US"/>
          </a:p>
        </p:txBody>
      </p:sp>
    </p:spTree>
    <p:extLst>
      <p:ext uri="{BB962C8B-B14F-4D97-AF65-F5344CB8AC3E}">
        <p14:creationId xmlns:p14="http://schemas.microsoft.com/office/powerpoint/2010/main" val="14669989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150</a:t>
            </a:fld>
            <a:endParaRPr lang="en-US"/>
          </a:p>
        </p:txBody>
      </p:sp>
    </p:spTree>
    <p:extLst>
      <p:ext uri="{BB962C8B-B14F-4D97-AF65-F5344CB8AC3E}">
        <p14:creationId xmlns:p14="http://schemas.microsoft.com/office/powerpoint/2010/main" val="8734357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151</a:t>
            </a:fld>
            <a:endParaRPr lang="en-US"/>
          </a:p>
        </p:txBody>
      </p:sp>
    </p:spTree>
    <p:extLst>
      <p:ext uri="{BB962C8B-B14F-4D97-AF65-F5344CB8AC3E}">
        <p14:creationId xmlns:p14="http://schemas.microsoft.com/office/powerpoint/2010/main" val="11501125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152</a:t>
            </a:fld>
            <a:endParaRPr lang="en-US"/>
          </a:p>
        </p:txBody>
      </p:sp>
    </p:spTree>
    <p:extLst>
      <p:ext uri="{BB962C8B-B14F-4D97-AF65-F5344CB8AC3E}">
        <p14:creationId xmlns:p14="http://schemas.microsoft.com/office/powerpoint/2010/main" val="13437981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153</a:t>
            </a:fld>
            <a:endParaRPr lang="en-US"/>
          </a:p>
        </p:txBody>
      </p:sp>
    </p:spTree>
    <p:extLst>
      <p:ext uri="{BB962C8B-B14F-4D97-AF65-F5344CB8AC3E}">
        <p14:creationId xmlns:p14="http://schemas.microsoft.com/office/powerpoint/2010/main" val="13454379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154</a:t>
            </a:fld>
            <a:endParaRPr lang="en-US"/>
          </a:p>
        </p:txBody>
      </p:sp>
    </p:spTree>
    <p:extLst>
      <p:ext uri="{BB962C8B-B14F-4D97-AF65-F5344CB8AC3E}">
        <p14:creationId xmlns:p14="http://schemas.microsoft.com/office/powerpoint/2010/main" val="5681862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Ngày nay, hầu hết các công ty sử dụng việc quẹt thẻ từ ID để chấm công cho nhân viên</a:t>
            </a:r>
            <a:endParaRPr lang="en-US" dirty="0"/>
          </a:p>
        </p:txBody>
      </p:sp>
      <p:sp>
        <p:nvSpPr>
          <p:cNvPr id="4" name="Slide Number Placeholder 3"/>
          <p:cNvSpPr>
            <a:spLocks noGrp="1"/>
          </p:cNvSpPr>
          <p:nvPr>
            <p:ph type="sldNum" sz="quarter" idx="10"/>
          </p:nvPr>
        </p:nvSpPr>
        <p:spPr/>
        <p:txBody>
          <a:bodyPr/>
          <a:lstStyle/>
          <a:p>
            <a:fld id="{23EAEACA-FFC1-4DB0-807D-C0A39AB572E4}" type="slidenum">
              <a:rPr lang="en-US" smtClean="0"/>
              <a:t>155</a:t>
            </a:fld>
            <a:endParaRPr lang="en-US"/>
          </a:p>
        </p:txBody>
      </p:sp>
    </p:spTree>
    <p:extLst>
      <p:ext uri="{BB962C8B-B14F-4D97-AF65-F5344CB8AC3E}">
        <p14:creationId xmlns:p14="http://schemas.microsoft.com/office/powerpoint/2010/main" val="1354337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2" y="2733709"/>
            <a:ext cx="6069268" cy="1373070"/>
          </a:xfrm>
        </p:spPr>
        <p:txBody>
          <a:bodyPr anchor="b">
            <a:noAutofit/>
          </a:bodyPr>
          <a:lstStyle>
            <a:lvl1pPr algn="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4555655" y="5936188"/>
            <a:ext cx="2057400" cy="365125"/>
          </a:xfrm>
        </p:spPr>
        <p:txBody>
          <a:bodyPr/>
          <a:lstStyle/>
          <a:p>
            <a:fld id="{EB12C8BC-4186-454D-8F1B-00D53A5AB019}" type="datetime1">
              <a:rPr lang="en-US" smtClean="0"/>
              <a:t>12/11/16</a:t>
            </a:fld>
            <a:endParaRPr lang="en-US"/>
          </a:p>
        </p:txBody>
      </p:sp>
      <p:sp>
        <p:nvSpPr>
          <p:cNvPr id="5" name="Footer Placeholder 4"/>
          <p:cNvSpPr>
            <a:spLocks noGrp="1"/>
          </p:cNvSpPr>
          <p:nvPr>
            <p:ph type="ftr" sz="quarter" idx="11"/>
          </p:nvPr>
        </p:nvSpPr>
        <p:spPr>
          <a:xfrm>
            <a:off x="533401" y="5936189"/>
            <a:ext cx="4021666" cy="365125"/>
          </a:xfrm>
        </p:spPr>
        <p:txBody>
          <a:bodyPr/>
          <a:lstStyle/>
          <a:p>
            <a:endParaRPr lang="en-US"/>
          </a:p>
        </p:txBody>
      </p:sp>
      <p:sp>
        <p:nvSpPr>
          <p:cNvPr id="11" name="Slide Number Placeholder 5"/>
          <p:cNvSpPr>
            <a:spLocks noGrp="1"/>
          </p:cNvSpPr>
          <p:nvPr>
            <p:ph type="sldNum" sz="quarter" idx="12"/>
          </p:nvPr>
        </p:nvSpPr>
        <p:spPr>
          <a:xfrm>
            <a:off x="7880809" y="6399270"/>
            <a:ext cx="1263192" cy="458730"/>
          </a:xfrm>
          <a:prstGeom prst="rect">
            <a:avLst/>
          </a:prstGeo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37385619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20" name="Group 19"/>
          <p:cNvGrpSpPr/>
          <p:nvPr/>
        </p:nvGrpSpPr>
        <p:grpSpPr>
          <a:xfrm>
            <a:off x="0" y="45720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3" y="4711617"/>
            <a:ext cx="6894770" cy="544482"/>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31639" y="609598"/>
            <a:ext cx="689653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33401" y="5256098"/>
            <a:ext cx="6894772" cy="5478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2D58B6-3AC9-43D9-A35A-B54AA9853E61}" type="datetime1">
              <a:rPr lang="en-US" smtClean="0"/>
              <a:t>12/11/16</a:t>
            </a:fld>
            <a:endParaRPr lang="en-US"/>
          </a:p>
        </p:txBody>
      </p:sp>
      <p:sp>
        <p:nvSpPr>
          <p:cNvPr id="6" name="Footer Placeholder 5"/>
          <p:cNvSpPr>
            <a:spLocks noGrp="1"/>
          </p:cNvSpPr>
          <p:nvPr>
            <p:ph type="ftr" sz="quarter" idx="11"/>
          </p:nvPr>
        </p:nvSpPr>
        <p:spPr/>
        <p:txBody>
          <a:bodyPr/>
          <a:lstStyle/>
          <a:p>
            <a:endParaRPr lang="en-US"/>
          </a:p>
        </p:txBody>
      </p:sp>
      <p:pic>
        <p:nvPicPr>
          <p:cNvPr id="14" name="Content Placeholder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92800" y="4577601"/>
            <a:ext cx="1432464" cy="1432464"/>
          </a:xfrm>
          <a:prstGeom prst="rect">
            <a:avLst/>
          </a:prstGeom>
        </p:spPr>
      </p:pic>
      <p:sp>
        <p:nvSpPr>
          <p:cNvPr id="15"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602234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21" name="Group 20"/>
          <p:cNvGrpSpPr/>
          <p:nvPr/>
        </p:nvGrpSpPr>
        <p:grpSpPr>
          <a:xfrm>
            <a:off x="0" y="4572000"/>
            <a:ext cx="9161969" cy="1677035"/>
            <a:chOff x="0" y="2895600"/>
            <a:chExt cx="9161969" cy="1677035"/>
          </a:xfrm>
        </p:grpSpPr>
        <p:pic>
          <p:nvPicPr>
            <p:cNvPr id="22" name="Picture 21"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3" name="Picture 22"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4" name="Rectangle 23"/>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24255" y="609597"/>
            <a:ext cx="6896534"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31638" y="4710340"/>
            <a:ext cx="6889151" cy="1101764"/>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11A50E-72F1-4BEE-B6BA-46C9A48D92CE}" type="datetime1">
              <a:rPr lang="en-US" smtClean="0"/>
              <a:t>12/11/16</a:t>
            </a:fld>
            <a:endParaRPr lang="en-US"/>
          </a:p>
        </p:txBody>
      </p:sp>
      <p:sp>
        <p:nvSpPr>
          <p:cNvPr id="6" name="Footer Placeholder 5"/>
          <p:cNvSpPr>
            <a:spLocks noGrp="1"/>
          </p:cNvSpPr>
          <p:nvPr>
            <p:ph type="ftr" sz="quarter" idx="11"/>
          </p:nvPr>
        </p:nvSpPr>
        <p:spPr/>
        <p:txBody>
          <a:bodyPr/>
          <a:lstStyle/>
          <a:p>
            <a:endParaRPr lang="en-US"/>
          </a:p>
        </p:txBody>
      </p:sp>
      <p:pic>
        <p:nvPicPr>
          <p:cNvPr id="13" name="Content Placeholder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92800" y="4577601"/>
            <a:ext cx="1432464" cy="1432464"/>
          </a:xfrm>
          <a:prstGeom prst="rect">
            <a:avLst/>
          </a:prstGeom>
        </p:spPr>
      </p:pic>
      <p:sp>
        <p:nvSpPr>
          <p:cNvPr id="14"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66301484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29" name="Group 28"/>
          <p:cNvGrpSpPr/>
          <p:nvPr/>
        </p:nvGrpSpPr>
        <p:grpSpPr>
          <a:xfrm>
            <a:off x="0" y="4572000"/>
            <a:ext cx="9161969" cy="1677035"/>
            <a:chOff x="0" y="2895600"/>
            <a:chExt cx="9161969" cy="1677035"/>
          </a:xfrm>
        </p:grpSpPr>
        <p:pic>
          <p:nvPicPr>
            <p:cNvPr id="30" name="Picture 29"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1" name="Picture 30"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2" name="Rectangle 31"/>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67921" y="616983"/>
            <a:ext cx="642514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89438" y="3660763"/>
            <a:ext cx="5987731"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531638" y="4710340"/>
            <a:ext cx="6903919" cy="1101764"/>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2C4DB0-57F3-4183-B936-C5A33DF6FA2C}" type="datetime1">
              <a:rPr lang="en-US" smtClean="0"/>
              <a:t>12/11/16</a:t>
            </a:fld>
            <a:endParaRPr lang="en-US"/>
          </a:p>
        </p:txBody>
      </p:sp>
      <p:sp>
        <p:nvSpPr>
          <p:cNvPr id="6" name="Footer Placeholder 5"/>
          <p:cNvSpPr>
            <a:spLocks noGrp="1"/>
          </p:cNvSpPr>
          <p:nvPr>
            <p:ph type="ftr" sz="quarter" idx="11"/>
          </p:nvPr>
        </p:nvSpPr>
        <p:spPr/>
        <p:txBody>
          <a:bodyPr/>
          <a:lstStyle/>
          <a:p>
            <a:endParaRPr lang="en-US"/>
          </a:p>
        </p:txBody>
      </p:sp>
      <p:sp>
        <p:nvSpPr>
          <p:cNvPr id="27" name="TextBox 26"/>
          <p:cNvSpPr txBox="1"/>
          <p:nvPr/>
        </p:nvSpPr>
        <p:spPr>
          <a:xfrm>
            <a:off x="270932" y="748116"/>
            <a:ext cx="5334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28" name="TextBox 27"/>
          <p:cNvSpPr txBox="1"/>
          <p:nvPr/>
        </p:nvSpPr>
        <p:spPr>
          <a:xfrm>
            <a:off x="6967191" y="2998573"/>
            <a:ext cx="457200" cy="584777"/>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
        <p:nvSpPr>
          <p:cNvPr id="16"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21452552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22" name="Group 21"/>
          <p:cNvGrpSpPr/>
          <p:nvPr/>
        </p:nvGrpSpPr>
        <p:grpSpPr>
          <a:xfrm>
            <a:off x="0" y="4572000"/>
            <a:ext cx="9161969" cy="1677035"/>
            <a:chOff x="0" y="2895600"/>
            <a:chExt cx="9161969" cy="1677035"/>
          </a:xfrm>
        </p:grpSpPr>
        <p:pic>
          <p:nvPicPr>
            <p:cNvPr id="23" name="Picture 22"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4" name="Picture 23"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5" name="Rectangle 24"/>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8" y="4710340"/>
            <a:ext cx="6896534" cy="589812"/>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31639" y="5300150"/>
            <a:ext cx="6896534" cy="51195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6D43E4-9246-4A7F-BBA2-73A051206B2C}" type="datetime1">
              <a:rPr lang="en-US" smtClean="0"/>
              <a:t>12/11/16</a:t>
            </a:fld>
            <a:endParaRPr lang="en-US"/>
          </a:p>
        </p:txBody>
      </p:sp>
      <p:sp>
        <p:nvSpPr>
          <p:cNvPr id="6" name="Footer Placeholder 5"/>
          <p:cNvSpPr>
            <a:spLocks noGrp="1"/>
          </p:cNvSpPr>
          <p:nvPr>
            <p:ph type="ftr" sz="quarter" idx="11"/>
          </p:nvPr>
        </p:nvSpPr>
        <p:spPr/>
        <p:txBody>
          <a:bodyPr/>
          <a:lstStyle/>
          <a:p>
            <a:endParaRPr lang="en-US"/>
          </a:p>
        </p:txBody>
      </p:sp>
      <p:sp>
        <p:nvSpPr>
          <p:cNvPr id="13"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120193642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p:cNvGrpSpPr/>
          <p:nvPr/>
        </p:nvGrpSpPr>
        <p:grpSpPr>
          <a:xfrm>
            <a:off x="0" y="6096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5" name="Title 1"/>
          <p:cNvSpPr>
            <a:spLocks noGrp="1"/>
          </p:cNvSpPr>
          <p:nvPr>
            <p:ph type="title"/>
          </p:nvPr>
        </p:nvSpPr>
        <p:spPr>
          <a:xfrm>
            <a:off x="531639" y="753228"/>
            <a:ext cx="6896534"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32629" y="2329489"/>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39777" y="3015290"/>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2878413"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2879710" y="3007906"/>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226136"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4812945" y="3007905"/>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48AB9E2-5DCE-458D-8874-C2EC0938A234}" type="datetime1">
              <a:rPr lang="en-US" smtClean="0"/>
              <a:t>12/11/16</a:t>
            </a:fld>
            <a:endParaRPr lang="en-US"/>
          </a:p>
        </p:txBody>
      </p:sp>
      <p:sp>
        <p:nvSpPr>
          <p:cNvPr id="4" name="Footer Placeholder 3"/>
          <p:cNvSpPr>
            <a:spLocks noGrp="1"/>
          </p:cNvSpPr>
          <p:nvPr>
            <p:ph type="ftr" sz="quarter" idx="11"/>
          </p:nvPr>
        </p:nvSpPr>
        <p:spPr/>
        <p:txBody>
          <a:bodyPr/>
          <a:lstStyle/>
          <a:p>
            <a:endParaRPr lang="en-US"/>
          </a:p>
        </p:txBody>
      </p:sp>
      <p:sp>
        <p:nvSpPr>
          <p:cNvPr id="17"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171431129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grpSp>
        <p:nvGrpSpPr>
          <p:cNvPr id="34" name="Group 33"/>
          <p:cNvGrpSpPr/>
          <p:nvPr/>
        </p:nvGrpSpPr>
        <p:grpSpPr>
          <a:xfrm>
            <a:off x="0" y="609600"/>
            <a:ext cx="9161969" cy="1677035"/>
            <a:chOff x="0" y="2895600"/>
            <a:chExt cx="9161969" cy="1677035"/>
          </a:xfrm>
        </p:grpSpPr>
        <p:pic>
          <p:nvPicPr>
            <p:cNvPr id="35" name="Picture 34"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6" name="Picture 35"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7" name="Rectangle 36"/>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 name="Title 1"/>
          <p:cNvSpPr>
            <a:spLocks noGrp="1"/>
          </p:cNvSpPr>
          <p:nvPr>
            <p:ph type="title"/>
          </p:nvPr>
        </p:nvSpPr>
        <p:spPr>
          <a:xfrm>
            <a:off x="531639" y="753228"/>
            <a:ext cx="6896534"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32391" y="4297503"/>
            <a:ext cx="2192257"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32391" y="2336873"/>
            <a:ext cx="219225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532391" y="4873765"/>
            <a:ext cx="219225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2870497" y="4297503"/>
            <a:ext cx="221507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2870497" y="2336873"/>
            <a:ext cx="221507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2869483" y="4873764"/>
            <a:ext cx="221800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231028" y="4297503"/>
            <a:ext cx="2194333"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231027" y="2336873"/>
            <a:ext cx="2194333"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5230934" y="4873762"/>
            <a:ext cx="219723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4C3EBA9-D657-49A4-9537-2671E9D26157}" type="datetime1">
              <a:rPr lang="en-US" smtClean="0"/>
              <a:t>12/11/16</a:t>
            </a:fld>
            <a:endParaRPr lang="en-US"/>
          </a:p>
        </p:txBody>
      </p:sp>
      <p:sp>
        <p:nvSpPr>
          <p:cNvPr id="4" name="Footer Placeholder 3"/>
          <p:cNvSpPr>
            <a:spLocks noGrp="1"/>
          </p:cNvSpPr>
          <p:nvPr>
            <p:ph type="ftr" sz="quarter" idx="11"/>
          </p:nvPr>
        </p:nvSpPr>
        <p:spPr/>
        <p:txBody>
          <a:bodyPr/>
          <a:lstStyle/>
          <a:p>
            <a:endParaRPr lang="en-US"/>
          </a:p>
        </p:txBody>
      </p:sp>
      <p:sp>
        <p:nvSpPr>
          <p:cNvPr id="28" name="Slide Number Placeholder 5"/>
          <p:cNvSpPr txBox="1">
            <a:spLocks/>
          </p:cNvSpPr>
          <p:nvPr userDrawn="1"/>
        </p:nvSpPr>
        <p:spPr>
          <a:xfrm>
            <a:off x="7880809" y="6399270"/>
            <a:ext cx="1263192" cy="458730"/>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178929329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6" name="Group 15"/>
          <p:cNvGrpSpPr/>
          <p:nvPr/>
        </p:nvGrpSpPr>
        <p:grpSpPr>
          <a:xfrm>
            <a:off x="0" y="609600"/>
            <a:ext cx="9161969" cy="1677035"/>
            <a:chOff x="0" y="2895600"/>
            <a:chExt cx="9161969" cy="1677035"/>
          </a:xfrm>
        </p:grpSpPr>
        <p:pic>
          <p:nvPicPr>
            <p:cNvPr id="17" name="Picture 16"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8" name="Picture 17"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9" name="Rectangle 18"/>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194036-5894-4708-BDA9-C1257ECC1191}" type="datetime1">
              <a:rPr lang="en-US" smtClean="0"/>
              <a:t>12/11/16</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143896735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4" name="Group 13"/>
          <p:cNvGrpSpPr/>
          <p:nvPr/>
        </p:nvGrpSpPr>
        <p:grpSpPr>
          <a:xfrm rot="5400000">
            <a:off x="4575305" y="2747178"/>
            <a:ext cx="6862555" cy="1368199"/>
            <a:chOff x="2281445" y="609600"/>
            <a:chExt cx="6862555" cy="1368199"/>
          </a:xfrm>
        </p:grpSpPr>
        <p:sp>
          <p:nvSpPr>
            <p:cNvPr id="12" name="Rectangle 11"/>
            <p:cNvSpPr/>
            <p:nvPr/>
          </p:nvSpPr>
          <p:spPr>
            <a:xfrm>
              <a:off x="2281445" y="609601"/>
              <a:ext cx="528569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464798" y="609597"/>
            <a:ext cx="1069602" cy="446193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609598"/>
            <a:ext cx="6576359"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029144" y="5936188"/>
            <a:ext cx="2057400" cy="365125"/>
          </a:xfrm>
        </p:spPr>
        <p:txBody>
          <a:bodyPr/>
          <a:lstStyle/>
          <a:p>
            <a:fld id="{55E1CC18-9C35-4B10-9EF3-BF19FC7E3C94}" type="datetime1">
              <a:rPr lang="en-US" smtClean="0"/>
              <a:t>12/11/16</a:t>
            </a:fld>
            <a:endParaRPr lang="en-US"/>
          </a:p>
        </p:txBody>
      </p:sp>
      <p:sp>
        <p:nvSpPr>
          <p:cNvPr id="5" name="Footer Placeholder 4"/>
          <p:cNvSpPr>
            <a:spLocks noGrp="1"/>
          </p:cNvSpPr>
          <p:nvPr>
            <p:ph type="ftr" sz="quarter" idx="11"/>
          </p:nvPr>
        </p:nvSpPr>
        <p:spPr>
          <a:xfrm>
            <a:off x="510241" y="5936189"/>
            <a:ext cx="4518959" cy="365125"/>
          </a:xfrm>
        </p:spPr>
        <p:txBody>
          <a:bodyPr/>
          <a:lstStyle/>
          <a:p>
            <a:endParaRPr lang="en-US"/>
          </a:p>
        </p:txBody>
      </p:sp>
      <p:sp>
        <p:nvSpPr>
          <p:cNvPr id="6" name="Slide Number Placeholder 5"/>
          <p:cNvSpPr>
            <a:spLocks noGrp="1"/>
          </p:cNvSpPr>
          <p:nvPr>
            <p:ph type="sldNum" sz="quarter" idx="12"/>
          </p:nvPr>
        </p:nvSpPr>
        <p:spPr>
          <a:xfrm>
            <a:off x="7431152" y="5432500"/>
            <a:ext cx="1149636" cy="1273100"/>
          </a:xfrm>
          <a:prstGeom prst="rect">
            <a:avLst/>
          </a:prstGeom>
        </p:spPr>
        <p:txBody>
          <a:bodyPr anchor="t"/>
          <a:lstStyle>
            <a:lvl1pPr algn="ctr">
              <a:defRPr/>
            </a:lvl1pPr>
          </a:lstStyle>
          <a:p>
            <a:fld id="{633CC90C-489C-C947-A38D-033AF202A691}" type="slidenum">
              <a:rPr lang="en-US" smtClean="0"/>
              <a:t>‹#›</a:t>
            </a:fld>
            <a:endParaRPr lang="en-US"/>
          </a:p>
        </p:txBody>
      </p:sp>
    </p:spTree>
    <p:extLst>
      <p:ext uri="{BB962C8B-B14F-4D97-AF65-F5344CB8AC3E}">
        <p14:creationId xmlns:p14="http://schemas.microsoft.com/office/powerpoint/2010/main" val="19109361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7" name="Group 26"/>
          <p:cNvGrpSpPr/>
          <p:nvPr/>
        </p:nvGrpSpPr>
        <p:grpSpPr>
          <a:xfrm>
            <a:off x="0" y="609600"/>
            <a:ext cx="9144000" cy="1368198"/>
            <a:chOff x="0" y="2895600"/>
            <a:chExt cx="9144000" cy="1368198"/>
          </a:xfrm>
        </p:grpSpPr>
        <p:sp>
          <p:nvSpPr>
            <p:cNvPr id="30" name="Rectangle 29"/>
            <p:cNvSpPr/>
            <p:nvPr/>
          </p:nvSpPr>
          <p:spPr>
            <a:xfrm>
              <a:off x="0" y="2895600"/>
              <a:ext cx="65250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6622742" y="2895600"/>
              <a:ext cx="252125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5123437" cy="1080938"/>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C81FD6-6750-46BE-B999-E67558CD8AA6}" type="datetime1">
              <a:rPr lang="en-US" smtClean="0"/>
              <a:t>12/11/16</a:t>
            </a:fld>
            <a:endParaRPr lang="en-US"/>
          </a:p>
        </p:txBody>
      </p:sp>
      <p:sp>
        <p:nvSpPr>
          <p:cNvPr id="5" name="Footer Placeholder 4"/>
          <p:cNvSpPr>
            <a:spLocks noGrp="1"/>
          </p:cNvSpPr>
          <p:nvPr>
            <p:ph type="ftr" sz="quarter" idx="11"/>
          </p:nvPr>
        </p:nvSpPr>
        <p:spPr/>
        <p:txBody>
          <a:bodyPr/>
          <a:lstStyle/>
          <a:p>
            <a:endParaRPr lang="en-US"/>
          </a:p>
        </p:txBody>
      </p:sp>
      <p:sp>
        <p:nvSpPr>
          <p:cNvPr id="13"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20114691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p:cNvGrpSpPr/>
          <p:nvPr/>
        </p:nvGrpSpPr>
        <p:grpSpPr>
          <a:xfrm>
            <a:off x="0" y="2728432"/>
            <a:ext cx="9161969" cy="1677035"/>
            <a:chOff x="0" y="2895600"/>
            <a:chExt cx="9161969" cy="1677035"/>
          </a:xfrm>
        </p:grpSpPr>
        <p:pic>
          <p:nvPicPr>
            <p:cNvPr id="19" name="Picture 1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0" name="Picture 1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1" name="Rectangle 2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2869895"/>
            <a:ext cx="688915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531639" y="4232172"/>
            <a:ext cx="688915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65810" y="5936188"/>
            <a:ext cx="2057400" cy="365125"/>
          </a:xfrm>
        </p:spPr>
        <p:txBody>
          <a:bodyPr/>
          <a:lstStyle/>
          <a:p>
            <a:fld id="{8C1B9505-4D99-4FDE-83FD-91BA908C3FB9}" type="datetime1">
              <a:rPr lang="en-US" smtClean="0"/>
              <a:t>12/11/16</a:t>
            </a:fld>
            <a:endParaRPr lang="en-US"/>
          </a:p>
        </p:txBody>
      </p:sp>
      <p:sp>
        <p:nvSpPr>
          <p:cNvPr id="5" name="Footer Placeholder 4"/>
          <p:cNvSpPr>
            <a:spLocks noGrp="1"/>
          </p:cNvSpPr>
          <p:nvPr>
            <p:ph type="ftr" sz="quarter" idx="11"/>
          </p:nvPr>
        </p:nvSpPr>
        <p:spPr>
          <a:xfrm>
            <a:off x="533400" y="5936189"/>
            <a:ext cx="4834673" cy="365125"/>
          </a:xfrm>
        </p:spPr>
        <p:txBody>
          <a:bodyPr/>
          <a:lstStyle/>
          <a:p>
            <a:endParaRPr lang="en-US"/>
          </a:p>
        </p:txBody>
      </p:sp>
      <p:sp>
        <p:nvSpPr>
          <p:cNvPr id="14"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10738951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0" y="753228"/>
            <a:ext cx="6887390" cy="108093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2336873"/>
            <a:ext cx="3357899"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061128" y="2336873"/>
            <a:ext cx="3359661"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6E6700D-103A-46CE-8213-8A011D9D61BD}" type="datetime1">
              <a:rPr lang="en-US" smtClean="0"/>
              <a:t>12/11/16</a:t>
            </a:fld>
            <a:endParaRPr lang="en-US"/>
          </a:p>
        </p:txBody>
      </p:sp>
      <p:sp>
        <p:nvSpPr>
          <p:cNvPr id="6" name="Footer Placeholder 5"/>
          <p:cNvSpPr>
            <a:spLocks noGrp="1"/>
          </p:cNvSpPr>
          <p:nvPr>
            <p:ph type="ftr" sz="quarter" idx="11"/>
          </p:nvPr>
        </p:nvSpPr>
        <p:spPr/>
        <p:txBody>
          <a:bodyPr/>
          <a:lstStyle/>
          <a:p>
            <a:endParaRPr lang="en-US"/>
          </a:p>
        </p:txBody>
      </p:sp>
      <p:sp>
        <p:nvSpPr>
          <p:cNvPr id="14"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15032502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28" name="Group 27"/>
          <p:cNvGrpSpPr/>
          <p:nvPr/>
        </p:nvGrpSpPr>
        <p:grpSpPr>
          <a:xfrm>
            <a:off x="0" y="609600"/>
            <a:ext cx="9161969" cy="1677035"/>
            <a:chOff x="0" y="2895600"/>
            <a:chExt cx="9161969" cy="1677035"/>
          </a:xfrm>
        </p:grpSpPr>
        <p:pic>
          <p:nvPicPr>
            <p:cNvPr id="29" name="Picture 2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0" name="Picture 2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1" name="Rectangle 3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30"/>
            <a:ext cx="6896534"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0988" y="2336874"/>
            <a:ext cx="3145080"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638" y="3030009"/>
            <a:ext cx="336704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82646" y="2336873"/>
            <a:ext cx="3145527"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061129" y="3030009"/>
            <a:ext cx="3367044"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55B668-5277-4A8C-9DF1-30FD54B870DF}" type="datetime1">
              <a:rPr lang="en-US" smtClean="0"/>
              <a:t>12/11/16</a:t>
            </a:fld>
            <a:endParaRPr lang="en-US"/>
          </a:p>
        </p:txBody>
      </p:sp>
      <p:sp>
        <p:nvSpPr>
          <p:cNvPr id="8" name="Footer Placeholder 7"/>
          <p:cNvSpPr>
            <a:spLocks noGrp="1"/>
          </p:cNvSpPr>
          <p:nvPr>
            <p:ph type="ftr" sz="quarter" idx="11"/>
          </p:nvPr>
        </p:nvSpPr>
        <p:spPr/>
        <p:txBody>
          <a:bodyPr/>
          <a:lstStyle/>
          <a:p>
            <a:endParaRPr lang="en-US"/>
          </a:p>
        </p:txBody>
      </p:sp>
      <p:sp>
        <p:nvSpPr>
          <p:cNvPr id="16"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21297654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p:cNvGrpSpPr/>
          <p:nvPr/>
        </p:nvGrpSpPr>
        <p:grpSpPr>
          <a:xfrm>
            <a:off x="0" y="609600"/>
            <a:ext cx="9161969" cy="1677035"/>
            <a:chOff x="0" y="2895600"/>
            <a:chExt cx="9161969" cy="1677035"/>
          </a:xfrm>
        </p:grpSpPr>
        <p:pic>
          <p:nvPicPr>
            <p:cNvPr id="16" name="Picture 15"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7" name="Picture 16"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8" name="Rectangle 17"/>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A8E29C-01E2-4481-A8E4-467942F6E7DC}" type="datetime1">
              <a:rPr lang="en-US" smtClean="0"/>
              <a:t>12/11/16</a:t>
            </a:fld>
            <a:endParaRPr lang="en-US"/>
          </a:p>
        </p:txBody>
      </p:sp>
      <p:sp>
        <p:nvSpPr>
          <p:cNvPr id="4" name="Footer Placeholder 3"/>
          <p:cNvSpPr>
            <a:spLocks noGrp="1"/>
          </p:cNvSpPr>
          <p:nvPr>
            <p:ph type="ftr" sz="quarter" idx="11"/>
          </p:nvPr>
        </p:nvSpPr>
        <p:spPr/>
        <p:txBody>
          <a:bodyPr/>
          <a:lstStyle/>
          <a:p>
            <a:endParaRPr lang="en-US"/>
          </a:p>
        </p:txBody>
      </p:sp>
      <p:pic>
        <p:nvPicPr>
          <p:cNvPr id="12" name="Content Placeholder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11536" y="609600"/>
            <a:ext cx="1432464" cy="1432464"/>
          </a:xfrm>
          <a:prstGeom prst="rect">
            <a:avLst/>
          </a:prstGeom>
        </p:spPr>
      </p:pic>
      <p:sp>
        <p:nvSpPr>
          <p:cNvPr id="13"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7100529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descr="HD-ShadowShort.png"/>
          <p:cNvPicPr>
            <a:picLocks noChangeAspect="1"/>
          </p:cNvPicPr>
          <p:nvPr/>
        </p:nvPicPr>
        <p:blipFill rotWithShape="1">
          <a:blip r:embed="rId2">
            <a:extLst>
              <a:ext uri="{28A0092B-C50C-407E-A947-70E740481C1C}">
                <a14:useLocalDpi xmlns:a14="http://schemas.microsoft.com/office/drawing/2010/main" val="0"/>
              </a:ext>
            </a:extLst>
          </a:blip>
          <a:srcRect r="9871"/>
          <a:stretch/>
        </p:blipFill>
        <p:spPr>
          <a:xfrm>
            <a:off x="7717217" y="1973262"/>
            <a:ext cx="1444752" cy="144270"/>
          </a:xfrm>
          <a:prstGeom prst="rect">
            <a:avLst/>
          </a:prstGeom>
        </p:spPr>
      </p:pic>
      <p:sp>
        <p:nvSpPr>
          <p:cNvPr id="14" name="Rectangle 13"/>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97DDE4F-0B29-4329-8F10-A51BD8EC8406}" type="datetime1">
              <a:rPr lang="en-US" smtClean="0"/>
              <a:t>12/11/16</a:t>
            </a:fld>
            <a:endParaRPr lang="en-US"/>
          </a:p>
        </p:txBody>
      </p:sp>
      <p:sp>
        <p:nvSpPr>
          <p:cNvPr id="3" name="Footer Placeholder 2"/>
          <p:cNvSpPr>
            <a:spLocks noGrp="1"/>
          </p:cNvSpPr>
          <p:nvPr>
            <p:ph type="ftr" sz="quarter" idx="11"/>
          </p:nvPr>
        </p:nvSpPr>
        <p:spPr/>
        <p:txBody>
          <a:bodyPr/>
          <a:lstStyle/>
          <a:p>
            <a:endParaRPr lang="en-US"/>
          </a:p>
        </p:txBody>
      </p:sp>
      <p:sp>
        <p:nvSpPr>
          <p:cNvPr id="9"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2936740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7"/>
            <a:ext cx="6896534"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3514385" y="2336874"/>
            <a:ext cx="3913788"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33401" y="2336873"/>
            <a:ext cx="2796240"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4A7765-BC83-4462-86AA-1804946FE116}" type="datetime1">
              <a:rPr lang="en-US" smtClean="0"/>
              <a:t>12/11/16</a:t>
            </a:fld>
            <a:endParaRPr lang="en-US"/>
          </a:p>
        </p:txBody>
      </p:sp>
      <p:sp>
        <p:nvSpPr>
          <p:cNvPr id="6" name="Footer Placeholder 5"/>
          <p:cNvSpPr>
            <a:spLocks noGrp="1"/>
          </p:cNvSpPr>
          <p:nvPr>
            <p:ph type="ftr" sz="quarter" idx="11"/>
          </p:nvPr>
        </p:nvSpPr>
        <p:spPr/>
        <p:txBody>
          <a:bodyPr/>
          <a:lstStyle/>
          <a:p>
            <a:endParaRPr lang="en-US"/>
          </a:p>
        </p:txBody>
      </p:sp>
      <p:pic>
        <p:nvPicPr>
          <p:cNvPr id="14" name="Content Placeholder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11536" y="609600"/>
            <a:ext cx="1432464" cy="1432464"/>
          </a:xfrm>
          <a:prstGeom prst="rect">
            <a:avLst/>
          </a:prstGeom>
        </p:spPr>
      </p:pic>
      <p:sp>
        <p:nvSpPr>
          <p:cNvPr id="15"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86191736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409272" y="2336875"/>
            <a:ext cx="391721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31638" y="2336874"/>
            <a:ext cx="2798487"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3D41C-55FB-4EFC-B89A-E7CD3FBA4851}" type="datetime1">
              <a:rPr lang="en-US" smtClean="0"/>
              <a:t>12/11/16</a:t>
            </a:fld>
            <a:endParaRPr lang="en-US"/>
          </a:p>
        </p:txBody>
      </p:sp>
      <p:sp>
        <p:nvSpPr>
          <p:cNvPr id="6" name="Footer Placeholder 5"/>
          <p:cNvSpPr>
            <a:spLocks noGrp="1"/>
          </p:cNvSpPr>
          <p:nvPr>
            <p:ph type="ftr" sz="quarter" idx="11"/>
          </p:nvPr>
        </p:nvSpPr>
        <p:spPr/>
        <p:txBody>
          <a:bodyPr/>
          <a:lstStyle/>
          <a:p>
            <a:endParaRPr lang="en-US"/>
          </a:p>
        </p:txBody>
      </p:sp>
      <p:pic>
        <p:nvPicPr>
          <p:cNvPr id="14" name="Content Placeholder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11536" y="609600"/>
            <a:ext cx="1432464" cy="1432464"/>
          </a:xfrm>
          <a:prstGeom prst="rect">
            <a:avLst/>
          </a:prstGeom>
        </p:spPr>
      </p:pic>
      <p:sp>
        <p:nvSpPr>
          <p:cNvPr id="15" name="Slide Number Placeholder 5"/>
          <p:cNvSpPr>
            <a:spLocks noGrp="1"/>
          </p:cNvSpPr>
          <p:nvPr>
            <p:ph type="sldNum" sz="quarter" idx="12"/>
          </p:nvPr>
        </p:nvSpPr>
        <p:spPr>
          <a:xfrm>
            <a:off x="7880809" y="6399270"/>
            <a:ext cx="1263192" cy="458730"/>
          </a:xfr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14680217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7" name="Picture 3" descr="C:\Users\James\Desktop\msft\Berlin\build Assets\hashOverlaySD-FullResolve.png"/>
          <p:cNvPicPr>
            <a:picLocks noChangeAspect="1" noChangeArrowheads="1"/>
          </p:cNvPicPr>
          <p:nvPr/>
        </p:nvPicPr>
        <p:blipFill>
          <a:blip r:embed="rId19">
            <a:alphaModFix amt="10000"/>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531639" y="753228"/>
            <a:ext cx="6896534"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3400" y="2336873"/>
            <a:ext cx="6887389"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367881" y="5936188"/>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DF09C3D-3878-4C4C-9808-80FA90FB9B04}" type="datetime1">
              <a:rPr lang="en-US" smtClean="0"/>
              <a:t>12/11/16</a:t>
            </a:fld>
            <a:endParaRPr lang="en-US"/>
          </a:p>
        </p:txBody>
      </p:sp>
      <p:sp>
        <p:nvSpPr>
          <p:cNvPr id="5" name="Footer Placeholder 4"/>
          <p:cNvSpPr>
            <a:spLocks noGrp="1"/>
          </p:cNvSpPr>
          <p:nvPr>
            <p:ph type="ftr" sz="quarter" idx="3"/>
          </p:nvPr>
        </p:nvSpPr>
        <p:spPr>
          <a:xfrm>
            <a:off x="533400" y="5936189"/>
            <a:ext cx="4834673"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7880809" y="6399270"/>
            <a:ext cx="1263192" cy="458730"/>
          </a:xfrm>
          <a:prstGeom prst="rect">
            <a:avLst/>
          </a:prstGeom>
        </p:spPr>
        <p:txBody>
          <a:bodyPr/>
          <a:lstStyle>
            <a:lvl1pPr algn="r">
              <a:defRPr/>
            </a:lvl1pPr>
          </a:lstStyle>
          <a:p>
            <a:fld id="{633CC90C-489C-C947-A38D-033AF202A691}" type="slidenum">
              <a:rPr lang="en-US" smtClean="0"/>
              <a:pPr/>
              <a:t>‹#›</a:t>
            </a:fld>
            <a:endParaRPr lang="en-US" dirty="0"/>
          </a:p>
        </p:txBody>
      </p:sp>
    </p:spTree>
    <p:extLst>
      <p:ext uri="{BB962C8B-B14F-4D97-AF65-F5344CB8AC3E}">
        <p14:creationId xmlns:p14="http://schemas.microsoft.com/office/powerpoint/2010/main" val="5398638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100.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1.gi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1.gi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3.png"/><Relationship Id="rId1" Type="http://schemas.microsoft.com/office/2007/relationships/media" Target="../media/media1.mp4"/><Relationship Id="rId2" Type="http://schemas.openxmlformats.org/officeDocument/2006/relationships/video" Target="../media/media1.mp4"/></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0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0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8.jpg"/><Relationship Id="rId5" Type="http://schemas.openxmlformats.org/officeDocument/2006/relationships/image" Target="../media/image49.jp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0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8.jpg"/><Relationship Id="rId6" Type="http://schemas.openxmlformats.org/officeDocument/2006/relationships/image" Target="../media/image49.jpg"/><Relationship Id="rId7"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1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1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1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1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1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3.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53.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53.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53.png"/><Relationship Id="rId6" Type="http://schemas.openxmlformats.org/officeDocument/2006/relationships/image" Target="../media/image16.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53.png"/><Relationship Id="rId6" Type="http://schemas.openxmlformats.org/officeDocument/2006/relationships/image" Target="../media/image16.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4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4.png"/></Relationships>
</file>

<file path=ppt/slides/_rels/slide14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4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5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5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5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5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5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5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5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5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0.jp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0.jpg"/><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6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0.jp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6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0.jp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6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0.jp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58.png"/></Relationships>
</file>

<file path=ppt/slides/_rels/slide16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4.png"/></Relationships>
</file>

<file path=ppt/slides/_rels/slide16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1.gif"/><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4.png"/><Relationship Id="rId5" Type="http://schemas.openxmlformats.org/officeDocument/2006/relationships/image" Target="../media/image41.gif"/><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0.png"/><Relationship Id="rId5" Type="http://schemas.openxmlformats.org/officeDocument/2006/relationships/image" Target="../media/image54.png"/><Relationship Id="rId6" Type="http://schemas.openxmlformats.org/officeDocument/2006/relationships/image" Target="../media/image9.jpg"/><Relationship Id="rId1" Type="http://schemas.microsoft.com/office/2007/relationships/media" Target="../media/media2.mp4"/><Relationship Id="rId2" Type="http://schemas.openxmlformats.org/officeDocument/2006/relationships/video" Target="../media/media2.mp4"/></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61.jpg"/></Relationships>
</file>

<file path=ppt/slides/_rels/slide173.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7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7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41.gif"/><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7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41.gif"/><Relationship Id="rId6" Type="http://schemas.openxmlformats.org/officeDocument/2006/relationships/image" Target="../media/image19.jp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7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41.gif"/><Relationship Id="rId6" Type="http://schemas.openxmlformats.org/officeDocument/2006/relationships/image" Target="../media/image19.jpg"/><Relationship Id="rId7" Type="http://schemas.openxmlformats.org/officeDocument/2006/relationships/image" Target="../media/image62.png"/><Relationship Id="rId8"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7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41.gif"/><Relationship Id="rId6" Type="http://schemas.openxmlformats.org/officeDocument/2006/relationships/image" Target="../media/image19.jpg"/><Relationship Id="rId7" Type="http://schemas.openxmlformats.org/officeDocument/2006/relationships/image" Target="../media/image62.png"/><Relationship Id="rId8"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7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8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8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3.gif"/><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8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8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8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8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8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8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4.png"/><Relationship Id="rId6" Type="http://schemas.openxmlformats.org/officeDocument/2006/relationships/image" Target="../media/image63.gif"/><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8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4.png"/><Relationship Id="rId6" Type="http://schemas.openxmlformats.org/officeDocument/2006/relationships/image" Target="../media/image63.gif"/><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9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4.png"/><Relationship Id="rId6" Type="http://schemas.openxmlformats.org/officeDocument/2006/relationships/image" Target="../media/image63.gif"/><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9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9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9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9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3.gif"/><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9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3.gif"/><Relationship Id="rId6" Type="http://schemas.openxmlformats.org/officeDocument/2006/relationships/image" Target="../media/image65.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9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3.gif"/><Relationship Id="rId6" Type="http://schemas.openxmlformats.org/officeDocument/2006/relationships/image" Target="../media/image65.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9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3.gif"/><Relationship Id="rId6" Type="http://schemas.openxmlformats.org/officeDocument/2006/relationships/image" Target="../media/image65.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9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3.gif"/><Relationship Id="rId6" Type="http://schemas.openxmlformats.org/officeDocument/2006/relationships/image" Target="../media/image65.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9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5.png"/><Relationship Id="rId6" Type="http://schemas.openxmlformats.org/officeDocument/2006/relationships/image" Target="../media/image63.gif"/><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3.gif"/><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20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jpg"/><Relationship Id="rId5" Type="http://schemas.openxmlformats.org/officeDocument/2006/relationships/image" Target="../media/image63.gif"/><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53.png"/><Relationship Id="rId9"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8.png"/><Relationship Id="rId1" Type="http://schemas.microsoft.com/office/2007/relationships/media" Target="../media/media3.mp4"/><Relationship Id="rId2" Type="http://schemas.openxmlformats.org/officeDocument/2006/relationships/video" Target="../media/media3.mp4"/></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5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5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5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5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54.png"/></Relationships>
</file>

<file path=ppt/slides/_rels/slide20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1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9.jp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21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9.jp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21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9.jp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21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9.jp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21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9.jp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2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22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4.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22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4.png"/><Relationship Id="rId5" Type="http://schemas.openxmlformats.org/officeDocument/2006/relationships/image" Target="../media/image54.png"/><Relationship Id="rId6"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22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1.png"/><Relationship Id="rId5" Type="http://schemas.openxmlformats.org/officeDocument/2006/relationships/image" Target="../media/image4.png"/><Relationship Id="rId6" Type="http://schemas.openxmlformats.org/officeDocument/2006/relationships/image" Target="../media/image54.png"/><Relationship Id="rId7"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70.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5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5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72.png"/></Relationships>
</file>

<file path=ppt/slides/_rels/slide229.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30.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231.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4.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23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23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23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23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54.png"/></Relationships>
</file>

<file path=ppt/slides/_rels/slide24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24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7.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7.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7.png"/><Relationship Id="rId5" Type="http://schemas.openxmlformats.org/officeDocument/2006/relationships/image" Target="../media/image4.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24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7.png"/><Relationship Id="rId5" Type="http://schemas.openxmlformats.org/officeDocument/2006/relationships/image" Target="../media/image4.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7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7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67.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5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65.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3.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7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73.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27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73.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27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81.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27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81.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27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81.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27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81.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276.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7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7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82.png"/></Relationships>
</file>

<file path=ppt/slides/_rels/slide28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8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83.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84.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85.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8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8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88.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29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82.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82.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6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67.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67.png"/></Relationships>
</file>

<file path=ppt/slides/_rels/slide30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308.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 Id="rId3"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jpg"/><Relationship Id="rId3" Type="http://schemas.openxmlformats.org/officeDocument/2006/relationships/image" Target="../media/image73.png"/></Relationships>
</file>

<file path=ppt/slides/_rels/slide31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31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31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31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31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31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31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319.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76.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76.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76.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33.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67.png"/><Relationship Id="rId5"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4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41.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5.gif"/><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47.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5.gif"/><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48.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7.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53.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14.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 Id="rId3" Type="http://schemas.openxmlformats.org/officeDocument/2006/relationships/image" Target="../media/image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 Id="rId3"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814" y="2780179"/>
            <a:ext cx="5431244" cy="1286996"/>
          </a:xfrm>
        </p:spPr>
        <p:txBody>
          <a:bodyPr>
            <a:normAutofit/>
          </a:bodyPr>
          <a:lstStyle/>
          <a:p>
            <a:pPr algn="l"/>
            <a:r>
              <a:rPr lang="en-US" sz="3750" b="1" dirty="0">
                <a:solidFill>
                  <a:schemeClr val="bg2">
                    <a:lumMod val="10000"/>
                  </a:schemeClr>
                </a:solidFill>
              </a:rPr>
              <a:t>Timekeeping and Customer Satisfactions</a:t>
            </a:r>
          </a:p>
        </p:txBody>
      </p:sp>
      <p:sp>
        <p:nvSpPr>
          <p:cNvPr id="3" name="Subtitle 2"/>
          <p:cNvSpPr>
            <a:spLocks noGrp="1"/>
          </p:cNvSpPr>
          <p:nvPr>
            <p:ph type="subTitle" idx="1"/>
          </p:nvPr>
        </p:nvSpPr>
        <p:spPr>
          <a:xfrm>
            <a:off x="4630258" y="4809682"/>
            <a:ext cx="1066800" cy="304800"/>
          </a:xfrm>
        </p:spPr>
        <p:txBody>
          <a:bodyPr>
            <a:normAutofit fontScale="70000" lnSpcReduction="20000"/>
          </a:bodyPr>
          <a:lstStyle/>
          <a:p>
            <a:pPr algn="l"/>
            <a:r>
              <a:rPr lang="en-US" dirty="0">
                <a:solidFill>
                  <a:schemeClr val="bg2">
                    <a:lumMod val="10000"/>
                  </a:schemeClr>
                </a:solidFill>
              </a:rPr>
              <a:t>Supervisor</a:t>
            </a:r>
          </a:p>
        </p:txBody>
      </p:sp>
      <p:sp>
        <p:nvSpPr>
          <p:cNvPr id="5" name="Subtitle 2"/>
          <p:cNvSpPr txBox="1">
            <a:spLocks/>
          </p:cNvSpPr>
          <p:nvPr/>
        </p:nvSpPr>
        <p:spPr>
          <a:xfrm>
            <a:off x="5697058" y="4800157"/>
            <a:ext cx="3124200" cy="304800"/>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vi-VN" sz="1500" dirty="0">
                <a:solidFill>
                  <a:schemeClr val="bg2">
                    <a:lumMod val="10000"/>
                  </a:schemeClr>
                </a:solidFill>
              </a:rPr>
              <a:t>Kiều Trọng Khánh</a:t>
            </a:r>
            <a:endParaRPr lang="en-US" sz="1500" dirty="0">
              <a:solidFill>
                <a:schemeClr val="bg2">
                  <a:lumMod val="10000"/>
                </a:schemeClr>
              </a:solidFill>
            </a:endParaRPr>
          </a:p>
        </p:txBody>
      </p:sp>
      <p:sp>
        <p:nvSpPr>
          <p:cNvPr id="6" name="Subtitle 2"/>
          <p:cNvSpPr txBox="1">
            <a:spLocks/>
          </p:cNvSpPr>
          <p:nvPr/>
        </p:nvSpPr>
        <p:spPr>
          <a:xfrm>
            <a:off x="4630258" y="5104957"/>
            <a:ext cx="1066800" cy="390525"/>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vi-VN" sz="1500" dirty="0">
                <a:solidFill>
                  <a:schemeClr val="bg2">
                    <a:lumMod val="10000"/>
                  </a:schemeClr>
                </a:solidFill>
              </a:rPr>
              <a:t>Member</a:t>
            </a:r>
            <a:endParaRPr lang="en-US" sz="1500" dirty="0">
              <a:solidFill>
                <a:schemeClr val="bg2">
                  <a:lumMod val="10000"/>
                </a:schemeClr>
              </a:solidFill>
            </a:endParaRPr>
          </a:p>
        </p:txBody>
      </p:sp>
      <p:sp>
        <p:nvSpPr>
          <p:cNvPr id="7" name="Subtitle 2"/>
          <p:cNvSpPr txBox="1">
            <a:spLocks/>
          </p:cNvSpPr>
          <p:nvPr/>
        </p:nvSpPr>
        <p:spPr>
          <a:xfrm>
            <a:off x="5697058" y="5104957"/>
            <a:ext cx="3124200" cy="304800"/>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vi-VN" sz="1500" dirty="0">
                <a:solidFill>
                  <a:schemeClr val="bg2">
                    <a:lumMod val="10000"/>
                  </a:schemeClr>
                </a:solidFill>
              </a:rPr>
              <a:t>Lê Thanh Tân – SE61244 (Leader)</a:t>
            </a:r>
            <a:endParaRPr lang="en-US" sz="1500" dirty="0">
              <a:solidFill>
                <a:schemeClr val="bg2">
                  <a:lumMod val="10000"/>
                </a:schemeClr>
              </a:solidFill>
            </a:endParaRPr>
          </a:p>
        </p:txBody>
      </p:sp>
      <p:sp>
        <p:nvSpPr>
          <p:cNvPr id="9" name="Subtitle 2"/>
          <p:cNvSpPr txBox="1">
            <a:spLocks/>
          </p:cNvSpPr>
          <p:nvPr/>
        </p:nvSpPr>
        <p:spPr>
          <a:xfrm>
            <a:off x="5697058" y="5371657"/>
            <a:ext cx="3124200" cy="295275"/>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vi-VN" sz="1500" dirty="0">
                <a:solidFill>
                  <a:schemeClr val="bg2">
                    <a:lumMod val="10000"/>
                  </a:schemeClr>
                </a:solidFill>
              </a:rPr>
              <a:t>Nguyễn Năng Trung – SE61080</a:t>
            </a:r>
            <a:endParaRPr lang="en-US" sz="1500" dirty="0">
              <a:solidFill>
                <a:schemeClr val="bg2">
                  <a:lumMod val="10000"/>
                </a:schemeClr>
              </a:solidFill>
            </a:endParaRPr>
          </a:p>
        </p:txBody>
      </p:sp>
      <p:sp>
        <p:nvSpPr>
          <p:cNvPr id="11" name="Subtitle 2"/>
          <p:cNvSpPr txBox="1">
            <a:spLocks/>
          </p:cNvSpPr>
          <p:nvPr/>
        </p:nvSpPr>
        <p:spPr>
          <a:xfrm>
            <a:off x="5697058" y="5676457"/>
            <a:ext cx="3124200" cy="304800"/>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vi-VN" sz="1500" dirty="0">
                <a:solidFill>
                  <a:schemeClr val="bg2">
                    <a:lumMod val="10000"/>
                  </a:schemeClr>
                </a:solidFill>
              </a:rPr>
              <a:t>Thái Quang Hiển – SE60896</a:t>
            </a:r>
            <a:endParaRPr lang="en-US" sz="1500" dirty="0">
              <a:solidFill>
                <a:schemeClr val="bg2">
                  <a:lumMod val="10000"/>
                </a:schemeClr>
              </a:solidFill>
            </a:endParaRPr>
          </a:p>
        </p:txBody>
      </p:sp>
      <p:sp>
        <p:nvSpPr>
          <p:cNvPr id="4" name="Slide Number Placeholder 3"/>
          <p:cNvSpPr>
            <a:spLocks noGrp="1"/>
          </p:cNvSpPr>
          <p:nvPr>
            <p:ph type="sldNum" sz="quarter" idx="12"/>
          </p:nvPr>
        </p:nvSpPr>
        <p:spPr>
          <a:xfrm>
            <a:off x="8456471" y="5782904"/>
            <a:ext cx="1370293" cy="1356442"/>
          </a:xfrm>
        </p:spPr>
        <p:txBody>
          <a:bodyPr/>
          <a:lstStyle/>
          <a:p>
            <a:fld id="{633CC90C-489C-C947-A38D-033AF202A691}" type="slidenum">
              <a:rPr lang="en-US" smtClean="0"/>
              <a:t>1</a:t>
            </a:fld>
            <a:endParaRPr lang="en-US" dirty="0"/>
          </a:p>
        </p:txBody>
      </p:sp>
    </p:spTree>
    <p:extLst>
      <p:ext uri="{BB962C8B-B14F-4D97-AF65-F5344CB8AC3E}">
        <p14:creationId xmlns:p14="http://schemas.microsoft.com/office/powerpoint/2010/main" val="401453207"/>
      </p:ext>
    </p:extLst>
  </p:cSld>
  <p:clrMapOvr>
    <a:masterClrMapping/>
  </p:clrMapOvr>
  <mc:AlternateContent xmlns:mc="http://schemas.openxmlformats.org/markup-compatibility/2006" xmlns:p14="http://schemas.microsoft.com/office/powerpoint/2010/main">
    <mc:Choice Requires="p14">
      <p:transition spd="slow" p14:dur="2000" advTm="5065"/>
    </mc:Choice>
    <mc:Fallback xmlns="">
      <p:transition spd="slow" advTm="506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Problem</a:t>
            </a:r>
            <a:endParaRPr lang="en-US" sz="2700" dirty="0">
              <a:solidFill>
                <a:schemeClr val="bg2">
                  <a:lumMod val="1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835" y="3519376"/>
            <a:ext cx="2317898" cy="2317898"/>
          </a:xfrm>
          <a:prstGeom prst="rect">
            <a:avLst/>
          </a:prstGeom>
        </p:spPr>
      </p:pic>
      <p:sp>
        <p:nvSpPr>
          <p:cNvPr id="11" name="Cloud Callout 10"/>
          <p:cNvSpPr/>
          <p:nvPr/>
        </p:nvSpPr>
        <p:spPr>
          <a:xfrm>
            <a:off x="1711198" y="2223773"/>
            <a:ext cx="3296093" cy="1250175"/>
          </a:xfrm>
          <a:prstGeom prst="cloudCallout">
            <a:avLst>
              <a:gd name="adj1" fmla="val 28957"/>
              <a:gd name="adj2" fmla="val 96556"/>
            </a:avLst>
          </a:prstGeom>
        </p:spPr>
        <p:style>
          <a:lnRef idx="2">
            <a:schemeClr val="accent6"/>
          </a:lnRef>
          <a:fillRef idx="1">
            <a:schemeClr val="lt1"/>
          </a:fillRef>
          <a:effectRef idx="0">
            <a:schemeClr val="accent6"/>
          </a:effectRef>
          <a:fontRef idx="minor">
            <a:schemeClr val="dk1"/>
          </a:fontRef>
        </p:style>
        <p:txBody>
          <a:bodyPr rtlCol="0" anchor="ctr"/>
          <a:lstStyle/>
          <a:p>
            <a:r>
              <a:rPr lang="vi-VN" sz="2000" dirty="0" smtClean="0">
                <a:solidFill>
                  <a:schemeClr val="bg2">
                    <a:lumMod val="10000"/>
                  </a:schemeClr>
                </a:solidFill>
              </a:rPr>
              <a:t>Thật phiền phức</a:t>
            </a:r>
            <a:endParaRPr lang="en-US" sz="2000" dirty="0">
              <a:solidFill>
                <a:schemeClr val="bg2">
                  <a:lumMod val="10000"/>
                </a:schemeClr>
              </a:solidFill>
            </a:endParaRPr>
          </a:p>
        </p:txBody>
      </p:sp>
      <p:sp>
        <p:nvSpPr>
          <p:cNvPr id="4" name="Slide Number Placeholder 3"/>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t>10</a:t>
            </a:fld>
            <a:endParaRPr lang="en-US"/>
          </a:p>
        </p:txBody>
      </p:sp>
    </p:spTree>
    <p:extLst>
      <p:ext uri="{BB962C8B-B14F-4D97-AF65-F5344CB8AC3E}">
        <p14:creationId xmlns:p14="http://schemas.microsoft.com/office/powerpoint/2010/main" val="8864214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18753" y="2263693"/>
            <a:ext cx="2683824" cy="4433990"/>
            <a:chOff x="118753" y="2263693"/>
            <a:chExt cx="2683824" cy="4433990"/>
          </a:xfrm>
        </p:grpSpPr>
        <p:sp>
          <p:nvSpPr>
            <p:cNvPr id="37" name="Rectangle 36"/>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 name="TextBox 9"/>
            <p:cNvSpPr txBox="1"/>
            <p:nvPr/>
          </p:nvSpPr>
          <p:spPr>
            <a:xfrm>
              <a:off x="1004852" y="2263693"/>
              <a:ext cx="771365" cy="380873"/>
            </a:xfrm>
            <a:prstGeom prst="rect">
              <a:avLst/>
            </a:prstGeom>
            <a:solidFill>
              <a:schemeClr val="bg1"/>
            </a:solidFill>
            <a:ln w="19050">
              <a:solidFill>
                <a:schemeClr val="accent1">
                  <a:lumMod val="75000"/>
                </a:schemeClr>
              </a:solidFill>
            </a:ln>
          </p:spPr>
          <p:txBody>
            <a:bodyPr wrap="none" rtlCol="0">
              <a:spAutoFit/>
            </a:bodyPr>
            <a:lstStyle/>
            <a:p>
              <a:r>
                <a:rPr lang="en-US" sz="1875" b="1" dirty="0">
                  <a:solidFill>
                    <a:schemeClr val="bg2">
                      <a:lumMod val="10000"/>
                    </a:schemeClr>
                  </a:solidFill>
                </a:rPr>
                <a:t>Input</a:t>
              </a:r>
            </a:p>
          </p:txBody>
        </p:sp>
      </p:grpSp>
      <p:grpSp>
        <p:nvGrpSpPr>
          <p:cNvPr id="40" name="Group 39"/>
          <p:cNvGrpSpPr/>
          <p:nvPr/>
        </p:nvGrpSpPr>
        <p:grpSpPr>
          <a:xfrm>
            <a:off x="4615793" y="2249183"/>
            <a:ext cx="4088820" cy="4419419"/>
            <a:chOff x="4615793" y="2249183"/>
            <a:chExt cx="4088820" cy="4419419"/>
          </a:xfrm>
        </p:grpSpPr>
        <p:sp>
          <p:nvSpPr>
            <p:cNvPr id="41" name="Rectangle 40"/>
            <p:cNvSpPr/>
            <p:nvPr/>
          </p:nvSpPr>
          <p:spPr>
            <a:xfrm>
              <a:off x="4615793" y="2425048"/>
              <a:ext cx="4088820"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 name="TextBox 10"/>
            <p:cNvSpPr txBox="1"/>
            <p:nvPr/>
          </p:nvSpPr>
          <p:spPr>
            <a:xfrm>
              <a:off x="6325566" y="2249183"/>
              <a:ext cx="966931" cy="380873"/>
            </a:xfrm>
            <a:prstGeom prst="rect">
              <a:avLst/>
            </a:prstGeom>
            <a:solidFill>
              <a:schemeClr val="bg1"/>
            </a:solidFill>
            <a:ln w="19050">
              <a:solidFill>
                <a:schemeClr val="accent1">
                  <a:lumMod val="75000"/>
                </a:schemeClr>
              </a:solidFill>
            </a:ln>
          </p:spPr>
          <p:txBody>
            <a:bodyPr wrap="none" rtlCol="0">
              <a:spAutoFit/>
            </a:bodyPr>
            <a:lstStyle/>
            <a:p>
              <a:r>
                <a:rPr lang="en-US" sz="1875" b="1" dirty="0" smtClean="0">
                  <a:solidFill>
                    <a:schemeClr val="bg2">
                      <a:lumMod val="10000"/>
                    </a:schemeClr>
                  </a:solidFill>
                </a:rPr>
                <a:t>Output</a:t>
              </a:r>
              <a:endParaRPr lang="en-US" sz="1875" b="1" dirty="0">
                <a:solidFill>
                  <a:schemeClr val="bg2">
                    <a:lumMod val="10000"/>
                  </a:schemeClr>
                </a:solidFill>
              </a:endParaRPr>
            </a:p>
          </p:txBody>
        </p:sp>
      </p:grpSp>
      <p:grpSp>
        <p:nvGrpSpPr>
          <p:cNvPr id="12" name="Group 11"/>
          <p:cNvGrpSpPr/>
          <p:nvPr/>
        </p:nvGrpSpPr>
        <p:grpSpPr>
          <a:xfrm>
            <a:off x="2625970" y="3822735"/>
            <a:ext cx="2206762" cy="1229730"/>
            <a:chOff x="2815734" y="3822735"/>
            <a:chExt cx="2206762" cy="1229730"/>
          </a:xfrm>
        </p:grpSpPr>
        <p:sp>
          <p:nvSpPr>
            <p:cNvPr id="44" name="Rectangle 43"/>
            <p:cNvSpPr/>
            <p:nvPr/>
          </p:nvSpPr>
          <p:spPr>
            <a:xfrm>
              <a:off x="3216020" y="3822735"/>
              <a:ext cx="1575411" cy="62796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2">
                    <a:lumMod val="10000"/>
                  </a:schemeClr>
                </a:solidFill>
              </a:endParaRPr>
            </a:p>
            <a:p>
              <a:pPr algn="ctr"/>
              <a:r>
                <a:rPr lang="en-US" dirty="0" smtClean="0">
                  <a:solidFill>
                    <a:schemeClr val="bg2">
                      <a:lumMod val="10000"/>
                    </a:schemeClr>
                  </a:solidFill>
                </a:rPr>
                <a:t>Algorithms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0823" y="4449711"/>
              <a:ext cx="602754" cy="602754"/>
            </a:xfrm>
            <a:prstGeom prst="rect">
              <a:avLst/>
            </a:prstGeom>
          </p:spPr>
        </p:pic>
        <p:sp>
          <p:nvSpPr>
            <p:cNvPr id="27" name="Right Arrow 26"/>
            <p:cNvSpPr/>
            <p:nvPr/>
          </p:nvSpPr>
          <p:spPr>
            <a:xfrm>
              <a:off x="2815734" y="4591480"/>
              <a:ext cx="733497" cy="321383"/>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lumMod val="10000"/>
                  </a:schemeClr>
                </a:solidFill>
              </a:endParaRPr>
            </a:p>
          </p:txBody>
        </p:sp>
        <p:sp>
          <p:nvSpPr>
            <p:cNvPr id="30" name="Right Arrow 29"/>
            <p:cNvSpPr/>
            <p:nvPr/>
          </p:nvSpPr>
          <p:spPr>
            <a:xfrm>
              <a:off x="4335169" y="4591479"/>
              <a:ext cx="687327" cy="321385"/>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lumMod val="10000"/>
                  </a:schemeClr>
                </a:solidFill>
              </a:endParaRPr>
            </a:p>
          </p:txBody>
        </p:sp>
      </p:grpSp>
      <p:grpSp>
        <p:nvGrpSpPr>
          <p:cNvPr id="35" name="Group 34"/>
          <p:cNvGrpSpPr/>
          <p:nvPr/>
        </p:nvGrpSpPr>
        <p:grpSpPr>
          <a:xfrm>
            <a:off x="435934" y="3433378"/>
            <a:ext cx="2098444" cy="3048042"/>
            <a:chOff x="435934" y="3433378"/>
            <a:chExt cx="2098444" cy="3048042"/>
          </a:xfrm>
        </p:grpSpPr>
        <p:cxnSp>
          <p:nvCxnSpPr>
            <p:cNvPr id="24" name="Elbow Connector 23"/>
            <p:cNvCxnSpPr>
              <a:stCxn id="32" idx="1"/>
              <a:endCxn id="28" idx="1"/>
            </p:cNvCxnSpPr>
            <p:nvPr/>
          </p:nvCxnSpPr>
          <p:spPr>
            <a:xfrm rot="10800000" flipH="1" flipV="1">
              <a:off x="435934" y="4535287"/>
              <a:ext cx="274215" cy="1632152"/>
            </a:xfrm>
            <a:prstGeom prst="bentConnector3">
              <a:avLst>
                <a:gd name="adj1" fmla="val -8336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0150" y="5853458"/>
              <a:ext cx="1575411" cy="6279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10000"/>
                    </a:schemeClr>
                  </a:solidFill>
                </a:rPr>
                <a:t>Emotions</a:t>
              </a:r>
            </a:p>
            <a:p>
              <a:pPr algn="ctr"/>
              <a:r>
                <a:rPr lang="en-US" dirty="0" smtClean="0">
                  <a:solidFill>
                    <a:schemeClr val="bg2">
                      <a:lumMod val="10000"/>
                    </a:schemeClr>
                  </a:solidFill>
                </a:rPr>
                <a:t>Ratio</a:t>
              </a:r>
              <a:endParaRPr lang="en-US" dirty="0">
                <a:solidFill>
                  <a:schemeClr val="bg2">
                    <a:lumMod val="10000"/>
                  </a:schemeClr>
                </a:solidFill>
              </a:endParaRPr>
            </a:p>
          </p:txBody>
        </p:sp>
        <p:sp>
          <p:nvSpPr>
            <p:cNvPr id="32" name="Rectangle 31"/>
            <p:cNvSpPr/>
            <p:nvPr/>
          </p:nvSpPr>
          <p:spPr>
            <a:xfrm>
              <a:off x="435935" y="3433378"/>
              <a:ext cx="20984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grpSp>
      <p:pic>
        <p:nvPicPr>
          <p:cNvPr id="3" name="Picture 2"/>
          <p:cNvPicPr>
            <a:picLocks noChangeAspect="1"/>
          </p:cNvPicPr>
          <p:nvPr/>
        </p:nvPicPr>
        <p:blipFill>
          <a:blip r:embed="rId4"/>
          <a:stretch>
            <a:fillRect/>
          </a:stretch>
        </p:blipFill>
        <p:spPr>
          <a:xfrm>
            <a:off x="5062551" y="3475038"/>
            <a:ext cx="3475394" cy="1754142"/>
          </a:xfrm>
          <a:prstGeom prst="rect">
            <a:avLst/>
          </a:prstGeom>
        </p:spPr>
      </p:pic>
      <p:sp>
        <p:nvSpPr>
          <p:cNvPr id="2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100</a:t>
            </a:fld>
            <a:endParaRPr lang="en-US">
              <a:solidFill>
                <a:schemeClr val="bg2">
                  <a:lumMod val="10000"/>
                </a:schemeClr>
              </a:solidFill>
            </a:endParaRPr>
          </a:p>
        </p:txBody>
      </p:sp>
      <p:sp>
        <p:nvSpPr>
          <p:cNvPr id="25" name="Rectangle 24"/>
          <p:cNvSpPr/>
          <p:nvPr/>
        </p:nvSpPr>
        <p:spPr>
          <a:xfrm>
            <a:off x="446567" y="2740991"/>
            <a:ext cx="2087811"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29" name="TextBox 28"/>
          <p:cNvSpPr txBox="1"/>
          <p:nvPr/>
        </p:nvSpPr>
        <p:spPr>
          <a:xfrm>
            <a:off x="6644016" y="619281"/>
            <a:ext cx="2499984" cy="1323439"/>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dirty="0" smtClean="0">
                <a:solidFill>
                  <a:schemeClr val="bg2">
                    <a:lumMod val="10000"/>
                  </a:schemeClr>
                </a:solidFill>
              </a:rPr>
              <a:t>Transform message</a:t>
            </a:r>
          </a:p>
          <a:p>
            <a:pPr marL="342900" indent="-342900">
              <a:buAutoNum type="arabicPeriod"/>
            </a:pPr>
            <a:r>
              <a:rPr lang="en-US" sz="1600" dirty="0" smtClean="0">
                <a:solidFill>
                  <a:schemeClr val="bg2">
                    <a:lumMod val="10000"/>
                  </a:schemeClr>
                </a:solidFill>
              </a:rPr>
              <a:t>Optimize</a:t>
            </a:r>
          </a:p>
          <a:p>
            <a:pPr marL="342900" indent="-342900">
              <a:buAutoNum type="arabicPeriod"/>
            </a:pPr>
            <a:r>
              <a:rPr lang="vi-VN" sz="1600" b="1" dirty="0" smtClean="0">
                <a:solidFill>
                  <a:schemeClr val="bg2">
                    <a:lumMod val="10000"/>
                  </a:schemeClr>
                </a:solidFill>
              </a:rPr>
              <a:t>Finish</a:t>
            </a:r>
            <a:endParaRPr lang="en-US" sz="1600" b="1" dirty="0" smtClean="0">
              <a:solidFill>
                <a:schemeClr val="bg2">
                  <a:lumMod val="10000"/>
                </a:schemeClr>
              </a:solidFill>
            </a:endParaRPr>
          </a:p>
        </p:txBody>
      </p:sp>
    </p:spTree>
    <p:extLst>
      <p:ext uri="{BB962C8B-B14F-4D97-AF65-F5344CB8AC3E}">
        <p14:creationId xmlns:p14="http://schemas.microsoft.com/office/powerpoint/2010/main" val="133421395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5062551" y="3475038"/>
            <a:ext cx="3475394" cy="1754142"/>
          </a:xfrm>
          <a:prstGeom prst="rect">
            <a:avLst/>
          </a:prstGeom>
        </p:spPr>
      </p:pic>
      <p:grpSp>
        <p:nvGrpSpPr>
          <p:cNvPr id="39" name="Group 38"/>
          <p:cNvGrpSpPr/>
          <p:nvPr/>
        </p:nvGrpSpPr>
        <p:grpSpPr>
          <a:xfrm>
            <a:off x="118753" y="2263693"/>
            <a:ext cx="2683824" cy="4433990"/>
            <a:chOff x="118753" y="2263693"/>
            <a:chExt cx="2683824" cy="4433990"/>
          </a:xfrm>
        </p:grpSpPr>
        <p:sp>
          <p:nvSpPr>
            <p:cNvPr id="37" name="Rectangle 36"/>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 name="TextBox 9"/>
            <p:cNvSpPr txBox="1"/>
            <p:nvPr/>
          </p:nvSpPr>
          <p:spPr>
            <a:xfrm>
              <a:off x="1004852" y="2263693"/>
              <a:ext cx="771365" cy="380873"/>
            </a:xfrm>
            <a:prstGeom prst="rect">
              <a:avLst/>
            </a:prstGeom>
            <a:solidFill>
              <a:schemeClr val="bg1"/>
            </a:solidFill>
            <a:ln w="19050">
              <a:solidFill>
                <a:schemeClr val="accent1">
                  <a:lumMod val="75000"/>
                </a:schemeClr>
              </a:solidFill>
            </a:ln>
          </p:spPr>
          <p:txBody>
            <a:bodyPr wrap="none" rtlCol="0">
              <a:spAutoFit/>
            </a:bodyPr>
            <a:lstStyle/>
            <a:p>
              <a:r>
                <a:rPr lang="en-US" sz="1875" b="1" dirty="0">
                  <a:solidFill>
                    <a:schemeClr val="bg2">
                      <a:lumMod val="10000"/>
                    </a:schemeClr>
                  </a:solidFill>
                </a:rPr>
                <a:t>Input</a:t>
              </a:r>
            </a:p>
          </p:txBody>
        </p:sp>
      </p:grpSp>
      <p:grpSp>
        <p:nvGrpSpPr>
          <p:cNvPr id="40" name="Group 39"/>
          <p:cNvGrpSpPr/>
          <p:nvPr/>
        </p:nvGrpSpPr>
        <p:grpSpPr>
          <a:xfrm>
            <a:off x="4615793" y="2249183"/>
            <a:ext cx="4088820" cy="4419419"/>
            <a:chOff x="4615793" y="2249183"/>
            <a:chExt cx="4088820" cy="4419419"/>
          </a:xfrm>
        </p:grpSpPr>
        <p:sp>
          <p:nvSpPr>
            <p:cNvPr id="41" name="Rectangle 40"/>
            <p:cNvSpPr/>
            <p:nvPr/>
          </p:nvSpPr>
          <p:spPr>
            <a:xfrm>
              <a:off x="4615793" y="2425048"/>
              <a:ext cx="4088820"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 name="TextBox 10"/>
            <p:cNvSpPr txBox="1"/>
            <p:nvPr/>
          </p:nvSpPr>
          <p:spPr>
            <a:xfrm>
              <a:off x="6325566" y="2249183"/>
              <a:ext cx="966931" cy="380873"/>
            </a:xfrm>
            <a:prstGeom prst="rect">
              <a:avLst/>
            </a:prstGeom>
            <a:solidFill>
              <a:schemeClr val="bg1"/>
            </a:solidFill>
            <a:ln w="19050">
              <a:solidFill>
                <a:schemeClr val="accent1">
                  <a:lumMod val="75000"/>
                </a:schemeClr>
              </a:solidFill>
            </a:ln>
          </p:spPr>
          <p:txBody>
            <a:bodyPr wrap="none" rtlCol="0">
              <a:spAutoFit/>
            </a:bodyPr>
            <a:lstStyle/>
            <a:p>
              <a:r>
                <a:rPr lang="en-US" sz="1875" b="1" dirty="0" smtClean="0">
                  <a:solidFill>
                    <a:schemeClr val="bg2">
                      <a:lumMod val="10000"/>
                    </a:schemeClr>
                  </a:solidFill>
                </a:rPr>
                <a:t>Output</a:t>
              </a:r>
              <a:endParaRPr lang="en-US" sz="1875" b="1" dirty="0">
                <a:solidFill>
                  <a:schemeClr val="bg2">
                    <a:lumMod val="10000"/>
                  </a:schemeClr>
                </a:solidFill>
              </a:endParaRPr>
            </a:p>
          </p:txBody>
        </p:sp>
      </p:grpSp>
      <p:grpSp>
        <p:nvGrpSpPr>
          <p:cNvPr id="3" name="Group 2"/>
          <p:cNvGrpSpPr/>
          <p:nvPr/>
        </p:nvGrpSpPr>
        <p:grpSpPr>
          <a:xfrm>
            <a:off x="6080644" y="2856623"/>
            <a:ext cx="2097842" cy="1767092"/>
            <a:chOff x="6131759" y="2817132"/>
            <a:chExt cx="2097842" cy="1767092"/>
          </a:xfrm>
        </p:grpSpPr>
        <p:sp>
          <p:nvSpPr>
            <p:cNvPr id="18" name="Rectangle 17"/>
            <p:cNvSpPr/>
            <p:nvPr/>
          </p:nvSpPr>
          <p:spPr>
            <a:xfrm>
              <a:off x="6131759" y="4315199"/>
              <a:ext cx="2097842" cy="2690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Rectangle 35"/>
            <p:cNvSpPr/>
            <p:nvPr/>
          </p:nvSpPr>
          <p:spPr>
            <a:xfrm>
              <a:off x="6131759" y="2817132"/>
              <a:ext cx="1575411" cy="59998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10000"/>
                    </a:schemeClr>
                  </a:solidFill>
                </a:rPr>
                <a:t>Emotion Message</a:t>
              </a:r>
              <a:endParaRPr lang="en-US" dirty="0">
                <a:solidFill>
                  <a:schemeClr val="bg2">
                    <a:lumMod val="10000"/>
                  </a:schemeClr>
                </a:solidFill>
              </a:endParaRPr>
            </a:p>
          </p:txBody>
        </p:sp>
        <p:cxnSp>
          <p:nvCxnSpPr>
            <p:cNvPr id="38" name="Elbow Connector 37"/>
            <p:cNvCxnSpPr>
              <a:stCxn id="18" idx="3"/>
              <a:endCxn id="36" idx="3"/>
            </p:cNvCxnSpPr>
            <p:nvPr/>
          </p:nvCxnSpPr>
          <p:spPr>
            <a:xfrm flipH="1" flipV="1">
              <a:off x="7707170" y="3117125"/>
              <a:ext cx="522431" cy="1332587"/>
            </a:xfrm>
            <a:prstGeom prst="bentConnector3">
              <a:avLst>
                <a:gd name="adj1" fmla="val -4375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2625970" y="3822735"/>
            <a:ext cx="2206762" cy="1229730"/>
            <a:chOff x="2815734" y="3822735"/>
            <a:chExt cx="2206762" cy="1229730"/>
          </a:xfrm>
        </p:grpSpPr>
        <p:sp>
          <p:nvSpPr>
            <p:cNvPr id="44" name="Rectangle 43"/>
            <p:cNvSpPr/>
            <p:nvPr/>
          </p:nvSpPr>
          <p:spPr>
            <a:xfrm>
              <a:off x="3216020" y="3822735"/>
              <a:ext cx="1575411" cy="62796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2">
                    <a:lumMod val="10000"/>
                  </a:schemeClr>
                </a:solidFill>
              </a:endParaRPr>
            </a:p>
            <a:p>
              <a:pPr algn="ctr"/>
              <a:r>
                <a:rPr lang="en-US" dirty="0" smtClean="0">
                  <a:solidFill>
                    <a:schemeClr val="bg2">
                      <a:lumMod val="10000"/>
                    </a:schemeClr>
                  </a:solidFill>
                </a:rPr>
                <a:t>Algorithms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0823" y="4449711"/>
              <a:ext cx="602754" cy="602754"/>
            </a:xfrm>
            <a:prstGeom prst="rect">
              <a:avLst/>
            </a:prstGeom>
          </p:spPr>
        </p:pic>
        <p:sp>
          <p:nvSpPr>
            <p:cNvPr id="27" name="Right Arrow 26"/>
            <p:cNvSpPr/>
            <p:nvPr/>
          </p:nvSpPr>
          <p:spPr>
            <a:xfrm>
              <a:off x="2815734" y="4591480"/>
              <a:ext cx="733497" cy="321383"/>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lumMod val="10000"/>
                  </a:schemeClr>
                </a:solidFill>
              </a:endParaRPr>
            </a:p>
          </p:txBody>
        </p:sp>
        <p:sp>
          <p:nvSpPr>
            <p:cNvPr id="30" name="Right Arrow 29"/>
            <p:cNvSpPr/>
            <p:nvPr/>
          </p:nvSpPr>
          <p:spPr>
            <a:xfrm>
              <a:off x="4335169" y="4591479"/>
              <a:ext cx="687327" cy="321385"/>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lumMod val="10000"/>
                  </a:schemeClr>
                </a:solidFill>
              </a:endParaRPr>
            </a:p>
          </p:txBody>
        </p:sp>
      </p:grpSp>
      <p:grpSp>
        <p:nvGrpSpPr>
          <p:cNvPr id="35" name="Group 34"/>
          <p:cNvGrpSpPr/>
          <p:nvPr/>
        </p:nvGrpSpPr>
        <p:grpSpPr>
          <a:xfrm>
            <a:off x="446566" y="3433378"/>
            <a:ext cx="2087812" cy="3048042"/>
            <a:chOff x="446566" y="3433378"/>
            <a:chExt cx="2087812" cy="3048042"/>
          </a:xfrm>
        </p:grpSpPr>
        <p:cxnSp>
          <p:nvCxnSpPr>
            <p:cNvPr id="24" name="Elbow Connector 23"/>
            <p:cNvCxnSpPr>
              <a:stCxn id="32" idx="1"/>
              <a:endCxn id="28" idx="1"/>
            </p:cNvCxnSpPr>
            <p:nvPr/>
          </p:nvCxnSpPr>
          <p:spPr>
            <a:xfrm rot="10800000" flipH="1" flipV="1">
              <a:off x="446566" y="4535287"/>
              <a:ext cx="263583" cy="1632152"/>
            </a:xfrm>
            <a:prstGeom prst="bentConnector3">
              <a:avLst>
                <a:gd name="adj1" fmla="val -8672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0150" y="5853458"/>
              <a:ext cx="1575411" cy="6279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10000"/>
                    </a:schemeClr>
                  </a:solidFill>
                </a:rPr>
                <a:t>Emotions</a:t>
              </a:r>
            </a:p>
            <a:p>
              <a:pPr algn="ctr"/>
              <a:r>
                <a:rPr lang="en-US" dirty="0" smtClean="0">
                  <a:solidFill>
                    <a:schemeClr val="bg2">
                      <a:lumMod val="10000"/>
                    </a:schemeClr>
                  </a:solidFill>
                </a:rPr>
                <a:t>Ratio</a:t>
              </a:r>
              <a:endParaRPr lang="en-US" dirty="0">
                <a:solidFill>
                  <a:schemeClr val="bg2">
                    <a:lumMod val="10000"/>
                  </a:schemeClr>
                </a:solidFill>
              </a:endParaRPr>
            </a:p>
          </p:txBody>
        </p:sp>
        <p:sp>
          <p:nvSpPr>
            <p:cNvPr id="32" name="Rectangle 31"/>
            <p:cNvSpPr/>
            <p:nvPr/>
          </p:nvSpPr>
          <p:spPr>
            <a:xfrm>
              <a:off x="446567" y="3433378"/>
              <a:ext cx="2087811"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grpSp>
      <p:sp>
        <p:nvSpPr>
          <p:cNvPr id="29"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31"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101</a:t>
            </a:fld>
            <a:endParaRPr lang="en-US">
              <a:solidFill>
                <a:schemeClr val="bg2">
                  <a:lumMod val="10000"/>
                </a:schemeClr>
              </a:solidFill>
            </a:endParaRPr>
          </a:p>
        </p:txBody>
      </p:sp>
      <p:sp>
        <p:nvSpPr>
          <p:cNvPr id="33" name="Rectangle 32"/>
          <p:cNvSpPr/>
          <p:nvPr/>
        </p:nvSpPr>
        <p:spPr>
          <a:xfrm>
            <a:off x="446567" y="2740991"/>
            <a:ext cx="2087811"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42" name="TextBox 41"/>
          <p:cNvSpPr txBox="1"/>
          <p:nvPr/>
        </p:nvSpPr>
        <p:spPr>
          <a:xfrm>
            <a:off x="6644016" y="619281"/>
            <a:ext cx="2499984" cy="1323439"/>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dirty="0" smtClean="0">
                <a:solidFill>
                  <a:schemeClr val="bg2">
                    <a:lumMod val="10000"/>
                  </a:schemeClr>
                </a:solidFill>
              </a:rPr>
              <a:t>Transform message</a:t>
            </a:r>
          </a:p>
          <a:p>
            <a:pPr marL="342900" indent="-342900">
              <a:buAutoNum type="arabicPeriod"/>
            </a:pPr>
            <a:r>
              <a:rPr lang="en-US" sz="1600" dirty="0" smtClean="0">
                <a:solidFill>
                  <a:schemeClr val="bg2">
                    <a:lumMod val="10000"/>
                  </a:schemeClr>
                </a:solidFill>
              </a:rPr>
              <a:t>Optimize</a:t>
            </a:r>
          </a:p>
          <a:p>
            <a:pPr marL="342900" indent="-342900">
              <a:buAutoNum type="arabicPeriod"/>
            </a:pPr>
            <a:r>
              <a:rPr lang="vi-VN" sz="1600" b="1" smtClean="0">
                <a:solidFill>
                  <a:schemeClr val="bg2">
                    <a:lumMod val="10000"/>
                  </a:schemeClr>
                </a:solidFill>
              </a:rPr>
              <a:t>Finish</a:t>
            </a:r>
            <a:endParaRPr lang="en-US" sz="1600" b="1" dirty="0" smtClean="0">
              <a:solidFill>
                <a:schemeClr val="bg2">
                  <a:lumMod val="10000"/>
                </a:schemeClr>
              </a:solidFill>
            </a:endParaRPr>
          </a:p>
        </p:txBody>
      </p:sp>
    </p:spTree>
    <p:extLst>
      <p:ext uri="{BB962C8B-B14F-4D97-AF65-F5344CB8AC3E}">
        <p14:creationId xmlns:p14="http://schemas.microsoft.com/office/powerpoint/2010/main" val="20294993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5062551" y="3487738"/>
            <a:ext cx="3475394" cy="1754142"/>
          </a:xfrm>
          <a:prstGeom prst="rect">
            <a:avLst/>
          </a:prstGeom>
        </p:spPr>
      </p:pic>
      <p:grpSp>
        <p:nvGrpSpPr>
          <p:cNvPr id="39" name="Group 38"/>
          <p:cNvGrpSpPr/>
          <p:nvPr/>
        </p:nvGrpSpPr>
        <p:grpSpPr>
          <a:xfrm>
            <a:off x="118753" y="2263693"/>
            <a:ext cx="2683824" cy="4433990"/>
            <a:chOff x="118753" y="2263693"/>
            <a:chExt cx="2683824" cy="4433990"/>
          </a:xfrm>
        </p:grpSpPr>
        <p:sp>
          <p:nvSpPr>
            <p:cNvPr id="37" name="Rectangle 36"/>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 name="TextBox 9"/>
            <p:cNvSpPr txBox="1"/>
            <p:nvPr/>
          </p:nvSpPr>
          <p:spPr>
            <a:xfrm>
              <a:off x="1004852" y="2263693"/>
              <a:ext cx="771365" cy="380873"/>
            </a:xfrm>
            <a:prstGeom prst="rect">
              <a:avLst/>
            </a:prstGeom>
            <a:solidFill>
              <a:schemeClr val="bg1"/>
            </a:solidFill>
            <a:ln w="19050">
              <a:solidFill>
                <a:schemeClr val="accent1">
                  <a:lumMod val="75000"/>
                </a:schemeClr>
              </a:solidFill>
            </a:ln>
          </p:spPr>
          <p:txBody>
            <a:bodyPr wrap="none" rtlCol="0">
              <a:spAutoFit/>
            </a:bodyPr>
            <a:lstStyle/>
            <a:p>
              <a:r>
                <a:rPr lang="en-US" sz="1875" b="1" dirty="0">
                  <a:solidFill>
                    <a:schemeClr val="bg2">
                      <a:lumMod val="10000"/>
                    </a:schemeClr>
                  </a:solidFill>
                </a:rPr>
                <a:t>Input</a:t>
              </a:r>
            </a:p>
          </p:txBody>
        </p:sp>
      </p:grpSp>
      <p:grpSp>
        <p:nvGrpSpPr>
          <p:cNvPr id="40" name="Group 39"/>
          <p:cNvGrpSpPr/>
          <p:nvPr/>
        </p:nvGrpSpPr>
        <p:grpSpPr>
          <a:xfrm>
            <a:off x="4615793" y="2249183"/>
            <a:ext cx="4088820" cy="4419419"/>
            <a:chOff x="4615793" y="2249183"/>
            <a:chExt cx="4088820" cy="4419419"/>
          </a:xfrm>
        </p:grpSpPr>
        <p:sp>
          <p:nvSpPr>
            <p:cNvPr id="41" name="Rectangle 40"/>
            <p:cNvSpPr/>
            <p:nvPr/>
          </p:nvSpPr>
          <p:spPr>
            <a:xfrm>
              <a:off x="4615793" y="2425048"/>
              <a:ext cx="4088820"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 name="TextBox 10"/>
            <p:cNvSpPr txBox="1"/>
            <p:nvPr/>
          </p:nvSpPr>
          <p:spPr>
            <a:xfrm>
              <a:off x="6325566" y="2249183"/>
              <a:ext cx="966931" cy="380873"/>
            </a:xfrm>
            <a:prstGeom prst="rect">
              <a:avLst/>
            </a:prstGeom>
            <a:solidFill>
              <a:schemeClr val="bg1"/>
            </a:solidFill>
            <a:ln w="19050">
              <a:solidFill>
                <a:schemeClr val="accent1">
                  <a:lumMod val="75000"/>
                </a:schemeClr>
              </a:solidFill>
            </a:ln>
          </p:spPr>
          <p:txBody>
            <a:bodyPr wrap="none" rtlCol="0">
              <a:spAutoFit/>
            </a:bodyPr>
            <a:lstStyle/>
            <a:p>
              <a:r>
                <a:rPr lang="en-US" sz="1875" b="1" dirty="0" smtClean="0">
                  <a:solidFill>
                    <a:schemeClr val="bg2">
                      <a:lumMod val="10000"/>
                    </a:schemeClr>
                  </a:solidFill>
                </a:rPr>
                <a:t>Output</a:t>
              </a:r>
              <a:endParaRPr lang="en-US" sz="1875" b="1" dirty="0">
                <a:solidFill>
                  <a:schemeClr val="bg2">
                    <a:lumMod val="10000"/>
                  </a:schemeClr>
                </a:solidFill>
              </a:endParaRPr>
            </a:p>
          </p:txBody>
        </p:sp>
      </p:grpSp>
      <p:grpSp>
        <p:nvGrpSpPr>
          <p:cNvPr id="3" name="Group 2"/>
          <p:cNvGrpSpPr/>
          <p:nvPr/>
        </p:nvGrpSpPr>
        <p:grpSpPr>
          <a:xfrm>
            <a:off x="5172683" y="2856623"/>
            <a:ext cx="3005803" cy="3677312"/>
            <a:chOff x="5223798" y="2817132"/>
            <a:chExt cx="3005803" cy="3677312"/>
          </a:xfrm>
        </p:grpSpPr>
        <p:grpSp>
          <p:nvGrpSpPr>
            <p:cNvPr id="20" name="Group 19"/>
            <p:cNvGrpSpPr/>
            <p:nvPr/>
          </p:nvGrpSpPr>
          <p:grpSpPr>
            <a:xfrm>
              <a:off x="5223798" y="4315199"/>
              <a:ext cx="3005803" cy="775757"/>
              <a:chOff x="5223798" y="3822853"/>
              <a:chExt cx="3005803" cy="775757"/>
            </a:xfrm>
          </p:grpSpPr>
          <p:sp>
            <p:nvSpPr>
              <p:cNvPr id="18" name="Rectangle 17"/>
              <p:cNvSpPr/>
              <p:nvPr/>
            </p:nvSpPr>
            <p:spPr>
              <a:xfrm>
                <a:off x="6131759" y="3822853"/>
                <a:ext cx="2097842" cy="2690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 name="Rectangle 18"/>
              <p:cNvSpPr/>
              <p:nvPr/>
            </p:nvSpPr>
            <p:spPr>
              <a:xfrm>
                <a:off x="5223798" y="4163442"/>
                <a:ext cx="2915408" cy="4351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cxnSp>
          <p:nvCxnSpPr>
            <p:cNvPr id="29" name="Elbow Connector 28"/>
            <p:cNvCxnSpPr>
              <a:stCxn id="19" idx="3"/>
              <a:endCxn id="33" idx="3"/>
            </p:cNvCxnSpPr>
            <p:nvPr/>
          </p:nvCxnSpPr>
          <p:spPr>
            <a:xfrm flipH="1">
              <a:off x="7647853" y="4873372"/>
              <a:ext cx="491353" cy="1307091"/>
            </a:xfrm>
            <a:prstGeom prst="bentConnector3">
              <a:avLst>
                <a:gd name="adj1" fmla="val -4652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072442" y="5866482"/>
              <a:ext cx="1575411" cy="6279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10000"/>
                    </a:schemeClr>
                  </a:solidFill>
                </a:rPr>
                <a:t>Suggestion</a:t>
              </a:r>
              <a:endParaRPr lang="en-US" dirty="0">
                <a:solidFill>
                  <a:schemeClr val="bg2">
                    <a:lumMod val="10000"/>
                  </a:schemeClr>
                </a:solidFill>
              </a:endParaRPr>
            </a:p>
          </p:txBody>
        </p:sp>
        <p:sp>
          <p:nvSpPr>
            <p:cNvPr id="36" name="Rectangle 35"/>
            <p:cNvSpPr/>
            <p:nvPr/>
          </p:nvSpPr>
          <p:spPr>
            <a:xfrm>
              <a:off x="6131759" y="2817132"/>
              <a:ext cx="1575411" cy="59998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10000"/>
                    </a:schemeClr>
                  </a:solidFill>
                </a:rPr>
                <a:t>Emotion Message</a:t>
              </a:r>
              <a:endParaRPr lang="en-US" dirty="0">
                <a:solidFill>
                  <a:schemeClr val="bg2">
                    <a:lumMod val="10000"/>
                  </a:schemeClr>
                </a:solidFill>
              </a:endParaRPr>
            </a:p>
          </p:txBody>
        </p:sp>
        <p:cxnSp>
          <p:nvCxnSpPr>
            <p:cNvPr id="38" name="Elbow Connector 37"/>
            <p:cNvCxnSpPr>
              <a:stCxn id="18" idx="3"/>
              <a:endCxn id="36" idx="3"/>
            </p:cNvCxnSpPr>
            <p:nvPr/>
          </p:nvCxnSpPr>
          <p:spPr>
            <a:xfrm flipH="1" flipV="1">
              <a:off x="7707170" y="3117125"/>
              <a:ext cx="522431" cy="1332587"/>
            </a:xfrm>
            <a:prstGeom prst="bentConnector3">
              <a:avLst>
                <a:gd name="adj1" fmla="val -4375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2625970" y="3822735"/>
            <a:ext cx="2206762" cy="1229730"/>
            <a:chOff x="2815734" y="3822735"/>
            <a:chExt cx="2206762" cy="1229730"/>
          </a:xfrm>
        </p:grpSpPr>
        <p:sp>
          <p:nvSpPr>
            <p:cNvPr id="44" name="Rectangle 43"/>
            <p:cNvSpPr/>
            <p:nvPr/>
          </p:nvSpPr>
          <p:spPr>
            <a:xfrm>
              <a:off x="3216020" y="3822735"/>
              <a:ext cx="1575411" cy="62796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2">
                    <a:lumMod val="10000"/>
                  </a:schemeClr>
                </a:solidFill>
              </a:endParaRPr>
            </a:p>
            <a:p>
              <a:pPr algn="ctr"/>
              <a:r>
                <a:rPr lang="en-US" dirty="0" smtClean="0">
                  <a:solidFill>
                    <a:schemeClr val="bg2">
                      <a:lumMod val="10000"/>
                    </a:schemeClr>
                  </a:solidFill>
                </a:rPr>
                <a:t>Algorithms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0823" y="4449711"/>
              <a:ext cx="602754" cy="602754"/>
            </a:xfrm>
            <a:prstGeom prst="rect">
              <a:avLst/>
            </a:prstGeom>
          </p:spPr>
        </p:pic>
        <p:sp>
          <p:nvSpPr>
            <p:cNvPr id="27" name="Right Arrow 26"/>
            <p:cNvSpPr/>
            <p:nvPr/>
          </p:nvSpPr>
          <p:spPr>
            <a:xfrm>
              <a:off x="2815734" y="4591480"/>
              <a:ext cx="733497" cy="321383"/>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lumMod val="10000"/>
                  </a:schemeClr>
                </a:solidFill>
              </a:endParaRPr>
            </a:p>
          </p:txBody>
        </p:sp>
        <p:sp>
          <p:nvSpPr>
            <p:cNvPr id="30" name="Right Arrow 29"/>
            <p:cNvSpPr/>
            <p:nvPr/>
          </p:nvSpPr>
          <p:spPr>
            <a:xfrm>
              <a:off x="4335169" y="4591479"/>
              <a:ext cx="687327" cy="321385"/>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lumMod val="10000"/>
                  </a:schemeClr>
                </a:solidFill>
              </a:endParaRPr>
            </a:p>
          </p:txBody>
        </p:sp>
      </p:grpSp>
      <p:grpSp>
        <p:nvGrpSpPr>
          <p:cNvPr id="35" name="Group 34"/>
          <p:cNvGrpSpPr/>
          <p:nvPr/>
        </p:nvGrpSpPr>
        <p:grpSpPr>
          <a:xfrm>
            <a:off x="446566" y="3433378"/>
            <a:ext cx="2087812" cy="3048042"/>
            <a:chOff x="446566" y="3433378"/>
            <a:chExt cx="2087812" cy="3048042"/>
          </a:xfrm>
        </p:grpSpPr>
        <p:cxnSp>
          <p:nvCxnSpPr>
            <p:cNvPr id="24" name="Elbow Connector 23"/>
            <p:cNvCxnSpPr>
              <a:stCxn id="32" idx="1"/>
              <a:endCxn id="28" idx="1"/>
            </p:cNvCxnSpPr>
            <p:nvPr/>
          </p:nvCxnSpPr>
          <p:spPr>
            <a:xfrm rot="10800000" flipH="1" flipV="1">
              <a:off x="446566" y="4535287"/>
              <a:ext cx="263583" cy="1632152"/>
            </a:xfrm>
            <a:prstGeom prst="bentConnector3">
              <a:avLst>
                <a:gd name="adj1" fmla="val -8672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0150" y="5853458"/>
              <a:ext cx="1575411" cy="6279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10000"/>
                    </a:schemeClr>
                  </a:solidFill>
                </a:rPr>
                <a:t>Emotions</a:t>
              </a:r>
            </a:p>
            <a:p>
              <a:pPr algn="ctr"/>
              <a:r>
                <a:rPr lang="en-US" dirty="0" smtClean="0">
                  <a:solidFill>
                    <a:schemeClr val="bg2">
                      <a:lumMod val="10000"/>
                    </a:schemeClr>
                  </a:solidFill>
                </a:rPr>
                <a:t>Ratio</a:t>
              </a:r>
              <a:endParaRPr lang="en-US" dirty="0">
                <a:solidFill>
                  <a:schemeClr val="bg2">
                    <a:lumMod val="10000"/>
                  </a:schemeClr>
                </a:solidFill>
              </a:endParaRPr>
            </a:p>
          </p:txBody>
        </p:sp>
        <p:sp>
          <p:nvSpPr>
            <p:cNvPr id="32" name="Rectangle 31"/>
            <p:cNvSpPr/>
            <p:nvPr/>
          </p:nvSpPr>
          <p:spPr>
            <a:xfrm>
              <a:off x="446567" y="3433378"/>
              <a:ext cx="2087811"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grpSp>
      <p:sp>
        <p:nvSpPr>
          <p:cNvPr id="31"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42"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102</a:t>
            </a:fld>
            <a:endParaRPr lang="en-US">
              <a:solidFill>
                <a:schemeClr val="bg2">
                  <a:lumMod val="10000"/>
                </a:schemeClr>
              </a:solidFill>
            </a:endParaRPr>
          </a:p>
        </p:txBody>
      </p:sp>
      <p:sp>
        <p:nvSpPr>
          <p:cNvPr id="43" name="Rectangle 42"/>
          <p:cNvSpPr/>
          <p:nvPr/>
        </p:nvSpPr>
        <p:spPr>
          <a:xfrm>
            <a:off x="446567" y="2740991"/>
            <a:ext cx="2087811"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46" name="TextBox 45"/>
          <p:cNvSpPr txBox="1"/>
          <p:nvPr/>
        </p:nvSpPr>
        <p:spPr>
          <a:xfrm>
            <a:off x="6644016" y="619281"/>
            <a:ext cx="2499984" cy="1323439"/>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dirty="0" smtClean="0">
                <a:solidFill>
                  <a:schemeClr val="bg2">
                    <a:lumMod val="10000"/>
                  </a:schemeClr>
                </a:solidFill>
              </a:rPr>
              <a:t>Transform message</a:t>
            </a:r>
          </a:p>
          <a:p>
            <a:pPr marL="342900" indent="-342900">
              <a:buAutoNum type="arabicPeriod"/>
            </a:pPr>
            <a:r>
              <a:rPr lang="en-US" sz="1600" dirty="0" smtClean="0">
                <a:solidFill>
                  <a:schemeClr val="bg2">
                    <a:lumMod val="10000"/>
                  </a:schemeClr>
                </a:solidFill>
              </a:rPr>
              <a:t>Optimize</a:t>
            </a:r>
          </a:p>
          <a:p>
            <a:pPr marL="342900" indent="-342900">
              <a:buAutoNum type="arabicPeriod"/>
            </a:pPr>
            <a:r>
              <a:rPr lang="vi-VN" sz="1600" b="1" dirty="0" smtClean="0">
                <a:solidFill>
                  <a:schemeClr val="bg2">
                    <a:lumMod val="10000"/>
                  </a:schemeClr>
                </a:solidFill>
              </a:rPr>
              <a:t>Finish</a:t>
            </a:r>
            <a:endParaRPr lang="en-US" sz="1600" b="1" dirty="0" smtClean="0">
              <a:solidFill>
                <a:schemeClr val="bg2">
                  <a:lumMod val="10000"/>
                </a:schemeClr>
              </a:solidFill>
            </a:endParaRPr>
          </a:p>
        </p:txBody>
      </p:sp>
    </p:spTree>
    <p:extLst>
      <p:ext uri="{BB962C8B-B14F-4D97-AF65-F5344CB8AC3E}">
        <p14:creationId xmlns:p14="http://schemas.microsoft.com/office/powerpoint/2010/main" val="18270950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59489" y="2101782"/>
            <a:ext cx="4062074" cy="369332"/>
          </a:xfrm>
          <a:prstGeom prst="rect">
            <a:avLst/>
          </a:prstGeom>
          <a:noFill/>
        </p:spPr>
        <p:txBody>
          <a:bodyPr wrap="none" rtlCol="0">
            <a:spAutoFit/>
          </a:bodyPr>
          <a:lstStyle/>
          <a:p>
            <a:r>
              <a:rPr lang="en-US" dirty="0" smtClean="0">
                <a:solidFill>
                  <a:schemeClr val="bg2">
                    <a:lumMod val="10000"/>
                  </a:schemeClr>
                </a:solidFill>
              </a:rPr>
              <a:t>Scenario: </a:t>
            </a:r>
            <a:r>
              <a:rPr lang="en-US" dirty="0" err="1" smtClean="0">
                <a:solidFill>
                  <a:schemeClr val="bg2">
                    <a:lumMod val="10000"/>
                  </a:schemeClr>
                </a:solidFill>
              </a:rPr>
              <a:t>Mr.Sang</a:t>
            </a:r>
            <a:r>
              <a:rPr lang="en-US" dirty="0" smtClean="0">
                <a:solidFill>
                  <a:schemeClr val="bg2">
                    <a:lumMod val="10000"/>
                  </a:schemeClr>
                </a:solidFill>
              </a:rPr>
              <a:t> goes to bank again </a:t>
            </a:r>
            <a:endParaRPr lang="en-US" dirty="0">
              <a:solidFill>
                <a:schemeClr val="bg2">
                  <a:lumMod val="10000"/>
                </a:schemeClr>
              </a:solidFill>
            </a:endParaRPr>
          </a:p>
        </p:txBody>
      </p:sp>
      <p:sp>
        <p:nvSpPr>
          <p:cNvPr id="1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smtClean="0">
                <a:solidFill>
                  <a:schemeClr val="bg2">
                    <a:lumMod val="10000"/>
                  </a:schemeClr>
                </a:solidFill>
              </a:rPr>
              <a:t>Demo – Customer Emotion</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103</a:t>
            </a:fld>
            <a:endParaRPr lang="en-US">
              <a:solidFill>
                <a:schemeClr val="bg2">
                  <a:lumMod val="10000"/>
                </a:schemeClr>
              </a:solidFill>
            </a:endParaRPr>
          </a:p>
        </p:txBody>
      </p:sp>
      <p:pic>
        <p:nvPicPr>
          <p:cNvPr id="4" name="EmoV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6166" y="2594343"/>
            <a:ext cx="6991668" cy="3932813"/>
          </a:xfrm>
          <a:prstGeom prst="rect">
            <a:avLst/>
          </a:prstGeom>
        </p:spPr>
      </p:pic>
    </p:spTree>
    <p:extLst>
      <p:ext uri="{BB962C8B-B14F-4D97-AF65-F5344CB8AC3E}">
        <p14:creationId xmlns:p14="http://schemas.microsoft.com/office/powerpoint/2010/main" val="10707033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361505" y="5842554"/>
            <a:ext cx="4210493" cy="62002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chemeClr val="bg2">
                    <a:lumMod val="10000"/>
                  </a:schemeClr>
                </a:solidFill>
              </a:rPr>
              <a:t>1. Customer </a:t>
            </a:r>
            <a:r>
              <a:rPr lang="en-US" sz="2800" dirty="0">
                <a:solidFill>
                  <a:schemeClr val="bg2">
                    <a:lumMod val="10000"/>
                  </a:schemeClr>
                </a:solidFill>
              </a:rPr>
              <a:t>Emotion</a:t>
            </a:r>
          </a:p>
        </p:txBody>
      </p:sp>
      <p:sp>
        <p:nvSpPr>
          <p:cNvPr id="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Introduction</a:t>
            </a:r>
            <a:endParaRPr lang="en-US" sz="2700" dirty="0">
              <a:solidFill>
                <a:schemeClr val="bg2">
                  <a:lumMod val="10000"/>
                </a:schemeClr>
              </a:solidFill>
            </a:endParaRPr>
          </a:p>
        </p:txBody>
      </p:sp>
      <p:sp>
        <p:nvSpPr>
          <p:cNvPr id="9" name="Title 3"/>
          <p:cNvSpPr txBox="1">
            <a:spLocks/>
          </p:cNvSpPr>
          <p:nvPr/>
        </p:nvSpPr>
        <p:spPr>
          <a:xfrm>
            <a:off x="4617202" y="5842554"/>
            <a:ext cx="4210493" cy="62002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FF0000"/>
                </a:solidFill>
              </a:rPr>
              <a:t>2. Timekeeping</a:t>
            </a:r>
            <a:endParaRPr lang="en-US" sz="2800" dirty="0">
              <a:solidFill>
                <a:srgbClr val="FF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00" y="3009014"/>
            <a:ext cx="3633045" cy="28335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599" y="3009014"/>
            <a:ext cx="4255697" cy="2833540"/>
          </a:xfrm>
          <a:prstGeom prst="rect">
            <a:avLst/>
          </a:prstGeom>
        </p:spPr>
      </p:pic>
      <p:sp>
        <p:nvSpPr>
          <p:cNvPr id="2" name="Slide Number Placeholder 1"/>
          <p:cNvSpPr>
            <a:spLocks noGrp="1"/>
          </p:cNvSpPr>
          <p:nvPr>
            <p:ph type="sldNum" sz="quarter" idx="12"/>
          </p:nvPr>
        </p:nvSpPr>
        <p:spPr/>
        <p:txBody>
          <a:bodyPr/>
          <a:lstStyle/>
          <a:p>
            <a:fld id="{633CC90C-489C-C947-A38D-033AF202A691}" type="slidenum">
              <a:rPr lang="en-US" smtClean="0">
                <a:solidFill>
                  <a:schemeClr val="bg2">
                    <a:lumMod val="10000"/>
                  </a:schemeClr>
                </a:solidFill>
              </a:rPr>
              <a:pPr/>
              <a:t>104</a:t>
            </a:fld>
            <a:endParaRPr lang="en-US" dirty="0">
              <a:solidFill>
                <a:schemeClr val="bg2">
                  <a:lumMod val="10000"/>
                </a:schemeClr>
              </a:solidFill>
            </a:endParaRPr>
          </a:p>
        </p:txBody>
      </p:sp>
    </p:spTree>
    <p:extLst>
      <p:ext uri="{BB962C8B-B14F-4D97-AF65-F5344CB8AC3E}">
        <p14:creationId xmlns:p14="http://schemas.microsoft.com/office/powerpoint/2010/main" val="262335957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6" name="TextBox 5"/>
          <p:cNvSpPr txBox="1"/>
          <p:nvPr/>
        </p:nvSpPr>
        <p:spPr>
          <a:xfrm>
            <a:off x="907558" y="2516015"/>
            <a:ext cx="1819729" cy="369332"/>
          </a:xfrm>
          <a:prstGeom prst="rect">
            <a:avLst/>
          </a:prstGeom>
          <a:noFill/>
        </p:spPr>
        <p:txBody>
          <a:bodyPr wrap="none" rtlCol="0">
            <a:spAutoFit/>
          </a:bodyPr>
          <a:lstStyle/>
          <a:p>
            <a:pPr marL="285750" indent="-285750">
              <a:buClr>
                <a:srgbClr val="0070C0"/>
              </a:buClr>
              <a:buFont typeface="Wingdings" panose="05000000000000000000" pitchFamily="2" charset="2"/>
              <a:buChar char="q"/>
            </a:pPr>
            <a:r>
              <a:rPr lang="en-US" dirty="0">
                <a:solidFill>
                  <a:schemeClr val="bg2">
                    <a:lumMod val="10000"/>
                  </a:schemeClr>
                </a:solidFill>
              </a:rPr>
              <a:t>Using ID card</a:t>
            </a: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105</a:t>
            </a:fld>
            <a:endParaRPr lang="en-US" dirty="0">
              <a:solidFill>
                <a:schemeClr val="bg2">
                  <a:lumMod val="10000"/>
                </a:schemeClr>
              </a:solidFill>
            </a:endParaRP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749" y="2885347"/>
            <a:ext cx="2029724" cy="104688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749" y="4991117"/>
            <a:ext cx="5738357" cy="1630821"/>
          </a:xfrm>
          <a:prstGeom prst="rect">
            <a:avLst/>
          </a:prstGeom>
        </p:spPr>
      </p:pic>
      <p:sp>
        <p:nvSpPr>
          <p:cNvPr id="17" name="TextBox 16"/>
          <p:cNvSpPr txBox="1"/>
          <p:nvPr/>
        </p:nvSpPr>
        <p:spPr>
          <a:xfrm>
            <a:off x="931747" y="4627012"/>
            <a:ext cx="941668" cy="369332"/>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Process</a:t>
            </a:r>
            <a:endParaRPr lang="en-US" dirty="0">
              <a:solidFill>
                <a:schemeClr val="bg2">
                  <a:lumMod val="10000"/>
                </a:schemeClr>
              </a:solidFill>
            </a:endParaRPr>
          </a:p>
        </p:txBody>
      </p:sp>
      <p:sp>
        <p:nvSpPr>
          <p:cNvPr id="11" name="TextBox 10"/>
          <p:cNvSpPr txBox="1"/>
          <p:nvPr/>
        </p:nvSpPr>
        <p:spPr>
          <a:xfrm>
            <a:off x="6644016" y="619281"/>
            <a:ext cx="2499984" cy="338554"/>
          </a:xfrm>
          <a:prstGeom prst="rect">
            <a:avLst/>
          </a:prstGeom>
          <a:noFill/>
        </p:spPr>
        <p:txBody>
          <a:bodyPr wrap="square" rtlCol="0">
            <a:spAutoFit/>
          </a:bodyPr>
          <a:lstStyle/>
          <a:p>
            <a:pPr marL="342900" indent="-342900">
              <a:buAutoNum type="arabicPeriod"/>
            </a:pPr>
            <a:r>
              <a:rPr lang="vi-VN" sz="1600" b="1" dirty="0" smtClean="0">
                <a:solidFill>
                  <a:schemeClr val="bg2">
                    <a:lumMod val="10000"/>
                  </a:schemeClr>
                </a:solidFill>
              </a:rPr>
              <a:t>ID card</a:t>
            </a:r>
            <a:endParaRPr lang="en-US" sz="1600" b="1" dirty="0" smtClean="0">
              <a:solidFill>
                <a:schemeClr val="bg2">
                  <a:lumMod val="10000"/>
                </a:schemeClr>
              </a:solidFill>
            </a:endParaRPr>
          </a:p>
        </p:txBody>
      </p:sp>
    </p:spTree>
    <p:extLst>
      <p:ext uri="{BB962C8B-B14F-4D97-AF65-F5344CB8AC3E}">
        <p14:creationId xmlns:p14="http://schemas.microsoft.com/office/powerpoint/2010/main" val="22626793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6" name="TextBox 5"/>
          <p:cNvSpPr txBox="1"/>
          <p:nvPr/>
        </p:nvSpPr>
        <p:spPr>
          <a:xfrm>
            <a:off x="907558" y="2516015"/>
            <a:ext cx="1819729" cy="369332"/>
          </a:xfrm>
          <a:prstGeom prst="rect">
            <a:avLst/>
          </a:prstGeom>
          <a:noFill/>
        </p:spPr>
        <p:txBody>
          <a:bodyPr wrap="none" rtlCol="0">
            <a:spAutoFit/>
          </a:bodyPr>
          <a:lstStyle/>
          <a:p>
            <a:pPr marL="285750" indent="-285750">
              <a:buClr>
                <a:srgbClr val="0070C0"/>
              </a:buClr>
              <a:buFont typeface="Wingdings" panose="05000000000000000000" pitchFamily="2" charset="2"/>
              <a:buChar char="q"/>
            </a:pPr>
            <a:r>
              <a:rPr lang="en-US" dirty="0">
                <a:solidFill>
                  <a:schemeClr val="bg2">
                    <a:lumMod val="10000"/>
                  </a:schemeClr>
                </a:solidFill>
              </a:rPr>
              <a:t>Using ID card</a:t>
            </a: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106</a:t>
            </a:fld>
            <a:endParaRPr lang="en-US" dirty="0">
              <a:solidFill>
                <a:schemeClr val="bg2">
                  <a:lumMod val="10000"/>
                </a:schemeClr>
              </a:solidFill>
            </a:endParaRP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749" y="2885347"/>
            <a:ext cx="2029724" cy="1046889"/>
          </a:xfrm>
          <a:prstGeom prst="rect">
            <a:avLst/>
          </a:prstGeom>
        </p:spPr>
      </p:pic>
      <p:cxnSp>
        <p:nvCxnSpPr>
          <p:cNvPr id="10" name="Straight Arrow Connector 9"/>
          <p:cNvCxnSpPr>
            <a:stCxn id="9" idx="3"/>
          </p:cNvCxnSpPr>
          <p:nvPr/>
        </p:nvCxnSpPr>
        <p:spPr>
          <a:xfrm>
            <a:off x="2961473" y="3408792"/>
            <a:ext cx="1610527"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2955714" y="2901850"/>
            <a:ext cx="164500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Disadvantages</a:t>
            </a:r>
            <a:endParaRPr lang="en-US" dirty="0">
              <a:solidFill>
                <a:schemeClr val="bg2">
                  <a:lumMod val="10000"/>
                </a:schemeClr>
              </a:solidFill>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749" y="4991117"/>
            <a:ext cx="5738357" cy="1630821"/>
          </a:xfrm>
          <a:prstGeom prst="rect">
            <a:avLst/>
          </a:prstGeom>
        </p:spPr>
      </p:pic>
      <p:sp>
        <p:nvSpPr>
          <p:cNvPr id="17" name="TextBox 16"/>
          <p:cNvSpPr txBox="1"/>
          <p:nvPr/>
        </p:nvSpPr>
        <p:spPr>
          <a:xfrm>
            <a:off x="931747" y="4627012"/>
            <a:ext cx="941668" cy="369332"/>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Process</a:t>
            </a:r>
            <a:endParaRPr lang="en-US" dirty="0">
              <a:solidFill>
                <a:schemeClr val="bg2">
                  <a:lumMod val="10000"/>
                </a:schemeClr>
              </a:solidFill>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8069" y="2927766"/>
            <a:ext cx="325148" cy="325148"/>
          </a:xfrm>
          <a:prstGeom prst="rect">
            <a:avLst/>
          </a:prstGeom>
        </p:spPr>
      </p:pic>
      <p:sp>
        <p:nvSpPr>
          <p:cNvPr id="19" name="TextBox 18"/>
          <p:cNvSpPr txBox="1"/>
          <p:nvPr/>
        </p:nvSpPr>
        <p:spPr>
          <a:xfrm>
            <a:off x="5199203" y="2905674"/>
            <a:ext cx="1542410" cy="369332"/>
          </a:xfrm>
          <a:prstGeom prst="rect">
            <a:avLst/>
          </a:prstGeom>
          <a:noFill/>
        </p:spPr>
        <p:txBody>
          <a:bodyPr wrap="none" rtlCol="0">
            <a:spAutoFit/>
          </a:bodyPr>
          <a:lstStyle/>
          <a:p>
            <a:r>
              <a:rPr lang="en-US" dirty="0" smtClean="0">
                <a:solidFill>
                  <a:schemeClr val="bg2">
                    <a:lumMod val="10000"/>
                  </a:schemeClr>
                </a:solidFill>
              </a:rPr>
              <a:t>Can be faked</a:t>
            </a:r>
            <a:endParaRPr lang="en-US" dirty="0">
              <a:solidFill>
                <a:schemeClr val="bg2">
                  <a:lumMod val="10000"/>
                </a:schemeClr>
              </a:solidFill>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8069" y="3310641"/>
            <a:ext cx="325148" cy="325148"/>
          </a:xfrm>
          <a:prstGeom prst="rect">
            <a:avLst/>
          </a:prstGeom>
        </p:spPr>
      </p:pic>
      <p:sp>
        <p:nvSpPr>
          <p:cNvPr id="21" name="TextBox 20"/>
          <p:cNvSpPr txBox="1"/>
          <p:nvPr/>
        </p:nvSpPr>
        <p:spPr>
          <a:xfrm>
            <a:off x="5199203" y="3288549"/>
            <a:ext cx="2618024" cy="369332"/>
          </a:xfrm>
          <a:prstGeom prst="rect">
            <a:avLst/>
          </a:prstGeom>
          <a:noFill/>
        </p:spPr>
        <p:txBody>
          <a:bodyPr wrap="none" rtlCol="0">
            <a:spAutoFit/>
          </a:bodyPr>
          <a:lstStyle/>
          <a:p>
            <a:r>
              <a:rPr lang="en-US" dirty="0" smtClean="0">
                <a:solidFill>
                  <a:schemeClr val="bg2">
                    <a:lumMod val="10000"/>
                  </a:schemeClr>
                </a:solidFill>
              </a:rPr>
              <a:t>Forgot bringing ID card </a:t>
            </a:r>
            <a:endParaRPr lang="en-US" dirty="0">
              <a:solidFill>
                <a:schemeClr val="bg2">
                  <a:lumMod val="10000"/>
                </a:schemeClr>
              </a:solidFill>
            </a:endParaRP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9882" y="3702065"/>
            <a:ext cx="325148" cy="325148"/>
          </a:xfrm>
          <a:prstGeom prst="rect">
            <a:avLst/>
          </a:prstGeom>
        </p:spPr>
      </p:pic>
      <p:sp>
        <p:nvSpPr>
          <p:cNvPr id="23" name="TextBox 22"/>
          <p:cNvSpPr txBox="1"/>
          <p:nvPr/>
        </p:nvSpPr>
        <p:spPr>
          <a:xfrm>
            <a:off x="5201016" y="3679973"/>
            <a:ext cx="1888659" cy="369332"/>
          </a:xfrm>
          <a:prstGeom prst="rect">
            <a:avLst/>
          </a:prstGeom>
          <a:noFill/>
        </p:spPr>
        <p:txBody>
          <a:bodyPr wrap="none" rtlCol="0">
            <a:spAutoFit/>
          </a:bodyPr>
          <a:lstStyle/>
          <a:p>
            <a:r>
              <a:rPr lang="en-US" dirty="0" smtClean="0">
                <a:solidFill>
                  <a:schemeClr val="bg2">
                    <a:lumMod val="10000"/>
                  </a:schemeClr>
                </a:solidFill>
              </a:rPr>
              <a:t>Lost the ID card </a:t>
            </a:r>
            <a:endParaRPr lang="en-US" dirty="0">
              <a:solidFill>
                <a:schemeClr val="bg2">
                  <a:lumMod val="10000"/>
                </a:schemeClr>
              </a:solidFill>
            </a:endParaRPr>
          </a:p>
        </p:txBody>
      </p:sp>
      <p:sp>
        <p:nvSpPr>
          <p:cNvPr id="24" name="TextBox 23"/>
          <p:cNvSpPr txBox="1"/>
          <p:nvPr/>
        </p:nvSpPr>
        <p:spPr>
          <a:xfrm>
            <a:off x="6644016" y="619281"/>
            <a:ext cx="2499984" cy="338554"/>
          </a:xfrm>
          <a:prstGeom prst="rect">
            <a:avLst/>
          </a:prstGeom>
          <a:noFill/>
        </p:spPr>
        <p:txBody>
          <a:bodyPr wrap="square" rtlCol="0">
            <a:spAutoFit/>
          </a:bodyPr>
          <a:lstStyle/>
          <a:p>
            <a:pPr marL="342900" indent="-342900">
              <a:buAutoNum type="arabicPeriod"/>
            </a:pPr>
            <a:r>
              <a:rPr lang="vi-VN" sz="1600" b="1" dirty="0" smtClean="0">
                <a:solidFill>
                  <a:schemeClr val="bg2">
                    <a:lumMod val="10000"/>
                  </a:schemeClr>
                </a:solidFill>
              </a:rPr>
              <a:t>ID card</a:t>
            </a:r>
            <a:endParaRPr lang="en-US" sz="1600" b="1" dirty="0" smtClean="0">
              <a:solidFill>
                <a:schemeClr val="bg2">
                  <a:lumMod val="10000"/>
                </a:schemeClr>
              </a:solidFill>
            </a:endParaRPr>
          </a:p>
        </p:txBody>
      </p:sp>
    </p:spTree>
    <p:extLst>
      <p:ext uri="{BB962C8B-B14F-4D97-AF65-F5344CB8AC3E}">
        <p14:creationId xmlns:p14="http://schemas.microsoft.com/office/powerpoint/2010/main" val="5835357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6" name="TextBox 5"/>
          <p:cNvSpPr txBox="1"/>
          <p:nvPr/>
        </p:nvSpPr>
        <p:spPr>
          <a:xfrm>
            <a:off x="907558" y="2516015"/>
            <a:ext cx="3070071" cy="369332"/>
          </a:xfrm>
          <a:prstGeom prst="rect">
            <a:avLst/>
          </a:prstGeom>
          <a:noFill/>
        </p:spPr>
        <p:txBody>
          <a:bodyPr wrap="none" rtlCol="0">
            <a:spAutoFit/>
          </a:bodyPr>
          <a:lstStyle/>
          <a:p>
            <a:pPr marL="285750" indent="-285750">
              <a:buClr>
                <a:srgbClr val="0070C0"/>
              </a:buClr>
              <a:buFont typeface="Wingdings" panose="05000000000000000000" pitchFamily="2" charset="2"/>
              <a:buChar char="q"/>
            </a:pPr>
            <a:r>
              <a:rPr lang="en-US" dirty="0">
                <a:solidFill>
                  <a:schemeClr val="bg2">
                    <a:lumMod val="10000"/>
                  </a:schemeClr>
                </a:solidFill>
              </a:rPr>
              <a:t>Using </a:t>
            </a:r>
            <a:r>
              <a:rPr lang="en-US" dirty="0" smtClean="0">
                <a:solidFill>
                  <a:schemeClr val="bg2">
                    <a:lumMod val="10000"/>
                  </a:schemeClr>
                </a:solidFill>
              </a:rPr>
              <a:t>fingerprint scanner</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107</a:t>
            </a:fld>
            <a:endParaRPr lang="en-US" dirty="0">
              <a:solidFill>
                <a:schemeClr val="bg2">
                  <a:lumMod val="10000"/>
                </a:schemeClr>
              </a:solidFill>
            </a:endParaRP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397" y="2885347"/>
            <a:ext cx="691317" cy="98232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570" y="2885347"/>
            <a:ext cx="1309760" cy="982320"/>
          </a:xfrm>
          <a:prstGeom prst="rect">
            <a:avLst/>
          </a:prstGeom>
        </p:spPr>
      </p:pic>
      <p:sp>
        <p:nvSpPr>
          <p:cNvPr id="30" name="TextBox 29"/>
          <p:cNvSpPr txBox="1"/>
          <p:nvPr/>
        </p:nvSpPr>
        <p:spPr>
          <a:xfrm>
            <a:off x="931749" y="4475282"/>
            <a:ext cx="941668" cy="369332"/>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Process</a:t>
            </a:r>
            <a:endParaRPr lang="en-US" dirty="0">
              <a:solidFill>
                <a:schemeClr val="bg2">
                  <a:lumMod val="10000"/>
                </a:schemeClr>
              </a:solidFill>
            </a:endParaRPr>
          </a:p>
        </p:txBody>
      </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749" y="4853193"/>
            <a:ext cx="5822185" cy="1691787"/>
          </a:xfrm>
          <a:prstGeom prst="rect">
            <a:avLst/>
          </a:prstGeom>
        </p:spPr>
      </p:pic>
      <p:sp>
        <p:nvSpPr>
          <p:cNvPr id="12" name="TextBox 11"/>
          <p:cNvSpPr txBox="1"/>
          <p:nvPr/>
        </p:nvSpPr>
        <p:spPr>
          <a:xfrm>
            <a:off x="6644016" y="619281"/>
            <a:ext cx="2499984" cy="584775"/>
          </a:xfrm>
          <a:prstGeom prst="rect">
            <a:avLst/>
          </a:prstGeom>
          <a:noFill/>
        </p:spPr>
        <p:txBody>
          <a:bodyPr wrap="square" rtlCol="0">
            <a:spAutoFit/>
          </a:bodyPr>
          <a:lstStyle/>
          <a:p>
            <a:pPr marL="342900" indent="-342900">
              <a:buAutoNum type="arabicPeriod"/>
            </a:pPr>
            <a:r>
              <a:rPr lang="vi-VN" sz="1600" dirty="0" smtClean="0">
                <a:solidFill>
                  <a:schemeClr val="bg2">
                    <a:lumMod val="10000"/>
                  </a:schemeClr>
                </a:solidFill>
              </a:rPr>
              <a:t>ID card</a:t>
            </a:r>
          </a:p>
          <a:p>
            <a:pPr marL="342900" indent="-342900">
              <a:buAutoNum type="arabicPeriod"/>
            </a:pPr>
            <a:r>
              <a:rPr lang="vi-VN" sz="1600" b="1" dirty="0" smtClean="0">
                <a:solidFill>
                  <a:schemeClr val="bg2">
                    <a:lumMod val="10000"/>
                  </a:schemeClr>
                </a:solidFill>
              </a:rPr>
              <a:t>Fingerprint</a:t>
            </a:r>
            <a:endParaRPr lang="en-US" sz="1600" b="1" dirty="0" smtClean="0">
              <a:solidFill>
                <a:schemeClr val="bg2">
                  <a:lumMod val="10000"/>
                </a:schemeClr>
              </a:solidFill>
            </a:endParaRPr>
          </a:p>
        </p:txBody>
      </p:sp>
    </p:spTree>
    <p:extLst>
      <p:ext uri="{BB962C8B-B14F-4D97-AF65-F5344CB8AC3E}">
        <p14:creationId xmlns:p14="http://schemas.microsoft.com/office/powerpoint/2010/main" val="339299117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6" name="TextBox 5"/>
          <p:cNvSpPr txBox="1"/>
          <p:nvPr/>
        </p:nvSpPr>
        <p:spPr>
          <a:xfrm>
            <a:off x="907558" y="2516015"/>
            <a:ext cx="3070071" cy="369332"/>
          </a:xfrm>
          <a:prstGeom prst="rect">
            <a:avLst/>
          </a:prstGeom>
          <a:noFill/>
        </p:spPr>
        <p:txBody>
          <a:bodyPr wrap="none" rtlCol="0">
            <a:spAutoFit/>
          </a:bodyPr>
          <a:lstStyle/>
          <a:p>
            <a:pPr marL="285750" indent="-285750">
              <a:buClr>
                <a:srgbClr val="0070C0"/>
              </a:buClr>
              <a:buFont typeface="Wingdings" panose="05000000000000000000" pitchFamily="2" charset="2"/>
              <a:buChar char="q"/>
            </a:pPr>
            <a:r>
              <a:rPr lang="en-US" dirty="0">
                <a:solidFill>
                  <a:schemeClr val="bg2">
                    <a:lumMod val="10000"/>
                  </a:schemeClr>
                </a:solidFill>
              </a:rPr>
              <a:t>Using </a:t>
            </a:r>
            <a:r>
              <a:rPr lang="en-US" dirty="0" smtClean="0">
                <a:solidFill>
                  <a:schemeClr val="bg2">
                    <a:lumMod val="10000"/>
                  </a:schemeClr>
                </a:solidFill>
              </a:rPr>
              <a:t>fingerprint scanner</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108</a:t>
            </a:fld>
            <a:endParaRPr lang="en-US" dirty="0">
              <a:solidFill>
                <a:schemeClr val="bg2">
                  <a:lumMod val="10000"/>
                </a:schemeClr>
              </a:solidFill>
            </a:endParaRP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cxnSp>
        <p:nvCxnSpPr>
          <p:cNvPr id="10" name="Straight Arrow Connector 9"/>
          <p:cNvCxnSpPr/>
          <p:nvPr/>
        </p:nvCxnSpPr>
        <p:spPr>
          <a:xfrm>
            <a:off x="2980327" y="3408792"/>
            <a:ext cx="1610527"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2955714" y="2901850"/>
            <a:ext cx="164500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Disadvantages</a:t>
            </a:r>
            <a:endParaRPr lang="en-US" dirty="0">
              <a:solidFill>
                <a:schemeClr val="bg2">
                  <a:lumMod val="10000"/>
                </a:schemeClr>
              </a:solidFill>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069" y="3050316"/>
            <a:ext cx="325148" cy="325148"/>
          </a:xfrm>
          <a:prstGeom prst="rect">
            <a:avLst/>
          </a:prstGeom>
        </p:spPr>
      </p:pic>
      <p:sp>
        <p:nvSpPr>
          <p:cNvPr id="19" name="TextBox 18"/>
          <p:cNvSpPr txBox="1"/>
          <p:nvPr/>
        </p:nvSpPr>
        <p:spPr>
          <a:xfrm>
            <a:off x="5199203" y="3028224"/>
            <a:ext cx="1542410" cy="369332"/>
          </a:xfrm>
          <a:prstGeom prst="rect">
            <a:avLst/>
          </a:prstGeom>
          <a:noFill/>
        </p:spPr>
        <p:txBody>
          <a:bodyPr wrap="none" rtlCol="0">
            <a:spAutoFit/>
          </a:bodyPr>
          <a:lstStyle/>
          <a:p>
            <a:r>
              <a:rPr lang="en-US" dirty="0" smtClean="0">
                <a:solidFill>
                  <a:schemeClr val="bg2">
                    <a:lumMod val="10000"/>
                  </a:schemeClr>
                </a:solidFill>
              </a:rPr>
              <a:t>Can be faked</a:t>
            </a:r>
            <a:endParaRPr lang="en-US" dirty="0">
              <a:solidFill>
                <a:schemeClr val="bg2">
                  <a:lumMod val="10000"/>
                </a:schemeClr>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4397" y="2885347"/>
            <a:ext cx="691317" cy="98232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570" y="2885347"/>
            <a:ext cx="1309760" cy="982320"/>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069" y="3441888"/>
            <a:ext cx="325148" cy="325148"/>
          </a:xfrm>
          <a:prstGeom prst="rect">
            <a:avLst/>
          </a:prstGeom>
        </p:spPr>
      </p:pic>
      <p:sp>
        <p:nvSpPr>
          <p:cNvPr id="27" name="TextBox 26"/>
          <p:cNvSpPr txBox="1"/>
          <p:nvPr/>
        </p:nvSpPr>
        <p:spPr>
          <a:xfrm>
            <a:off x="5199203" y="3419796"/>
            <a:ext cx="3671420" cy="646331"/>
          </a:xfrm>
          <a:prstGeom prst="rect">
            <a:avLst/>
          </a:prstGeom>
          <a:noFill/>
        </p:spPr>
        <p:txBody>
          <a:bodyPr wrap="square" rtlCol="0">
            <a:spAutoFit/>
          </a:bodyPr>
          <a:lstStyle/>
          <a:p>
            <a:r>
              <a:rPr lang="en-US" dirty="0" smtClean="0">
                <a:solidFill>
                  <a:schemeClr val="bg2">
                    <a:lumMod val="10000"/>
                  </a:schemeClr>
                </a:solidFill>
              </a:rPr>
              <a:t>Has problem in hand (Ex: diseases of hand)</a:t>
            </a:r>
            <a:endParaRPr lang="en-US" dirty="0">
              <a:solidFill>
                <a:schemeClr val="bg2">
                  <a:lumMod val="10000"/>
                </a:schemeClr>
              </a:solidFill>
            </a:endParaRPr>
          </a:p>
        </p:txBody>
      </p:sp>
      <p:sp>
        <p:nvSpPr>
          <p:cNvPr id="30" name="TextBox 29"/>
          <p:cNvSpPr txBox="1"/>
          <p:nvPr/>
        </p:nvSpPr>
        <p:spPr>
          <a:xfrm>
            <a:off x="931749" y="4475282"/>
            <a:ext cx="941668" cy="369332"/>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Process</a:t>
            </a:r>
            <a:endParaRPr lang="en-US" dirty="0">
              <a:solidFill>
                <a:schemeClr val="bg2">
                  <a:lumMod val="10000"/>
                </a:schemeClr>
              </a:solidFill>
            </a:endParaRP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749" y="4853193"/>
            <a:ext cx="5822185" cy="1691787"/>
          </a:xfrm>
          <a:prstGeom prst="rect">
            <a:avLst/>
          </a:prstGeom>
        </p:spPr>
      </p:pic>
      <p:sp>
        <p:nvSpPr>
          <p:cNvPr id="20" name="TextBox 19"/>
          <p:cNvSpPr txBox="1"/>
          <p:nvPr/>
        </p:nvSpPr>
        <p:spPr>
          <a:xfrm>
            <a:off x="6644016" y="619281"/>
            <a:ext cx="2499984" cy="584775"/>
          </a:xfrm>
          <a:prstGeom prst="rect">
            <a:avLst/>
          </a:prstGeom>
          <a:noFill/>
        </p:spPr>
        <p:txBody>
          <a:bodyPr wrap="square" rtlCol="0">
            <a:spAutoFit/>
          </a:bodyPr>
          <a:lstStyle/>
          <a:p>
            <a:pPr marL="342900" indent="-342900">
              <a:buAutoNum type="arabicPeriod"/>
            </a:pPr>
            <a:r>
              <a:rPr lang="vi-VN" sz="1600" dirty="0" smtClean="0">
                <a:solidFill>
                  <a:schemeClr val="bg2">
                    <a:lumMod val="10000"/>
                  </a:schemeClr>
                </a:solidFill>
              </a:rPr>
              <a:t>ID card</a:t>
            </a:r>
          </a:p>
          <a:p>
            <a:pPr marL="342900" indent="-342900">
              <a:buAutoNum type="arabicPeriod"/>
            </a:pPr>
            <a:r>
              <a:rPr lang="vi-VN" sz="1600" b="1" dirty="0" smtClean="0">
                <a:solidFill>
                  <a:schemeClr val="bg2">
                    <a:lumMod val="10000"/>
                  </a:schemeClr>
                </a:solidFill>
              </a:rPr>
              <a:t>Fingerprint</a:t>
            </a:r>
            <a:endParaRPr lang="en-US" sz="1600" b="1" dirty="0" smtClean="0">
              <a:solidFill>
                <a:schemeClr val="bg2">
                  <a:lumMod val="10000"/>
                </a:schemeClr>
              </a:solidFill>
            </a:endParaRPr>
          </a:p>
        </p:txBody>
      </p:sp>
    </p:spTree>
    <p:extLst>
      <p:ext uri="{BB962C8B-B14F-4D97-AF65-F5344CB8AC3E}">
        <p14:creationId xmlns:p14="http://schemas.microsoft.com/office/powerpoint/2010/main" val="110410383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 - Summary</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109</a:t>
            </a:fld>
            <a:endParaRPr lang="en-US" dirty="0">
              <a:solidFill>
                <a:schemeClr val="bg2">
                  <a:lumMod val="10000"/>
                </a:schemeClr>
              </a:solidFill>
            </a:endParaRPr>
          </a:p>
        </p:txBody>
      </p:sp>
      <p:sp>
        <p:nvSpPr>
          <p:cNvPr id="9" name="TextBox 8"/>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vi-VN" sz="1600" dirty="0" smtClean="0">
                <a:solidFill>
                  <a:schemeClr val="bg2">
                    <a:lumMod val="10000"/>
                  </a:schemeClr>
                </a:solidFill>
              </a:rPr>
              <a:t>ID card</a:t>
            </a:r>
          </a:p>
          <a:p>
            <a:pPr marL="342900" indent="-342900">
              <a:buAutoNum type="arabicPeriod"/>
            </a:pPr>
            <a:r>
              <a:rPr lang="vi-VN" sz="1600" dirty="0" smtClean="0">
                <a:solidFill>
                  <a:schemeClr val="bg2">
                    <a:lumMod val="10000"/>
                  </a:schemeClr>
                </a:solidFill>
              </a:rPr>
              <a:t>Fingerprint</a:t>
            </a:r>
          </a:p>
          <a:p>
            <a:pPr marL="342900" indent="-342900">
              <a:buAutoNum type="arabicPeriod"/>
            </a:pPr>
            <a:r>
              <a:rPr lang="vi-VN" sz="1600" b="1" dirty="0" smtClean="0">
                <a:solidFill>
                  <a:schemeClr val="bg2">
                    <a:lumMod val="10000"/>
                  </a:schemeClr>
                </a:solidFill>
              </a:rPr>
              <a:t>Summary</a:t>
            </a:r>
            <a:endParaRPr lang="en-US" sz="1600" b="1" dirty="0" smtClean="0">
              <a:solidFill>
                <a:schemeClr val="bg2">
                  <a:lumMod val="10000"/>
                </a:schemeClr>
              </a:solidFill>
            </a:endParaRPr>
          </a:p>
        </p:txBody>
      </p:sp>
    </p:spTree>
    <p:extLst>
      <p:ext uri="{BB962C8B-B14F-4D97-AF65-F5344CB8AC3E}">
        <p14:creationId xmlns:p14="http://schemas.microsoft.com/office/powerpoint/2010/main" val="31518006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8" y="606056"/>
            <a:ext cx="6272793"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Problem</a:t>
            </a:r>
            <a:endParaRPr lang="en-US" sz="2700" dirty="0">
              <a:solidFill>
                <a:schemeClr val="bg2">
                  <a:lumMod val="10000"/>
                </a:schemeClr>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48" y="3141531"/>
            <a:ext cx="2060298" cy="2060298"/>
          </a:xfrm>
          <a:prstGeom prst="rect">
            <a:avLst/>
          </a:prstGeom>
        </p:spPr>
      </p:pic>
      <p:sp>
        <p:nvSpPr>
          <p:cNvPr id="4" name="TextBox 3"/>
          <p:cNvSpPr txBox="1"/>
          <p:nvPr/>
        </p:nvSpPr>
        <p:spPr>
          <a:xfrm>
            <a:off x="244548" y="5201829"/>
            <a:ext cx="2087431" cy="369332"/>
          </a:xfrm>
          <a:prstGeom prst="rect">
            <a:avLst/>
          </a:prstGeom>
          <a:noFill/>
        </p:spPr>
        <p:txBody>
          <a:bodyPr wrap="none" rtlCol="0">
            <a:spAutoFit/>
          </a:bodyPr>
          <a:lstStyle/>
          <a:p>
            <a:r>
              <a:rPr lang="en-US" dirty="0" err="1" smtClean="0">
                <a:solidFill>
                  <a:srgbClr val="002060"/>
                </a:solidFill>
              </a:rPr>
              <a:t>Mr.Tan</a:t>
            </a:r>
            <a:r>
              <a:rPr lang="en-US" dirty="0" smtClean="0">
                <a:solidFill>
                  <a:srgbClr val="002060"/>
                </a:solidFill>
              </a:rPr>
              <a:t> (Employee)</a:t>
            </a:r>
            <a:endParaRPr lang="en-US" dirty="0">
              <a:solidFill>
                <a:srgbClr val="002060"/>
              </a:solidFill>
            </a:endParaRPr>
          </a:p>
        </p:txBody>
      </p:sp>
      <p:sp>
        <p:nvSpPr>
          <p:cNvPr id="8" name="TextBox 7"/>
          <p:cNvSpPr txBox="1"/>
          <p:nvPr/>
        </p:nvSpPr>
        <p:spPr>
          <a:xfrm>
            <a:off x="3322673" y="2772199"/>
            <a:ext cx="5821326" cy="400110"/>
          </a:xfrm>
          <a:prstGeom prst="rect">
            <a:avLst/>
          </a:prstGeom>
          <a:noFill/>
        </p:spPr>
        <p:txBody>
          <a:bodyPr wrap="square" rtlCol="0">
            <a:spAutoFit/>
          </a:bodyPr>
          <a:lstStyle/>
          <a:p>
            <a:r>
              <a:rPr lang="en-US" sz="2000" dirty="0" smtClean="0">
                <a:solidFill>
                  <a:schemeClr val="bg2">
                    <a:lumMod val="10000"/>
                  </a:schemeClr>
                </a:solidFill>
              </a:rPr>
              <a:t>All of employees had been training before</a:t>
            </a:r>
          </a:p>
        </p:txBody>
      </p:sp>
      <p:cxnSp>
        <p:nvCxnSpPr>
          <p:cNvPr id="17" name="Straight Arrow Connector 16"/>
          <p:cNvCxnSpPr>
            <a:stCxn id="13" idx="3"/>
          </p:cNvCxnSpPr>
          <p:nvPr/>
        </p:nvCxnSpPr>
        <p:spPr>
          <a:xfrm flipV="1">
            <a:off x="2304846" y="3062177"/>
            <a:ext cx="1017826" cy="1109503"/>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t>11</a:t>
            </a:fld>
            <a:endParaRPr lang="en-US"/>
          </a:p>
        </p:txBody>
      </p:sp>
    </p:spTree>
    <p:extLst>
      <p:ext uri="{BB962C8B-B14F-4D97-AF65-F5344CB8AC3E}">
        <p14:creationId xmlns:p14="http://schemas.microsoft.com/office/powerpoint/2010/main" val="1769444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 - Summary</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grpSp>
        <p:nvGrpSpPr>
          <p:cNvPr id="10" name="Group 9"/>
          <p:cNvGrpSpPr/>
          <p:nvPr/>
        </p:nvGrpSpPr>
        <p:grpSpPr>
          <a:xfrm>
            <a:off x="430037" y="3012463"/>
            <a:ext cx="3322849" cy="2490380"/>
            <a:chOff x="701323" y="2962385"/>
            <a:chExt cx="3322849" cy="2490380"/>
          </a:xfrm>
        </p:grpSpPr>
        <p:sp>
          <p:nvSpPr>
            <p:cNvPr id="20" name="Rectangle 19"/>
            <p:cNvSpPr/>
            <p:nvPr/>
          </p:nvSpPr>
          <p:spPr>
            <a:xfrm>
              <a:off x="701323" y="2962385"/>
              <a:ext cx="3322849" cy="249038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1" name="TextBox 20"/>
            <p:cNvSpPr txBox="1"/>
            <p:nvPr/>
          </p:nvSpPr>
          <p:spPr>
            <a:xfrm>
              <a:off x="701324" y="3347542"/>
              <a:ext cx="2029722" cy="400110"/>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ID card</a:t>
              </a:r>
              <a:endParaRPr lang="en-US" sz="2000" dirty="0">
                <a:solidFill>
                  <a:schemeClr val="bg2">
                    <a:lumMod val="10000"/>
                  </a:schemeClr>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22" y="3012463"/>
              <a:ext cx="679333" cy="1070269"/>
            </a:xfrm>
            <a:prstGeom prst="rect">
              <a:avLst/>
            </a:prstGeom>
          </p:spPr>
        </p:pic>
      </p:gr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110</a:t>
            </a:fld>
            <a:endParaRPr lang="en-US" dirty="0">
              <a:solidFill>
                <a:schemeClr val="bg2">
                  <a:lumMod val="10000"/>
                </a:schemeClr>
              </a:solidFill>
            </a:endParaRPr>
          </a:p>
        </p:txBody>
      </p:sp>
      <p:sp>
        <p:nvSpPr>
          <p:cNvPr id="11" name="TextBox 10"/>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vi-VN" sz="1600" dirty="0" smtClean="0">
                <a:solidFill>
                  <a:schemeClr val="bg2">
                    <a:lumMod val="10000"/>
                  </a:schemeClr>
                </a:solidFill>
              </a:rPr>
              <a:t>ID card</a:t>
            </a:r>
          </a:p>
          <a:p>
            <a:pPr marL="342900" indent="-342900">
              <a:buAutoNum type="arabicPeriod"/>
            </a:pPr>
            <a:r>
              <a:rPr lang="vi-VN" sz="1600" dirty="0" smtClean="0">
                <a:solidFill>
                  <a:schemeClr val="bg2">
                    <a:lumMod val="10000"/>
                  </a:schemeClr>
                </a:solidFill>
              </a:rPr>
              <a:t>Fingerprint</a:t>
            </a:r>
          </a:p>
          <a:p>
            <a:pPr marL="342900" indent="-342900">
              <a:buAutoNum type="arabicPeriod"/>
            </a:pPr>
            <a:r>
              <a:rPr lang="vi-VN" sz="1600" b="1" dirty="0" smtClean="0">
                <a:solidFill>
                  <a:schemeClr val="bg2">
                    <a:lumMod val="10000"/>
                  </a:schemeClr>
                </a:solidFill>
              </a:rPr>
              <a:t>Summary</a:t>
            </a:r>
            <a:endParaRPr lang="en-US" sz="1600" b="1" dirty="0" smtClean="0">
              <a:solidFill>
                <a:schemeClr val="bg2">
                  <a:lumMod val="10000"/>
                </a:schemeClr>
              </a:solidFill>
            </a:endParaRPr>
          </a:p>
        </p:txBody>
      </p:sp>
    </p:spTree>
    <p:extLst>
      <p:ext uri="{BB962C8B-B14F-4D97-AF65-F5344CB8AC3E}">
        <p14:creationId xmlns:p14="http://schemas.microsoft.com/office/powerpoint/2010/main" val="166841354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 - Summary</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grpSp>
        <p:nvGrpSpPr>
          <p:cNvPr id="10" name="Group 9"/>
          <p:cNvGrpSpPr/>
          <p:nvPr/>
        </p:nvGrpSpPr>
        <p:grpSpPr>
          <a:xfrm>
            <a:off x="430037" y="3012463"/>
            <a:ext cx="3322849" cy="2490380"/>
            <a:chOff x="701323" y="2962385"/>
            <a:chExt cx="3322849" cy="2490380"/>
          </a:xfrm>
        </p:grpSpPr>
        <p:sp>
          <p:nvSpPr>
            <p:cNvPr id="20" name="Rectangle 19"/>
            <p:cNvSpPr/>
            <p:nvPr/>
          </p:nvSpPr>
          <p:spPr>
            <a:xfrm>
              <a:off x="701323" y="2962385"/>
              <a:ext cx="3322849" cy="249038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1" name="TextBox 20"/>
            <p:cNvSpPr txBox="1"/>
            <p:nvPr/>
          </p:nvSpPr>
          <p:spPr>
            <a:xfrm>
              <a:off x="701324" y="3347542"/>
              <a:ext cx="2029722" cy="400110"/>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ID card</a:t>
              </a:r>
              <a:endParaRPr lang="en-US" sz="2000" dirty="0">
                <a:solidFill>
                  <a:schemeClr val="bg2">
                    <a:lumMod val="10000"/>
                  </a:schemeClr>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22" y="3012463"/>
              <a:ext cx="679333" cy="1070269"/>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822" y="4309796"/>
              <a:ext cx="726062" cy="1070269"/>
            </a:xfrm>
            <a:prstGeom prst="rect">
              <a:avLst/>
            </a:prstGeom>
          </p:spPr>
        </p:pic>
        <p:sp>
          <p:nvSpPr>
            <p:cNvPr id="28" name="TextBox 27"/>
            <p:cNvSpPr txBox="1"/>
            <p:nvPr/>
          </p:nvSpPr>
          <p:spPr>
            <a:xfrm>
              <a:off x="701324" y="4490988"/>
              <a:ext cx="2447498" cy="707886"/>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fingerprint scanner</a:t>
              </a:r>
              <a:endParaRPr lang="en-US" sz="2000" dirty="0">
                <a:solidFill>
                  <a:schemeClr val="bg2">
                    <a:lumMod val="10000"/>
                  </a:schemeClr>
                </a:solidFill>
              </a:endParaRPr>
            </a:p>
          </p:txBody>
        </p:sp>
      </p:gr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111</a:t>
            </a:fld>
            <a:endParaRPr lang="en-US" dirty="0">
              <a:solidFill>
                <a:schemeClr val="bg2">
                  <a:lumMod val="10000"/>
                </a:schemeClr>
              </a:solidFill>
            </a:endParaRPr>
          </a:p>
        </p:txBody>
      </p:sp>
      <p:sp>
        <p:nvSpPr>
          <p:cNvPr id="13" name="TextBox 12"/>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vi-VN" sz="1600" dirty="0" smtClean="0">
                <a:solidFill>
                  <a:schemeClr val="bg2">
                    <a:lumMod val="10000"/>
                  </a:schemeClr>
                </a:solidFill>
              </a:rPr>
              <a:t>ID card</a:t>
            </a:r>
          </a:p>
          <a:p>
            <a:pPr marL="342900" indent="-342900">
              <a:buAutoNum type="arabicPeriod"/>
            </a:pPr>
            <a:r>
              <a:rPr lang="vi-VN" sz="1600" dirty="0" smtClean="0">
                <a:solidFill>
                  <a:schemeClr val="bg2">
                    <a:lumMod val="10000"/>
                  </a:schemeClr>
                </a:solidFill>
              </a:rPr>
              <a:t>Fingerprint</a:t>
            </a:r>
          </a:p>
          <a:p>
            <a:pPr marL="342900" indent="-342900">
              <a:buAutoNum type="arabicPeriod"/>
            </a:pPr>
            <a:r>
              <a:rPr lang="vi-VN" sz="1600" b="1" dirty="0" smtClean="0">
                <a:solidFill>
                  <a:schemeClr val="bg2">
                    <a:lumMod val="10000"/>
                  </a:schemeClr>
                </a:solidFill>
              </a:rPr>
              <a:t>Summary</a:t>
            </a:r>
            <a:endParaRPr lang="en-US" sz="1600" b="1" dirty="0" smtClean="0">
              <a:solidFill>
                <a:schemeClr val="bg2">
                  <a:lumMod val="10000"/>
                </a:schemeClr>
              </a:solidFill>
            </a:endParaRPr>
          </a:p>
        </p:txBody>
      </p:sp>
    </p:spTree>
    <p:extLst>
      <p:ext uri="{BB962C8B-B14F-4D97-AF65-F5344CB8AC3E}">
        <p14:creationId xmlns:p14="http://schemas.microsoft.com/office/powerpoint/2010/main" val="293105127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 - Summary</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grpSp>
        <p:nvGrpSpPr>
          <p:cNvPr id="10" name="Group 9"/>
          <p:cNvGrpSpPr/>
          <p:nvPr/>
        </p:nvGrpSpPr>
        <p:grpSpPr>
          <a:xfrm>
            <a:off x="430037" y="3012463"/>
            <a:ext cx="3322849" cy="2490380"/>
            <a:chOff x="701323" y="2962385"/>
            <a:chExt cx="3322849" cy="2490380"/>
          </a:xfrm>
        </p:grpSpPr>
        <p:sp>
          <p:nvSpPr>
            <p:cNvPr id="20" name="Rectangle 19"/>
            <p:cNvSpPr/>
            <p:nvPr/>
          </p:nvSpPr>
          <p:spPr>
            <a:xfrm>
              <a:off x="701323" y="2962385"/>
              <a:ext cx="3322849" cy="249038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1" name="TextBox 20"/>
            <p:cNvSpPr txBox="1"/>
            <p:nvPr/>
          </p:nvSpPr>
          <p:spPr>
            <a:xfrm>
              <a:off x="701324" y="3347542"/>
              <a:ext cx="2029722" cy="400110"/>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ID card</a:t>
              </a:r>
              <a:endParaRPr lang="en-US" sz="2000" dirty="0">
                <a:solidFill>
                  <a:schemeClr val="bg2">
                    <a:lumMod val="10000"/>
                  </a:schemeClr>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22" y="3012463"/>
              <a:ext cx="679333" cy="1070269"/>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822" y="4309796"/>
              <a:ext cx="726062" cy="1070269"/>
            </a:xfrm>
            <a:prstGeom prst="rect">
              <a:avLst/>
            </a:prstGeom>
          </p:spPr>
        </p:pic>
        <p:sp>
          <p:nvSpPr>
            <p:cNvPr id="28" name="TextBox 27"/>
            <p:cNvSpPr txBox="1"/>
            <p:nvPr/>
          </p:nvSpPr>
          <p:spPr>
            <a:xfrm>
              <a:off x="701324" y="4490988"/>
              <a:ext cx="2447498" cy="707886"/>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fingerprint scanner</a:t>
              </a:r>
              <a:endParaRPr lang="en-US" sz="2000" dirty="0">
                <a:solidFill>
                  <a:schemeClr val="bg2">
                    <a:lumMod val="10000"/>
                  </a:schemeClr>
                </a:solidFill>
              </a:endParaRPr>
            </a:p>
          </p:txBody>
        </p:sp>
      </p:grpSp>
      <p:cxnSp>
        <p:nvCxnSpPr>
          <p:cNvPr id="32" name="Straight Arrow Connector 31"/>
          <p:cNvCxnSpPr>
            <a:stCxn id="20" idx="3"/>
          </p:cNvCxnSpPr>
          <p:nvPr/>
        </p:nvCxnSpPr>
        <p:spPr>
          <a:xfrm flipV="1">
            <a:off x="3752886" y="4254036"/>
            <a:ext cx="1649536" cy="3617"/>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112</a:t>
            </a:fld>
            <a:endParaRPr lang="en-US" dirty="0">
              <a:solidFill>
                <a:schemeClr val="bg2">
                  <a:lumMod val="10000"/>
                </a:schemeClr>
              </a:solidFill>
            </a:endParaRPr>
          </a:p>
        </p:txBody>
      </p:sp>
      <p:sp>
        <p:nvSpPr>
          <p:cNvPr id="27" name="TextBox 26"/>
          <p:cNvSpPr txBox="1"/>
          <p:nvPr/>
        </p:nvSpPr>
        <p:spPr>
          <a:xfrm>
            <a:off x="3744418" y="3888321"/>
            <a:ext cx="164500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Disadvantages</a:t>
            </a:r>
            <a:endParaRPr lang="en-US" dirty="0">
              <a:solidFill>
                <a:schemeClr val="bg2">
                  <a:lumMod val="10000"/>
                </a:schemeClr>
              </a:solidFill>
            </a:endParaRPr>
          </a:p>
        </p:txBody>
      </p:sp>
      <p:sp>
        <p:nvSpPr>
          <p:cNvPr id="15" name="TextBox 14"/>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vi-VN" sz="1600" dirty="0" smtClean="0">
                <a:solidFill>
                  <a:schemeClr val="bg2">
                    <a:lumMod val="10000"/>
                  </a:schemeClr>
                </a:solidFill>
              </a:rPr>
              <a:t>ID card</a:t>
            </a:r>
          </a:p>
          <a:p>
            <a:pPr marL="342900" indent="-342900">
              <a:buAutoNum type="arabicPeriod"/>
            </a:pPr>
            <a:r>
              <a:rPr lang="vi-VN" sz="1600" dirty="0" smtClean="0">
                <a:solidFill>
                  <a:schemeClr val="bg2">
                    <a:lumMod val="10000"/>
                  </a:schemeClr>
                </a:solidFill>
              </a:rPr>
              <a:t>Fingerprint</a:t>
            </a:r>
          </a:p>
          <a:p>
            <a:pPr marL="342900" indent="-342900">
              <a:buAutoNum type="arabicPeriod"/>
            </a:pPr>
            <a:r>
              <a:rPr lang="vi-VN" sz="1600" b="1" dirty="0" smtClean="0">
                <a:solidFill>
                  <a:schemeClr val="bg2">
                    <a:lumMod val="10000"/>
                  </a:schemeClr>
                </a:solidFill>
              </a:rPr>
              <a:t>Summary</a:t>
            </a:r>
            <a:endParaRPr lang="en-US" sz="1600" b="1" dirty="0" smtClean="0">
              <a:solidFill>
                <a:schemeClr val="bg2">
                  <a:lumMod val="10000"/>
                </a:schemeClr>
              </a:solidFill>
            </a:endParaRPr>
          </a:p>
        </p:txBody>
      </p:sp>
    </p:spTree>
    <p:extLst>
      <p:ext uri="{BB962C8B-B14F-4D97-AF65-F5344CB8AC3E}">
        <p14:creationId xmlns:p14="http://schemas.microsoft.com/office/powerpoint/2010/main" val="86548767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 - Summary</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grpSp>
        <p:nvGrpSpPr>
          <p:cNvPr id="10" name="Group 9"/>
          <p:cNvGrpSpPr/>
          <p:nvPr/>
        </p:nvGrpSpPr>
        <p:grpSpPr>
          <a:xfrm>
            <a:off x="430037" y="3012463"/>
            <a:ext cx="3322849" cy="2490380"/>
            <a:chOff x="701323" y="2962385"/>
            <a:chExt cx="3322849" cy="2490380"/>
          </a:xfrm>
        </p:grpSpPr>
        <p:sp>
          <p:nvSpPr>
            <p:cNvPr id="20" name="Rectangle 19"/>
            <p:cNvSpPr/>
            <p:nvPr/>
          </p:nvSpPr>
          <p:spPr>
            <a:xfrm>
              <a:off x="701323" y="2962385"/>
              <a:ext cx="3322849" cy="249038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1" name="TextBox 20"/>
            <p:cNvSpPr txBox="1"/>
            <p:nvPr/>
          </p:nvSpPr>
          <p:spPr>
            <a:xfrm>
              <a:off x="701324" y="3347542"/>
              <a:ext cx="2029722" cy="400110"/>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ID card</a:t>
              </a:r>
              <a:endParaRPr lang="en-US" sz="2000" dirty="0">
                <a:solidFill>
                  <a:schemeClr val="bg2">
                    <a:lumMod val="10000"/>
                  </a:schemeClr>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22" y="3012463"/>
              <a:ext cx="679333" cy="1070269"/>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822" y="4309796"/>
              <a:ext cx="726062" cy="1070269"/>
            </a:xfrm>
            <a:prstGeom prst="rect">
              <a:avLst/>
            </a:prstGeom>
          </p:spPr>
        </p:pic>
        <p:sp>
          <p:nvSpPr>
            <p:cNvPr id="28" name="TextBox 27"/>
            <p:cNvSpPr txBox="1"/>
            <p:nvPr/>
          </p:nvSpPr>
          <p:spPr>
            <a:xfrm>
              <a:off x="701324" y="4490988"/>
              <a:ext cx="2447498" cy="707886"/>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fingerprint scanner</a:t>
              </a:r>
              <a:endParaRPr lang="en-US" sz="2000" dirty="0">
                <a:solidFill>
                  <a:schemeClr val="bg2">
                    <a:lumMod val="10000"/>
                  </a:schemeClr>
                </a:solidFill>
              </a:endParaRPr>
            </a:p>
          </p:txBody>
        </p:sp>
      </p:grpSp>
      <p:cxnSp>
        <p:nvCxnSpPr>
          <p:cNvPr id="32" name="Straight Arrow Connector 31"/>
          <p:cNvCxnSpPr>
            <a:stCxn id="20" idx="3"/>
            <a:endCxn id="31" idx="1"/>
          </p:cNvCxnSpPr>
          <p:nvPr/>
        </p:nvCxnSpPr>
        <p:spPr>
          <a:xfrm flipV="1">
            <a:off x="3752886" y="4254036"/>
            <a:ext cx="1649536" cy="3617"/>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113</a:t>
            </a:fld>
            <a:endParaRPr lang="en-US" dirty="0">
              <a:solidFill>
                <a:schemeClr val="bg2">
                  <a:lumMod val="10000"/>
                </a:schemeClr>
              </a:solidFill>
            </a:endParaRPr>
          </a:p>
        </p:txBody>
      </p:sp>
      <p:sp>
        <p:nvSpPr>
          <p:cNvPr id="27" name="TextBox 26"/>
          <p:cNvSpPr txBox="1"/>
          <p:nvPr/>
        </p:nvSpPr>
        <p:spPr>
          <a:xfrm>
            <a:off x="3744418" y="3888321"/>
            <a:ext cx="164500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Disadvantages</a:t>
            </a:r>
            <a:endParaRPr lang="en-US" dirty="0">
              <a:solidFill>
                <a:schemeClr val="bg2">
                  <a:lumMod val="10000"/>
                </a:schemeClr>
              </a:solidFill>
            </a:endParaRPr>
          </a:p>
        </p:txBody>
      </p:sp>
      <p:grpSp>
        <p:nvGrpSpPr>
          <p:cNvPr id="42" name="Group 41"/>
          <p:cNvGrpSpPr/>
          <p:nvPr/>
        </p:nvGrpSpPr>
        <p:grpSpPr>
          <a:xfrm>
            <a:off x="5402422" y="3370571"/>
            <a:ext cx="3556001" cy="1766929"/>
            <a:chOff x="5587999" y="3397620"/>
            <a:chExt cx="3556001" cy="1766929"/>
          </a:xfrm>
        </p:grpSpPr>
        <p:sp>
          <p:nvSpPr>
            <p:cNvPr id="31" name="Rectangle 30"/>
            <p:cNvSpPr/>
            <p:nvPr/>
          </p:nvSpPr>
          <p:spPr>
            <a:xfrm>
              <a:off x="5587999" y="3397620"/>
              <a:ext cx="3556001" cy="1766929"/>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894" y="3520382"/>
              <a:ext cx="289272" cy="325148"/>
            </a:xfrm>
            <a:prstGeom prst="rect">
              <a:avLst/>
            </a:prstGeom>
          </p:spPr>
        </p:pic>
        <p:sp>
          <p:nvSpPr>
            <p:cNvPr id="24" name="TextBox 23"/>
            <p:cNvSpPr txBox="1"/>
            <p:nvPr/>
          </p:nvSpPr>
          <p:spPr>
            <a:xfrm>
              <a:off x="5946802" y="3498290"/>
              <a:ext cx="1542410" cy="369332"/>
            </a:xfrm>
            <a:prstGeom prst="rect">
              <a:avLst/>
            </a:prstGeom>
            <a:noFill/>
          </p:spPr>
          <p:txBody>
            <a:bodyPr wrap="none" rtlCol="0">
              <a:spAutoFit/>
            </a:bodyPr>
            <a:lstStyle/>
            <a:p>
              <a:r>
                <a:rPr lang="en-US" dirty="0" smtClean="0">
                  <a:solidFill>
                    <a:schemeClr val="bg2">
                      <a:lumMod val="10000"/>
                    </a:schemeClr>
                  </a:solidFill>
                </a:rPr>
                <a:t>Can be faked</a:t>
              </a:r>
              <a:endParaRPr lang="en-US" dirty="0">
                <a:solidFill>
                  <a:schemeClr val="bg2">
                    <a:lumMod val="10000"/>
                  </a:schemeClr>
                </a:solidFill>
              </a:endParaRPr>
            </a:p>
          </p:txBody>
        </p:sp>
      </p:grpSp>
      <p:sp>
        <p:nvSpPr>
          <p:cNvPr id="25" name="TextBox 24"/>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vi-VN" sz="1600" dirty="0" smtClean="0">
                <a:solidFill>
                  <a:schemeClr val="bg2">
                    <a:lumMod val="10000"/>
                  </a:schemeClr>
                </a:solidFill>
              </a:rPr>
              <a:t>ID card</a:t>
            </a:r>
          </a:p>
          <a:p>
            <a:pPr marL="342900" indent="-342900">
              <a:buAutoNum type="arabicPeriod"/>
            </a:pPr>
            <a:r>
              <a:rPr lang="vi-VN" sz="1600" dirty="0" smtClean="0">
                <a:solidFill>
                  <a:schemeClr val="bg2">
                    <a:lumMod val="10000"/>
                  </a:schemeClr>
                </a:solidFill>
              </a:rPr>
              <a:t>Fingerprint</a:t>
            </a:r>
          </a:p>
          <a:p>
            <a:pPr marL="342900" indent="-342900">
              <a:buAutoNum type="arabicPeriod"/>
            </a:pPr>
            <a:r>
              <a:rPr lang="vi-VN" sz="1600" b="1" dirty="0" smtClean="0">
                <a:solidFill>
                  <a:schemeClr val="bg2">
                    <a:lumMod val="10000"/>
                  </a:schemeClr>
                </a:solidFill>
              </a:rPr>
              <a:t>Summary</a:t>
            </a:r>
            <a:endParaRPr lang="en-US" sz="1600" b="1" dirty="0" smtClean="0">
              <a:solidFill>
                <a:schemeClr val="bg2">
                  <a:lumMod val="10000"/>
                </a:schemeClr>
              </a:solidFill>
            </a:endParaRPr>
          </a:p>
        </p:txBody>
      </p:sp>
    </p:spTree>
    <p:extLst>
      <p:ext uri="{BB962C8B-B14F-4D97-AF65-F5344CB8AC3E}">
        <p14:creationId xmlns:p14="http://schemas.microsoft.com/office/powerpoint/2010/main" val="371088390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 - Summary</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grpSp>
        <p:nvGrpSpPr>
          <p:cNvPr id="10" name="Group 9"/>
          <p:cNvGrpSpPr/>
          <p:nvPr/>
        </p:nvGrpSpPr>
        <p:grpSpPr>
          <a:xfrm>
            <a:off x="430037" y="3012463"/>
            <a:ext cx="3322849" cy="2490380"/>
            <a:chOff x="701323" y="2962385"/>
            <a:chExt cx="3322849" cy="2490380"/>
          </a:xfrm>
        </p:grpSpPr>
        <p:sp>
          <p:nvSpPr>
            <p:cNvPr id="20" name="Rectangle 19"/>
            <p:cNvSpPr/>
            <p:nvPr/>
          </p:nvSpPr>
          <p:spPr>
            <a:xfrm>
              <a:off x="701323" y="2962385"/>
              <a:ext cx="3322849" cy="249038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1" name="TextBox 20"/>
            <p:cNvSpPr txBox="1"/>
            <p:nvPr/>
          </p:nvSpPr>
          <p:spPr>
            <a:xfrm>
              <a:off x="701324" y="3347542"/>
              <a:ext cx="2029722" cy="400110"/>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ID card</a:t>
              </a:r>
              <a:endParaRPr lang="en-US" sz="2000" dirty="0">
                <a:solidFill>
                  <a:schemeClr val="bg2">
                    <a:lumMod val="10000"/>
                  </a:schemeClr>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22" y="3012463"/>
              <a:ext cx="679333" cy="1070269"/>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822" y="4309796"/>
              <a:ext cx="726062" cy="1070269"/>
            </a:xfrm>
            <a:prstGeom prst="rect">
              <a:avLst/>
            </a:prstGeom>
          </p:spPr>
        </p:pic>
        <p:sp>
          <p:nvSpPr>
            <p:cNvPr id="28" name="TextBox 27"/>
            <p:cNvSpPr txBox="1"/>
            <p:nvPr/>
          </p:nvSpPr>
          <p:spPr>
            <a:xfrm>
              <a:off x="701324" y="4490988"/>
              <a:ext cx="2447498" cy="707886"/>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fingerprint scanner</a:t>
              </a:r>
              <a:endParaRPr lang="en-US" sz="2000" dirty="0">
                <a:solidFill>
                  <a:schemeClr val="bg2">
                    <a:lumMod val="10000"/>
                  </a:schemeClr>
                </a:solidFill>
              </a:endParaRPr>
            </a:p>
          </p:txBody>
        </p:sp>
      </p:grpSp>
      <p:cxnSp>
        <p:nvCxnSpPr>
          <p:cNvPr id="32" name="Straight Arrow Connector 31"/>
          <p:cNvCxnSpPr>
            <a:stCxn id="20" idx="3"/>
            <a:endCxn id="31" idx="1"/>
          </p:cNvCxnSpPr>
          <p:nvPr/>
        </p:nvCxnSpPr>
        <p:spPr>
          <a:xfrm flipV="1">
            <a:off x="3752886" y="4254036"/>
            <a:ext cx="1649536" cy="3617"/>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114</a:t>
            </a:fld>
            <a:endParaRPr lang="en-US" dirty="0">
              <a:solidFill>
                <a:schemeClr val="bg2">
                  <a:lumMod val="10000"/>
                </a:schemeClr>
              </a:solidFill>
            </a:endParaRPr>
          </a:p>
        </p:txBody>
      </p:sp>
      <p:sp>
        <p:nvSpPr>
          <p:cNvPr id="27" name="TextBox 26"/>
          <p:cNvSpPr txBox="1"/>
          <p:nvPr/>
        </p:nvSpPr>
        <p:spPr>
          <a:xfrm>
            <a:off x="3744418" y="3888321"/>
            <a:ext cx="164500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Disadvantages</a:t>
            </a:r>
            <a:endParaRPr lang="en-US" dirty="0">
              <a:solidFill>
                <a:schemeClr val="bg2">
                  <a:lumMod val="10000"/>
                </a:schemeClr>
              </a:solidFill>
            </a:endParaRPr>
          </a:p>
        </p:txBody>
      </p:sp>
      <p:grpSp>
        <p:nvGrpSpPr>
          <p:cNvPr id="42" name="Group 41"/>
          <p:cNvGrpSpPr/>
          <p:nvPr/>
        </p:nvGrpSpPr>
        <p:grpSpPr>
          <a:xfrm>
            <a:off x="5402422" y="3370571"/>
            <a:ext cx="3556001" cy="1766929"/>
            <a:chOff x="5587999" y="3397620"/>
            <a:chExt cx="3556001" cy="1766929"/>
          </a:xfrm>
        </p:grpSpPr>
        <p:sp>
          <p:nvSpPr>
            <p:cNvPr id="31" name="Rectangle 30"/>
            <p:cNvSpPr/>
            <p:nvPr/>
          </p:nvSpPr>
          <p:spPr>
            <a:xfrm>
              <a:off x="5587999" y="3397620"/>
              <a:ext cx="3556001" cy="1766929"/>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894" y="3520382"/>
              <a:ext cx="289272" cy="325148"/>
            </a:xfrm>
            <a:prstGeom prst="rect">
              <a:avLst/>
            </a:prstGeom>
          </p:spPr>
        </p:pic>
        <p:sp>
          <p:nvSpPr>
            <p:cNvPr id="24" name="TextBox 23"/>
            <p:cNvSpPr txBox="1"/>
            <p:nvPr/>
          </p:nvSpPr>
          <p:spPr>
            <a:xfrm>
              <a:off x="5946802" y="3498290"/>
              <a:ext cx="1542410" cy="369332"/>
            </a:xfrm>
            <a:prstGeom prst="rect">
              <a:avLst/>
            </a:prstGeom>
            <a:noFill/>
          </p:spPr>
          <p:txBody>
            <a:bodyPr wrap="none" rtlCol="0">
              <a:spAutoFit/>
            </a:bodyPr>
            <a:lstStyle/>
            <a:p>
              <a:r>
                <a:rPr lang="en-US" dirty="0" smtClean="0">
                  <a:solidFill>
                    <a:schemeClr val="bg2">
                      <a:lumMod val="10000"/>
                    </a:schemeClr>
                  </a:solidFill>
                </a:rPr>
                <a:t>Can be faked</a:t>
              </a:r>
              <a:endParaRPr lang="en-US" dirty="0">
                <a:solidFill>
                  <a:schemeClr val="bg2">
                    <a:lumMod val="10000"/>
                  </a:schemeClr>
                </a:solidFill>
              </a:endParaRPr>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894" y="3911954"/>
              <a:ext cx="289272" cy="325148"/>
            </a:xfrm>
            <a:prstGeom prst="rect">
              <a:avLst/>
            </a:prstGeom>
          </p:spPr>
        </p:pic>
        <p:sp>
          <p:nvSpPr>
            <p:cNvPr id="26" name="TextBox 25"/>
            <p:cNvSpPr txBox="1"/>
            <p:nvPr/>
          </p:nvSpPr>
          <p:spPr>
            <a:xfrm>
              <a:off x="5946802" y="3889862"/>
              <a:ext cx="2655332" cy="369332"/>
            </a:xfrm>
            <a:prstGeom prst="rect">
              <a:avLst/>
            </a:prstGeom>
            <a:noFill/>
          </p:spPr>
          <p:txBody>
            <a:bodyPr wrap="square" rtlCol="0">
              <a:spAutoFit/>
            </a:bodyPr>
            <a:lstStyle/>
            <a:p>
              <a:r>
                <a:rPr lang="en-US" dirty="0" smtClean="0">
                  <a:solidFill>
                    <a:schemeClr val="bg2">
                      <a:lumMod val="10000"/>
                    </a:schemeClr>
                  </a:solidFill>
                </a:rPr>
                <a:t>Can not check-in when:</a:t>
              </a:r>
              <a:endParaRPr lang="en-US" dirty="0">
                <a:solidFill>
                  <a:schemeClr val="bg2">
                    <a:lumMod val="10000"/>
                  </a:schemeClr>
                </a:solidFill>
              </a:endParaRPr>
            </a:p>
          </p:txBody>
        </p:sp>
      </p:grpSp>
      <p:sp>
        <p:nvSpPr>
          <p:cNvPr id="29" name="TextBox 28"/>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vi-VN" sz="1600" dirty="0" smtClean="0">
                <a:solidFill>
                  <a:schemeClr val="bg2">
                    <a:lumMod val="10000"/>
                  </a:schemeClr>
                </a:solidFill>
              </a:rPr>
              <a:t>ID card</a:t>
            </a:r>
          </a:p>
          <a:p>
            <a:pPr marL="342900" indent="-342900">
              <a:buAutoNum type="arabicPeriod"/>
            </a:pPr>
            <a:r>
              <a:rPr lang="vi-VN" sz="1600" dirty="0" smtClean="0">
                <a:solidFill>
                  <a:schemeClr val="bg2">
                    <a:lumMod val="10000"/>
                  </a:schemeClr>
                </a:solidFill>
              </a:rPr>
              <a:t>Fingerprint</a:t>
            </a:r>
          </a:p>
          <a:p>
            <a:pPr marL="342900" indent="-342900">
              <a:buAutoNum type="arabicPeriod"/>
            </a:pPr>
            <a:r>
              <a:rPr lang="vi-VN" sz="1600" b="1" dirty="0" smtClean="0">
                <a:solidFill>
                  <a:schemeClr val="bg2">
                    <a:lumMod val="10000"/>
                  </a:schemeClr>
                </a:solidFill>
              </a:rPr>
              <a:t>Summary</a:t>
            </a:r>
            <a:endParaRPr lang="en-US" sz="1600" b="1" dirty="0" smtClean="0">
              <a:solidFill>
                <a:schemeClr val="bg2">
                  <a:lumMod val="10000"/>
                </a:schemeClr>
              </a:solidFill>
            </a:endParaRPr>
          </a:p>
        </p:txBody>
      </p:sp>
    </p:spTree>
    <p:extLst>
      <p:ext uri="{BB962C8B-B14F-4D97-AF65-F5344CB8AC3E}">
        <p14:creationId xmlns:p14="http://schemas.microsoft.com/office/powerpoint/2010/main" val="108563657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 - Summary</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grpSp>
        <p:nvGrpSpPr>
          <p:cNvPr id="10" name="Group 9"/>
          <p:cNvGrpSpPr/>
          <p:nvPr/>
        </p:nvGrpSpPr>
        <p:grpSpPr>
          <a:xfrm>
            <a:off x="430037" y="3012463"/>
            <a:ext cx="3322849" cy="2490380"/>
            <a:chOff x="701323" y="2962385"/>
            <a:chExt cx="3322849" cy="2490380"/>
          </a:xfrm>
        </p:grpSpPr>
        <p:sp>
          <p:nvSpPr>
            <p:cNvPr id="20" name="Rectangle 19"/>
            <p:cNvSpPr/>
            <p:nvPr/>
          </p:nvSpPr>
          <p:spPr>
            <a:xfrm>
              <a:off x="701323" y="2962385"/>
              <a:ext cx="3322849" cy="249038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1" name="TextBox 20"/>
            <p:cNvSpPr txBox="1"/>
            <p:nvPr/>
          </p:nvSpPr>
          <p:spPr>
            <a:xfrm>
              <a:off x="701324" y="3347542"/>
              <a:ext cx="2029722" cy="400110"/>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ID card</a:t>
              </a:r>
              <a:endParaRPr lang="en-US" sz="2000" dirty="0">
                <a:solidFill>
                  <a:schemeClr val="bg2">
                    <a:lumMod val="10000"/>
                  </a:schemeClr>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22" y="3012463"/>
              <a:ext cx="679333" cy="1070269"/>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822" y="4309796"/>
              <a:ext cx="726062" cy="1070269"/>
            </a:xfrm>
            <a:prstGeom prst="rect">
              <a:avLst/>
            </a:prstGeom>
          </p:spPr>
        </p:pic>
        <p:sp>
          <p:nvSpPr>
            <p:cNvPr id="28" name="TextBox 27"/>
            <p:cNvSpPr txBox="1"/>
            <p:nvPr/>
          </p:nvSpPr>
          <p:spPr>
            <a:xfrm>
              <a:off x="701324" y="4490988"/>
              <a:ext cx="2447498" cy="707886"/>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fingerprint scanner</a:t>
              </a:r>
              <a:endParaRPr lang="en-US" sz="2000" dirty="0">
                <a:solidFill>
                  <a:schemeClr val="bg2">
                    <a:lumMod val="10000"/>
                  </a:schemeClr>
                </a:solidFill>
              </a:endParaRPr>
            </a:p>
          </p:txBody>
        </p:sp>
      </p:grpSp>
      <p:cxnSp>
        <p:nvCxnSpPr>
          <p:cNvPr id="32" name="Straight Arrow Connector 31"/>
          <p:cNvCxnSpPr>
            <a:stCxn id="20" idx="3"/>
            <a:endCxn id="31" idx="1"/>
          </p:cNvCxnSpPr>
          <p:nvPr/>
        </p:nvCxnSpPr>
        <p:spPr>
          <a:xfrm flipV="1">
            <a:off x="3752886" y="4254036"/>
            <a:ext cx="1649536" cy="3617"/>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115</a:t>
            </a:fld>
            <a:endParaRPr lang="en-US" dirty="0">
              <a:solidFill>
                <a:schemeClr val="bg2">
                  <a:lumMod val="10000"/>
                </a:schemeClr>
              </a:solidFill>
            </a:endParaRPr>
          </a:p>
        </p:txBody>
      </p:sp>
      <p:sp>
        <p:nvSpPr>
          <p:cNvPr id="27" name="TextBox 26"/>
          <p:cNvSpPr txBox="1"/>
          <p:nvPr/>
        </p:nvSpPr>
        <p:spPr>
          <a:xfrm>
            <a:off x="3744418" y="3888321"/>
            <a:ext cx="164500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Disadvantages</a:t>
            </a:r>
            <a:endParaRPr lang="en-US" dirty="0">
              <a:solidFill>
                <a:schemeClr val="bg2">
                  <a:lumMod val="10000"/>
                </a:schemeClr>
              </a:solidFill>
            </a:endParaRPr>
          </a:p>
        </p:txBody>
      </p:sp>
      <p:grpSp>
        <p:nvGrpSpPr>
          <p:cNvPr id="42" name="Group 41"/>
          <p:cNvGrpSpPr/>
          <p:nvPr/>
        </p:nvGrpSpPr>
        <p:grpSpPr>
          <a:xfrm>
            <a:off x="5402422" y="3370571"/>
            <a:ext cx="3596112" cy="1766929"/>
            <a:chOff x="5587999" y="3397620"/>
            <a:chExt cx="3596112" cy="1766929"/>
          </a:xfrm>
        </p:grpSpPr>
        <p:sp>
          <p:nvSpPr>
            <p:cNvPr id="31" name="Rectangle 30"/>
            <p:cNvSpPr/>
            <p:nvPr/>
          </p:nvSpPr>
          <p:spPr>
            <a:xfrm>
              <a:off x="5587999" y="3397620"/>
              <a:ext cx="3556001" cy="1766929"/>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894" y="3520382"/>
              <a:ext cx="289272" cy="325148"/>
            </a:xfrm>
            <a:prstGeom prst="rect">
              <a:avLst/>
            </a:prstGeom>
          </p:spPr>
        </p:pic>
        <p:sp>
          <p:nvSpPr>
            <p:cNvPr id="24" name="TextBox 23"/>
            <p:cNvSpPr txBox="1"/>
            <p:nvPr/>
          </p:nvSpPr>
          <p:spPr>
            <a:xfrm>
              <a:off x="5946802" y="3498290"/>
              <a:ext cx="1542410" cy="369332"/>
            </a:xfrm>
            <a:prstGeom prst="rect">
              <a:avLst/>
            </a:prstGeom>
            <a:noFill/>
          </p:spPr>
          <p:txBody>
            <a:bodyPr wrap="none" rtlCol="0">
              <a:spAutoFit/>
            </a:bodyPr>
            <a:lstStyle/>
            <a:p>
              <a:r>
                <a:rPr lang="en-US" dirty="0" smtClean="0">
                  <a:solidFill>
                    <a:schemeClr val="bg2">
                      <a:lumMod val="10000"/>
                    </a:schemeClr>
                  </a:solidFill>
                </a:rPr>
                <a:t>Can be faked</a:t>
              </a:r>
              <a:endParaRPr lang="en-US" dirty="0">
                <a:solidFill>
                  <a:schemeClr val="bg2">
                    <a:lumMod val="10000"/>
                  </a:schemeClr>
                </a:solidFill>
              </a:endParaRPr>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894" y="3911954"/>
              <a:ext cx="289272" cy="325148"/>
            </a:xfrm>
            <a:prstGeom prst="rect">
              <a:avLst/>
            </a:prstGeom>
          </p:spPr>
        </p:pic>
        <p:sp>
          <p:nvSpPr>
            <p:cNvPr id="26" name="TextBox 25"/>
            <p:cNvSpPr txBox="1"/>
            <p:nvPr/>
          </p:nvSpPr>
          <p:spPr>
            <a:xfrm>
              <a:off x="5946802" y="3889862"/>
              <a:ext cx="2655332" cy="369332"/>
            </a:xfrm>
            <a:prstGeom prst="rect">
              <a:avLst/>
            </a:prstGeom>
            <a:noFill/>
          </p:spPr>
          <p:txBody>
            <a:bodyPr wrap="square" rtlCol="0">
              <a:spAutoFit/>
            </a:bodyPr>
            <a:lstStyle/>
            <a:p>
              <a:r>
                <a:rPr lang="en-US" dirty="0" smtClean="0">
                  <a:solidFill>
                    <a:schemeClr val="bg2">
                      <a:lumMod val="10000"/>
                    </a:schemeClr>
                  </a:solidFill>
                </a:rPr>
                <a:t>Can not check-in when:</a:t>
              </a:r>
              <a:endParaRPr lang="en-US" dirty="0">
                <a:solidFill>
                  <a:schemeClr val="bg2">
                    <a:lumMod val="10000"/>
                  </a:schemeClr>
                </a:solidFill>
              </a:endParaRPr>
            </a:p>
          </p:txBody>
        </p:sp>
        <p:sp>
          <p:nvSpPr>
            <p:cNvPr id="35" name="TextBox 34"/>
            <p:cNvSpPr txBox="1"/>
            <p:nvPr/>
          </p:nvSpPr>
          <p:spPr>
            <a:xfrm>
              <a:off x="5968166" y="4241219"/>
              <a:ext cx="3215945" cy="369332"/>
            </a:xfrm>
            <a:prstGeom prst="rect">
              <a:avLst/>
            </a:prstGeom>
            <a:noFill/>
          </p:spPr>
          <p:txBody>
            <a:bodyPr wrap="none" rtlCol="0">
              <a:spAutoFit/>
            </a:bodyPr>
            <a:lstStyle/>
            <a:p>
              <a:pPr marL="285750" indent="-285750">
                <a:buFont typeface="Wingdings" panose="05000000000000000000" pitchFamily="2" charset="2"/>
                <a:buChar char="§"/>
              </a:pPr>
              <a:r>
                <a:rPr lang="en-US" dirty="0" smtClean="0">
                  <a:solidFill>
                    <a:schemeClr val="bg2">
                      <a:lumMod val="10000"/>
                    </a:schemeClr>
                  </a:solidFill>
                </a:rPr>
                <a:t>Forgetting to bring ID card</a:t>
              </a:r>
              <a:endParaRPr lang="en-US" dirty="0">
                <a:solidFill>
                  <a:schemeClr val="bg2">
                    <a:lumMod val="10000"/>
                  </a:schemeClr>
                </a:solidFill>
              </a:endParaRPr>
            </a:p>
          </p:txBody>
        </p:sp>
      </p:grpSp>
      <p:sp>
        <p:nvSpPr>
          <p:cNvPr id="29" name="TextBox 28"/>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vi-VN" sz="1600" dirty="0" smtClean="0">
                <a:solidFill>
                  <a:schemeClr val="bg2">
                    <a:lumMod val="10000"/>
                  </a:schemeClr>
                </a:solidFill>
              </a:rPr>
              <a:t>ID card</a:t>
            </a:r>
          </a:p>
          <a:p>
            <a:pPr marL="342900" indent="-342900">
              <a:buAutoNum type="arabicPeriod"/>
            </a:pPr>
            <a:r>
              <a:rPr lang="vi-VN" sz="1600" dirty="0" smtClean="0">
                <a:solidFill>
                  <a:schemeClr val="bg2">
                    <a:lumMod val="10000"/>
                  </a:schemeClr>
                </a:solidFill>
              </a:rPr>
              <a:t>Fingerprint</a:t>
            </a:r>
          </a:p>
          <a:p>
            <a:pPr marL="342900" indent="-342900">
              <a:buAutoNum type="arabicPeriod"/>
            </a:pPr>
            <a:r>
              <a:rPr lang="vi-VN" sz="1600" b="1" dirty="0" smtClean="0">
                <a:solidFill>
                  <a:schemeClr val="bg2">
                    <a:lumMod val="10000"/>
                  </a:schemeClr>
                </a:solidFill>
              </a:rPr>
              <a:t>Summary</a:t>
            </a:r>
            <a:endParaRPr lang="en-US" sz="1600" b="1" dirty="0" smtClean="0">
              <a:solidFill>
                <a:schemeClr val="bg2">
                  <a:lumMod val="10000"/>
                </a:schemeClr>
              </a:solidFill>
            </a:endParaRPr>
          </a:p>
        </p:txBody>
      </p:sp>
    </p:spTree>
    <p:extLst>
      <p:ext uri="{BB962C8B-B14F-4D97-AF65-F5344CB8AC3E}">
        <p14:creationId xmlns:p14="http://schemas.microsoft.com/office/powerpoint/2010/main" val="345100543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 - Summary</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grpSp>
        <p:nvGrpSpPr>
          <p:cNvPr id="10" name="Group 9"/>
          <p:cNvGrpSpPr/>
          <p:nvPr/>
        </p:nvGrpSpPr>
        <p:grpSpPr>
          <a:xfrm>
            <a:off x="430037" y="3012463"/>
            <a:ext cx="3322849" cy="2490380"/>
            <a:chOff x="701323" y="2962385"/>
            <a:chExt cx="3322849" cy="2490380"/>
          </a:xfrm>
        </p:grpSpPr>
        <p:sp>
          <p:nvSpPr>
            <p:cNvPr id="20" name="Rectangle 19"/>
            <p:cNvSpPr/>
            <p:nvPr/>
          </p:nvSpPr>
          <p:spPr>
            <a:xfrm>
              <a:off x="701323" y="2962385"/>
              <a:ext cx="3322849" cy="249038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1" name="TextBox 20"/>
            <p:cNvSpPr txBox="1"/>
            <p:nvPr/>
          </p:nvSpPr>
          <p:spPr>
            <a:xfrm>
              <a:off x="701324" y="3347542"/>
              <a:ext cx="2029722" cy="400110"/>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ID card</a:t>
              </a:r>
              <a:endParaRPr lang="en-US" sz="2000" dirty="0">
                <a:solidFill>
                  <a:schemeClr val="bg2">
                    <a:lumMod val="10000"/>
                  </a:schemeClr>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22" y="3012463"/>
              <a:ext cx="679333" cy="1070269"/>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822" y="4309796"/>
              <a:ext cx="726062" cy="1070269"/>
            </a:xfrm>
            <a:prstGeom prst="rect">
              <a:avLst/>
            </a:prstGeom>
          </p:spPr>
        </p:pic>
        <p:sp>
          <p:nvSpPr>
            <p:cNvPr id="28" name="TextBox 27"/>
            <p:cNvSpPr txBox="1"/>
            <p:nvPr/>
          </p:nvSpPr>
          <p:spPr>
            <a:xfrm>
              <a:off x="701324" y="4490988"/>
              <a:ext cx="2447498" cy="707886"/>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fingerprint scanner</a:t>
              </a:r>
              <a:endParaRPr lang="en-US" sz="2000" dirty="0">
                <a:solidFill>
                  <a:schemeClr val="bg2">
                    <a:lumMod val="10000"/>
                  </a:schemeClr>
                </a:solidFill>
              </a:endParaRPr>
            </a:p>
          </p:txBody>
        </p:sp>
      </p:grpSp>
      <p:cxnSp>
        <p:nvCxnSpPr>
          <p:cNvPr id="32" name="Straight Arrow Connector 31"/>
          <p:cNvCxnSpPr>
            <a:stCxn id="20" idx="3"/>
            <a:endCxn id="31" idx="1"/>
          </p:cNvCxnSpPr>
          <p:nvPr/>
        </p:nvCxnSpPr>
        <p:spPr>
          <a:xfrm flipV="1">
            <a:off x="3752886" y="4254036"/>
            <a:ext cx="1649536" cy="3617"/>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116</a:t>
            </a:fld>
            <a:endParaRPr lang="en-US" dirty="0">
              <a:solidFill>
                <a:schemeClr val="bg2">
                  <a:lumMod val="10000"/>
                </a:schemeClr>
              </a:solidFill>
            </a:endParaRPr>
          </a:p>
        </p:txBody>
      </p:sp>
      <p:sp>
        <p:nvSpPr>
          <p:cNvPr id="27" name="TextBox 26"/>
          <p:cNvSpPr txBox="1"/>
          <p:nvPr/>
        </p:nvSpPr>
        <p:spPr>
          <a:xfrm>
            <a:off x="3744418" y="3888321"/>
            <a:ext cx="164500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Disadvantages</a:t>
            </a:r>
            <a:endParaRPr lang="en-US" dirty="0">
              <a:solidFill>
                <a:schemeClr val="bg2">
                  <a:lumMod val="10000"/>
                </a:schemeClr>
              </a:solidFill>
            </a:endParaRPr>
          </a:p>
        </p:txBody>
      </p:sp>
      <p:grpSp>
        <p:nvGrpSpPr>
          <p:cNvPr id="42" name="Group 41"/>
          <p:cNvGrpSpPr/>
          <p:nvPr/>
        </p:nvGrpSpPr>
        <p:grpSpPr>
          <a:xfrm>
            <a:off x="5402422" y="3370571"/>
            <a:ext cx="3596112" cy="1766929"/>
            <a:chOff x="5587999" y="3397620"/>
            <a:chExt cx="3596112" cy="1766929"/>
          </a:xfrm>
        </p:grpSpPr>
        <p:sp>
          <p:nvSpPr>
            <p:cNvPr id="31" name="Rectangle 30"/>
            <p:cNvSpPr/>
            <p:nvPr/>
          </p:nvSpPr>
          <p:spPr>
            <a:xfrm>
              <a:off x="5587999" y="3397620"/>
              <a:ext cx="3556001" cy="1766929"/>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894" y="3520382"/>
              <a:ext cx="289272" cy="325148"/>
            </a:xfrm>
            <a:prstGeom prst="rect">
              <a:avLst/>
            </a:prstGeom>
          </p:spPr>
        </p:pic>
        <p:sp>
          <p:nvSpPr>
            <p:cNvPr id="24" name="TextBox 23"/>
            <p:cNvSpPr txBox="1"/>
            <p:nvPr/>
          </p:nvSpPr>
          <p:spPr>
            <a:xfrm>
              <a:off x="5946802" y="3498290"/>
              <a:ext cx="1542410" cy="369332"/>
            </a:xfrm>
            <a:prstGeom prst="rect">
              <a:avLst/>
            </a:prstGeom>
            <a:noFill/>
          </p:spPr>
          <p:txBody>
            <a:bodyPr wrap="none" rtlCol="0">
              <a:spAutoFit/>
            </a:bodyPr>
            <a:lstStyle/>
            <a:p>
              <a:r>
                <a:rPr lang="en-US" dirty="0" smtClean="0">
                  <a:solidFill>
                    <a:schemeClr val="bg2">
                      <a:lumMod val="10000"/>
                    </a:schemeClr>
                  </a:solidFill>
                </a:rPr>
                <a:t>Can be faked</a:t>
              </a:r>
              <a:endParaRPr lang="en-US" dirty="0">
                <a:solidFill>
                  <a:schemeClr val="bg2">
                    <a:lumMod val="10000"/>
                  </a:schemeClr>
                </a:solidFill>
              </a:endParaRPr>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894" y="3911954"/>
              <a:ext cx="289272" cy="325148"/>
            </a:xfrm>
            <a:prstGeom prst="rect">
              <a:avLst/>
            </a:prstGeom>
          </p:spPr>
        </p:pic>
        <p:sp>
          <p:nvSpPr>
            <p:cNvPr id="26" name="TextBox 25"/>
            <p:cNvSpPr txBox="1"/>
            <p:nvPr/>
          </p:nvSpPr>
          <p:spPr>
            <a:xfrm>
              <a:off x="5946802" y="3889862"/>
              <a:ext cx="2655332" cy="369332"/>
            </a:xfrm>
            <a:prstGeom prst="rect">
              <a:avLst/>
            </a:prstGeom>
            <a:noFill/>
          </p:spPr>
          <p:txBody>
            <a:bodyPr wrap="square" rtlCol="0">
              <a:spAutoFit/>
            </a:bodyPr>
            <a:lstStyle/>
            <a:p>
              <a:r>
                <a:rPr lang="en-US" dirty="0" smtClean="0">
                  <a:solidFill>
                    <a:schemeClr val="bg2">
                      <a:lumMod val="10000"/>
                    </a:schemeClr>
                  </a:solidFill>
                </a:rPr>
                <a:t>Can not check-in when:</a:t>
              </a:r>
              <a:endParaRPr lang="en-US" dirty="0">
                <a:solidFill>
                  <a:schemeClr val="bg2">
                    <a:lumMod val="10000"/>
                  </a:schemeClr>
                </a:solidFill>
              </a:endParaRPr>
            </a:p>
          </p:txBody>
        </p:sp>
        <p:sp>
          <p:nvSpPr>
            <p:cNvPr id="35" name="TextBox 34"/>
            <p:cNvSpPr txBox="1"/>
            <p:nvPr/>
          </p:nvSpPr>
          <p:spPr>
            <a:xfrm>
              <a:off x="5968166" y="4241219"/>
              <a:ext cx="3215945" cy="646331"/>
            </a:xfrm>
            <a:prstGeom prst="rect">
              <a:avLst/>
            </a:prstGeom>
            <a:noFill/>
          </p:spPr>
          <p:txBody>
            <a:bodyPr wrap="none" rtlCol="0">
              <a:spAutoFit/>
            </a:bodyPr>
            <a:lstStyle/>
            <a:p>
              <a:pPr marL="285750" indent="-285750">
                <a:buFont typeface="Wingdings" panose="05000000000000000000" pitchFamily="2" charset="2"/>
                <a:buChar char="§"/>
              </a:pPr>
              <a:r>
                <a:rPr lang="en-US" dirty="0" smtClean="0">
                  <a:solidFill>
                    <a:schemeClr val="bg2">
                      <a:lumMod val="10000"/>
                    </a:schemeClr>
                  </a:solidFill>
                </a:rPr>
                <a:t>Forgetting to bring ID card</a:t>
              </a:r>
            </a:p>
            <a:p>
              <a:pPr marL="285750" indent="-285750">
                <a:buFont typeface="Wingdings" panose="05000000000000000000" pitchFamily="2" charset="2"/>
                <a:buChar char="§"/>
              </a:pPr>
              <a:r>
                <a:rPr lang="en-US" dirty="0" smtClean="0">
                  <a:solidFill>
                    <a:schemeClr val="bg2">
                      <a:lumMod val="10000"/>
                    </a:schemeClr>
                  </a:solidFill>
                </a:rPr>
                <a:t>Losing ID card</a:t>
              </a:r>
              <a:endParaRPr lang="en-US" dirty="0">
                <a:solidFill>
                  <a:schemeClr val="bg2">
                    <a:lumMod val="10000"/>
                  </a:schemeClr>
                </a:solidFill>
              </a:endParaRPr>
            </a:p>
          </p:txBody>
        </p:sp>
      </p:grpSp>
      <p:sp>
        <p:nvSpPr>
          <p:cNvPr id="29" name="TextBox 28"/>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vi-VN" sz="1600" dirty="0" smtClean="0">
                <a:solidFill>
                  <a:schemeClr val="bg2">
                    <a:lumMod val="10000"/>
                  </a:schemeClr>
                </a:solidFill>
              </a:rPr>
              <a:t>ID card</a:t>
            </a:r>
          </a:p>
          <a:p>
            <a:pPr marL="342900" indent="-342900">
              <a:buAutoNum type="arabicPeriod"/>
            </a:pPr>
            <a:r>
              <a:rPr lang="vi-VN" sz="1600" dirty="0" smtClean="0">
                <a:solidFill>
                  <a:schemeClr val="bg2">
                    <a:lumMod val="10000"/>
                  </a:schemeClr>
                </a:solidFill>
              </a:rPr>
              <a:t>Fingerprint</a:t>
            </a:r>
          </a:p>
          <a:p>
            <a:pPr marL="342900" indent="-342900">
              <a:buAutoNum type="arabicPeriod"/>
            </a:pPr>
            <a:r>
              <a:rPr lang="vi-VN" sz="1600" b="1" dirty="0" smtClean="0">
                <a:solidFill>
                  <a:schemeClr val="bg2">
                    <a:lumMod val="10000"/>
                  </a:schemeClr>
                </a:solidFill>
              </a:rPr>
              <a:t>Summary</a:t>
            </a:r>
            <a:endParaRPr lang="en-US" sz="1600" b="1" dirty="0" smtClean="0">
              <a:solidFill>
                <a:schemeClr val="bg2">
                  <a:lumMod val="10000"/>
                </a:schemeClr>
              </a:solidFill>
            </a:endParaRPr>
          </a:p>
        </p:txBody>
      </p:sp>
    </p:spTree>
    <p:extLst>
      <p:ext uri="{BB962C8B-B14F-4D97-AF65-F5344CB8AC3E}">
        <p14:creationId xmlns:p14="http://schemas.microsoft.com/office/powerpoint/2010/main" val="150287432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Problem - Summary</a:t>
            </a:r>
            <a:endParaRPr lang="en-US" sz="2800" dirty="0">
              <a:solidFill>
                <a:schemeClr val="bg2">
                  <a:lumMod val="10000"/>
                </a:schemeClr>
              </a:solidFill>
            </a:endParaRPr>
          </a:p>
        </p:txBody>
      </p:sp>
      <p:sp>
        <p:nvSpPr>
          <p:cNvPr id="4" name="TextBox 3"/>
          <p:cNvSpPr txBox="1"/>
          <p:nvPr/>
        </p:nvSpPr>
        <p:spPr>
          <a:xfrm>
            <a:off x="907558" y="2115905"/>
            <a:ext cx="5034455" cy="400110"/>
          </a:xfrm>
          <a:prstGeom prst="rect">
            <a:avLst/>
          </a:prstGeom>
          <a:noFill/>
        </p:spPr>
        <p:txBody>
          <a:bodyPr wrap="none" rtlCol="0">
            <a:spAutoFit/>
          </a:bodyPr>
          <a:lstStyle/>
          <a:p>
            <a:r>
              <a:rPr lang="en-US" sz="2000" dirty="0">
                <a:solidFill>
                  <a:schemeClr val="bg2">
                    <a:lumMod val="10000"/>
                  </a:schemeClr>
                </a:solidFill>
              </a:rPr>
              <a:t>Traditional checking employee in methods</a:t>
            </a: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39" y="2115905"/>
            <a:ext cx="400110" cy="400110"/>
          </a:xfrm>
          <a:prstGeom prst="rect">
            <a:avLst/>
          </a:prstGeom>
        </p:spPr>
      </p:pic>
      <p:grpSp>
        <p:nvGrpSpPr>
          <p:cNvPr id="10" name="Group 9"/>
          <p:cNvGrpSpPr/>
          <p:nvPr/>
        </p:nvGrpSpPr>
        <p:grpSpPr>
          <a:xfrm>
            <a:off x="430037" y="3012463"/>
            <a:ext cx="3322849" cy="2490380"/>
            <a:chOff x="701323" y="2962385"/>
            <a:chExt cx="3322849" cy="2490380"/>
          </a:xfrm>
        </p:grpSpPr>
        <p:sp>
          <p:nvSpPr>
            <p:cNvPr id="20" name="Rectangle 19"/>
            <p:cNvSpPr/>
            <p:nvPr/>
          </p:nvSpPr>
          <p:spPr>
            <a:xfrm>
              <a:off x="701323" y="2962385"/>
              <a:ext cx="3322849" cy="249038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1" name="TextBox 20"/>
            <p:cNvSpPr txBox="1"/>
            <p:nvPr/>
          </p:nvSpPr>
          <p:spPr>
            <a:xfrm>
              <a:off x="701324" y="3347542"/>
              <a:ext cx="2029722" cy="400110"/>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ID card</a:t>
              </a:r>
              <a:endParaRPr lang="en-US" sz="2000" dirty="0">
                <a:solidFill>
                  <a:schemeClr val="bg2">
                    <a:lumMod val="10000"/>
                  </a:schemeClr>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22" y="3012463"/>
              <a:ext cx="679333" cy="1070269"/>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822" y="4309796"/>
              <a:ext cx="726062" cy="1070269"/>
            </a:xfrm>
            <a:prstGeom prst="rect">
              <a:avLst/>
            </a:prstGeom>
          </p:spPr>
        </p:pic>
        <p:sp>
          <p:nvSpPr>
            <p:cNvPr id="28" name="TextBox 27"/>
            <p:cNvSpPr txBox="1"/>
            <p:nvPr/>
          </p:nvSpPr>
          <p:spPr>
            <a:xfrm>
              <a:off x="701324" y="4490988"/>
              <a:ext cx="2447498" cy="707886"/>
            </a:xfrm>
            <a:prstGeom prst="rect">
              <a:avLst/>
            </a:prstGeom>
            <a:noFill/>
          </p:spPr>
          <p:txBody>
            <a:bodyPr wrap="square" rtlCol="0">
              <a:spAutoFit/>
            </a:bodyPr>
            <a:lstStyle/>
            <a:p>
              <a:pPr marL="342900" indent="-342900">
                <a:buClr>
                  <a:srgbClr val="0A5FC6"/>
                </a:buClr>
                <a:buFont typeface="Wingdings" panose="05000000000000000000" pitchFamily="2" charset="2"/>
                <a:buChar char="Ø"/>
              </a:pPr>
              <a:r>
                <a:rPr lang="en-US" sz="2000" dirty="0" smtClean="0">
                  <a:solidFill>
                    <a:schemeClr val="bg2">
                      <a:lumMod val="10000"/>
                    </a:schemeClr>
                  </a:solidFill>
                </a:rPr>
                <a:t>Using fingerprint scanner</a:t>
              </a:r>
              <a:endParaRPr lang="en-US" sz="2000" dirty="0">
                <a:solidFill>
                  <a:schemeClr val="bg2">
                    <a:lumMod val="10000"/>
                  </a:schemeClr>
                </a:solidFill>
              </a:endParaRPr>
            </a:p>
          </p:txBody>
        </p:sp>
      </p:grpSp>
      <p:cxnSp>
        <p:nvCxnSpPr>
          <p:cNvPr id="32" name="Straight Arrow Connector 31"/>
          <p:cNvCxnSpPr>
            <a:stCxn id="20" idx="3"/>
            <a:endCxn id="31" idx="1"/>
          </p:cNvCxnSpPr>
          <p:nvPr/>
        </p:nvCxnSpPr>
        <p:spPr>
          <a:xfrm flipV="1">
            <a:off x="3752886" y="4254036"/>
            <a:ext cx="1649536" cy="3617"/>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117</a:t>
            </a:fld>
            <a:endParaRPr lang="en-US" dirty="0">
              <a:solidFill>
                <a:schemeClr val="bg2">
                  <a:lumMod val="10000"/>
                </a:schemeClr>
              </a:solidFill>
            </a:endParaRPr>
          </a:p>
        </p:txBody>
      </p:sp>
      <p:sp>
        <p:nvSpPr>
          <p:cNvPr id="27" name="TextBox 26"/>
          <p:cNvSpPr txBox="1"/>
          <p:nvPr/>
        </p:nvSpPr>
        <p:spPr>
          <a:xfrm>
            <a:off x="3744418" y="3888321"/>
            <a:ext cx="1645002"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Disadvantages</a:t>
            </a:r>
            <a:endParaRPr lang="en-US" dirty="0">
              <a:solidFill>
                <a:schemeClr val="bg2">
                  <a:lumMod val="10000"/>
                </a:schemeClr>
              </a:solidFill>
            </a:endParaRPr>
          </a:p>
        </p:txBody>
      </p:sp>
      <p:grpSp>
        <p:nvGrpSpPr>
          <p:cNvPr id="42" name="Group 41"/>
          <p:cNvGrpSpPr/>
          <p:nvPr/>
        </p:nvGrpSpPr>
        <p:grpSpPr>
          <a:xfrm>
            <a:off x="5402422" y="3370571"/>
            <a:ext cx="3596112" cy="1766929"/>
            <a:chOff x="5587999" y="3397620"/>
            <a:chExt cx="3596112" cy="1766929"/>
          </a:xfrm>
        </p:grpSpPr>
        <p:sp>
          <p:nvSpPr>
            <p:cNvPr id="31" name="Rectangle 30"/>
            <p:cNvSpPr/>
            <p:nvPr/>
          </p:nvSpPr>
          <p:spPr>
            <a:xfrm>
              <a:off x="5587999" y="3397620"/>
              <a:ext cx="3556001" cy="1766929"/>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894" y="3520382"/>
              <a:ext cx="289272" cy="325148"/>
            </a:xfrm>
            <a:prstGeom prst="rect">
              <a:avLst/>
            </a:prstGeom>
          </p:spPr>
        </p:pic>
        <p:sp>
          <p:nvSpPr>
            <p:cNvPr id="24" name="TextBox 23"/>
            <p:cNvSpPr txBox="1"/>
            <p:nvPr/>
          </p:nvSpPr>
          <p:spPr>
            <a:xfrm>
              <a:off x="5946802" y="3498290"/>
              <a:ext cx="1542410" cy="369332"/>
            </a:xfrm>
            <a:prstGeom prst="rect">
              <a:avLst/>
            </a:prstGeom>
            <a:noFill/>
          </p:spPr>
          <p:txBody>
            <a:bodyPr wrap="none" rtlCol="0">
              <a:spAutoFit/>
            </a:bodyPr>
            <a:lstStyle/>
            <a:p>
              <a:r>
                <a:rPr lang="en-US" dirty="0" smtClean="0">
                  <a:solidFill>
                    <a:schemeClr val="bg2">
                      <a:lumMod val="10000"/>
                    </a:schemeClr>
                  </a:solidFill>
                </a:rPr>
                <a:t>Can be faked</a:t>
              </a:r>
              <a:endParaRPr lang="en-US" dirty="0">
                <a:solidFill>
                  <a:schemeClr val="bg2">
                    <a:lumMod val="10000"/>
                  </a:schemeClr>
                </a:solidFill>
              </a:endParaRPr>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894" y="3911954"/>
              <a:ext cx="289272" cy="325148"/>
            </a:xfrm>
            <a:prstGeom prst="rect">
              <a:avLst/>
            </a:prstGeom>
          </p:spPr>
        </p:pic>
        <p:sp>
          <p:nvSpPr>
            <p:cNvPr id="26" name="TextBox 25"/>
            <p:cNvSpPr txBox="1"/>
            <p:nvPr/>
          </p:nvSpPr>
          <p:spPr>
            <a:xfrm>
              <a:off x="5946802" y="3889862"/>
              <a:ext cx="2655332" cy="369332"/>
            </a:xfrm>
            <a:prstGeom prst="rect">
              <a:avLst/>
            </a:prstGeom>
            <a:noFill/>
          </p:spPr>
          <p:txBody>
            <a:bodyPr wrap="square" rtlCol="0">
              <a:spAutoFit/>
            </a:bodyPr>
            <a:lstStyle/>
            <a:p>
              <a:r>
                <a:rPr lang="en-US" dirty="0" smtClean="0">
                  <a:solidFill>
                    <a:schemeClr val="bg2">
                      <a:lumMod val="10000"/>
                    </a:schemeClr>
                  </a:solidFill>
                </a:rPr>
                <a:t>Can not check-in when:</a:t>
              </a:r>
              <a:endParaRPr lang="en-US" dirty="0">
                <a:solidFill>
                  <a:schemeClr val="bg2">
                    <a:lumMod val="10000"/>
                  </a:schemeClr>
                </a:solidFill>
              </a:endParaRPr>
            </a:p>
          </p:txBody>
        </p:sp>
        <p:sp>
          <p:nvSpPr>
            <p:cNvPr id="35" name="TextBox 34"/>
            <p:cNvSpPr txBox="1"/>
            <p:nvPr/>
          </p:nvSpPr>
          <p:spPr>
            <a:xfrm>
              <a:off x="5968166" y="4241219"/>
              <a:ext cx="3215945" cy="923330"/>
            </a:xfrm>
            <a:prstGeom prst="rect">
              <a:avLst/>
            </a:prstGeom>
            <a:noFill/>
          </p:spPr>
          <p:txBody>
            <a:bodyPr wrap="none" rtlCol="0">
              <a:spAutoFit/>
            </a:bodyPr>
            <a:lstStyle/>
            <a:p>
              <a:pPr marL="285750" indent="-285750">
                <a:buFont typeface="Wingdings" panose="05000000000000000000" pitchFamily="2" charset="2"/>
                <a:buChar char="§"/>
              </a:pPr>
              <a:r>
                <a:rPr lang="en-US" dirty="0" smtClean="0">
                  <a:solidFill>
                    <a:schemeClr val="bg2">
                      <a:lumMod val="10000"/>
                    </a:schemeClr>
                  </a:solidFill>
                </a:rPr>
                <a:t>Forgetting to bring ID card</a:t>
              </a:r>
            </a:p>
            <a:p>
              <a:pPr marL="285750" indent="-285750">
                <a:buFont typeface="Wingdings" panose="05000000000000000000" pitchFamily="2" charset="2"/>
                <a:buChar char="§"/>
              </a:pPr>
              <a:r>
                <a:rPr lang="en-US" dirty="0" smtClean="0">
                  <a:solidFill>
                    <a:schemeClr val="bg2">
                      <a:lumMod val="10000"/>
                    </a:schemeClr>
                  </a:solidFill>
                </a:rPr>
                <a:t>Losing ID card</a:t>
              </a:r>
            </a:p>
            <a:p>
              <a:pPr marL="285750" indent="-285750">
                <a:buFont typeface="Wingdings" panose="05000000000000000000" pitchFamily="2" charset="2"/>
                <a:buChar char="§"/>
              </a:pPr>
              <a:r>
                <a:rPr lang="en-US" dirty="0" smtClean="0">
                  <a:solidFill>
                    <a:schemeClr val="bg2">
                      <a:lumMod val="10000"/>
                    </a:schemeClr>
                  </a:solidFill>
                </a:rPr>
                <a:t>Having problem in hand</a:t>
              </a:r>
              <a:endParaRPr lang="en-US" dirty="0">
                <a:solidFill>
                  <a:schemeClr val="bg2">
                    <a:lumMod val="10000"/>
                  </a:schemeClr>
                </a:solidFill>
              </a:endParaRPr>
            </a:p>
          </p:txBody>
        </p:sp>
      </p:grpSp>
      <p:sp>
        <p:nvSpPr>
          <p:cNvPr id="29" name="TextBox 28"/>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vi-VN" sz="1600" dirty="0" smtClean="0">
                <a:solidFill>
                  <a:schemeClr val="bg2">
                    <a:lumMod val="10000"/>
                  </a:schemeClr>
                </a:solidFill>
              </a:rPr>
              <a:t>ID card</a:t>
            </a:r>
          </a:p>
          <a:p>
            <a:pPr marL="342900" indent="-342900">
              <a:buAutoNum type="arabicPeriod"/>
            </a:pPr>
            <a:r>
              <a:rPr lang="vi-VN" sz="1600" dirty="0" smtClean="0">
                <a:solidFill>
                  <a:schemeClr val="bg2">
                    <a:lumMod val="10000"/>
                  </a:schemeClr>
                </a:solidFill>
              </a:rPr>
              <a:t>Fingerprint</a:t>
            </a:r>
          </a:p>
          <a:p>
            <a:pPr marL="342900" indent="-342900">
              <a:buAutoNum type="arabicPeriod"/>
            </a:pPr>
            <a:r>
              <a:rPr lang="vi-VN" sz="1600" b="1" dirty="0" smtClean="0">
                <a:solidFill>
                  <a:schemeClr val="bg2">
                    <a:lumMod val="10000"/>
                  </a:schemeClr>
                </a:solidFill>
              </a:rPr>
              <a:t>Summary</a:t>
            </a:r>
            <a:endParaRPr lang="en-US" sz="1600" b="1" dirty="0" smtClean="0">
              <a:solidFill>
                <a:schemeClr val="bg2">
                  <a:lumMod val="10000"/>
                </a:schemeClr>
              </a:solidFill>
            </a:endParaRPr>
          </a:p>
        </p:txBody>
      </p:sp>
    </p:spTree>
    <p:extLst>
      <p:ext uri="{BB962C8B-B14F-4D97-AF65-F5344CB8AC3E}">
        <p14:creationId xmlns:p14="http://schemas.microsoft.com/office/powerpoint/2010/main" val="23669883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Our Proposal</a:t>
            </a:r>
            <a:endParaRPr lang="en-US" sz="2800" dirty="0">
              <a:solidFill>
                <a:schemeClr val="bg2">
                  <a:lumMod val="10000"/>
                </a:schemeClr>
              </a:solidFill>
            </a:endParaRPr>
          </a:p>
        </p:txBody>
      </p:sp>
      <p:sp>
        <p:nvSpPr>
          <p:cNvPr id="17" name="Bevel 16"/>
          <p:cNvSpPr/>
          <p:nvPr/>
        </p:nvSpPr>
        <p:spPr>
          <a:xfrm>
            <a:off x="350378" y="2448016"/>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1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7777" y="2576251"/>
            <a:ext cx="1432464" cy="1432464"/>
          </a:xfrm>
        </p:spPr>
      </p:pic>
      <p:sp>
        <p:nvSpPr>
          <p:cNvPr id="20" name="TextBox 19"/>
          <p:cNvSpPr txBox="1"/>
          <p:nvPr/>
        </p:nvSpPr>
        <p:spPr>
          <a:xfrm>
            <a:off x="787794" y="4136950"/>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118</a:t>
            </a:fld>
            <a:endParaRPr lang="en-US" dirty="0">
              <a:solidFill>
                <a:schemeClr val="bg2">
                  <a:lumMod val="10000"/>
                </a:schemeClr>
              </a:solidFill>
            </a:endParaRP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Tree>
    <p:extLst>
      <p:ext uri="{BB962C8B-B14F-4D97-AF65-F5344CB8AC3E}">
        <p14:creationId xmlns:p14="http://schemas.microsoft.com/office/powerpoint/2010/main" val="189755495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Our Proposal</a:t>
            </a:r>
            <a:endParaRPr lang="en-US" sz="2800" dirty="0">
              <a:solidFill>
                <a:schemeClr val="bg2">
                  <a:lumMod val="10000"/>
                </a:schemeClr>
              </a:solidFill>
            </a:endParaRPr>
          </a:p>
        </p:txBody>
      </p:sp>
      <p:sp>
        <p:nvSpPr>
          <p:cNvPr id="12" name="Bevel 11"/>
          <p:cNvSpPr/>
          <p:nvPr/>
        </p:nvSpPr>
        <p:spPr>
          <a:xfrm>
            <a:off x="350378" y="2448016"/>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1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77" y="2576251"/>
            <a:ext cx="1432464" cy="1432464"/>
          </a:xfrm>
          <a:prstGeom prst="rect">
            <a:avLst/>
          </a:prstGeom>
        </p:spPr>
      </p:pic>
      <p:sp>
        <p:nvSpPr>
          <p:cNvPr id="15" name="TextBox 14"/>
          <p:cNvSpPr txBox="1"/>
          <p:nvPr/>
        </p:nvSpPr>
        <p:spPr>
          <a:xfrm>
            <a:off x="787794" y="4136950"/>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119</a:t>
            </a:fld>
            <a:endParaRPr lang="en-US" dirty="0">
              <a:solidFill>
                <a:schemeClr val="bg2">
                  <a:lumMod val="10000"/>
                </a:schemeClr>
              </a:solidFill>
            </a:endParaRPr>
          </a:p>
        </p:txBody>
      </p:sp>
      <p:sp>
        <p:nvSpPr>
          <p:cNvPr id="10" name="TextBox 9"/>
          <p:cNvSpPr txBox="1"/>
          <p:nvPr/>
        </p:nvSpPr>
        <p:spPr>
          <a:xfrm>
            <a:off x="3681429" y="2969317"/>
            <a:ext cx="2256894" cy="646331"/>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Support to check-in by camera</a:t>
            </a:r>
            <a:endParaRPr lang="en-US" dirty="0">
              <a:solidFill>
                <a:schemeClr val="bg2">
                  <a:lumMod val="10000"/>
                </a:schemeClr>
              </a:solidFill>
            </a:endParaRPr>
          </a:p>
        </p:txBody>
      </p:sp>
      <p:cxnSp>
        <p:nvCxnSpPr>
          <p:cNvPr id="11" name="Straight Arrow Connector 10"/>
          <p:cNvCxnSpPr/>
          <p:nvPr/>
        </p:nvCxnSpPr>
        <p:spPr>
          <a:xfrm flipV="1">
            <a:off x="2191579" y="3292483"/>
            <a:ext cx="1489850" cy="1"/>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414" y="2139847"/>
            <a:ext cx="829470" cy="829470"/>
          </a:xfrm>
          <a:prstGeom prst="rect">
            <a:avLst/>
          </a:prstGeom>
        </p:spPr>
      </p:pic>
      <p:sp>
        <p:nvSpPr>
          <p:cNvPr id="1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Tree>
    <p:extLst>
      <p:ext uri="{BB962C8B-B14F-4D97-AF65-F5344CB8AC3E}">
        <p14:creationId xmlns:p14="http://schemas.microsoft.com/office/powerpoint/2010/main" val="12845419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9" y="606056"/>
            <a:ext cx="6263828"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Problem</a:t>
            </a:r>
            <a:endParaRPr lang="en-US" sz="2700" dirty="0">
              <a:solidFill>
                <a:schemeClr val="bg2">
                  <a:lumMod val="10000"/>
                </a:schemeClr>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48" y="3141531"/>
            <a:ext cx="2060298" cy="2060298"/>
          </a:xfrm>
          <a:prstGeom prst="rect">
            <a:avLst/>
          </a:prstGeom>
        </p:spPr>
      </p:pic>
      <p:sp>
        <p:nvSpPr>
          <p:cNvPr id="8" name="TextBox 7"/>
          <p:cNvSpPr txBox="1"/>
          <p:nvPr/>
        </p:nvSpPr>
        <p:spPr>
          <a:xfrm>
            <a:off x="3322673" y="2772199"/>
            <a:ext cx="5821326" cy="400110"/>
          </a:xfrm>
          <a:prstGeom prst="rect">
            <a:avLst/>
          </a:prstGeom>
          <a:noFill/>
        </p:spPr>
        <p:txBody>
          <a:bodyPr wrap="square" rtlCol="0">
            <a:spAutoFit/>
          </a:bodyPr>
          <a:lstStyle/>
          <a:p>
            <a:r>
              <a:rPr lang="en-US" sz="2000" dirty="0" smtClean="0">
                <a:solidFill>
                  <a:schemeClr val="bg2">
                    <a:lumMod val="10000"/>
                  </a:schemeClr>
                </a:solidFill>
              </a:rPr>
              <a:t>All of employees had been training before</a:t>
            </a:r>
          </a:p>
        </p:txBody>
      </p:sp>
      <p:sp>
        <p:nvSpPr>
          <p:cNvPr id="9" name="TextBox 8"/>
          <p:cNvSpPr txBox="1"/>
          <p:nvPr/>
        </p:nvSpPr>
        <p:spPr>
          <a:xfrm>
            <a:off x="3322672" y="3410392"/>
            <a:ext cx="5821327" cy="707886"/>
          </a:xfrm>
          <a:prstGeom prst="rect">
            <a:avLst/>
          </a:prstGeom>
          <a:noFill/>
        </p:spPr>
        <p:txBody>
          <a:bodyPr wrap="square" rtlCol="0">
            <a:spAutoFit/>
          </a:bodyPr>
          <a:lstStyle/>
          <a:p>
            <a:r>
              <a:rPr lang="en-US" sz="2000" dirty="0" smtClean="0">
                <a:solidFill>
                  <a:schemeClr val="bg2">
                    <a:lumMod val="10000"/>
                  </a:schemeClr>
                </a:solidFill>
              </a:rPr>
              <a:t>All of employees are raising their skill every 3 months</a:t>
            </a:r>
            <a:endParaRPr lang="en-US" sz="2000" dirty="0">
              <a:solidFill>
                <a:schemeClr val="bg2">
                  <a:lumMod val="10000"/>
                </a:schemeClr>
              </a:solidFill>
            </a:endParaRPr>
          </a:p>
        </p:txBody>
      </p:sp>
      <p:cxnSp>
        <p:nvCxnSpPr>
          <p:cNvPr id="17" name="Straight Arrow Connector 16"/>
          <p:cNvCxnSpPr>
            <a:stCxn id="13" idx="3"/>
          </p:cNvCxnSpPr>
          <p:nvPr/>
        </p:nvCxnSpPr>
        <p:spPr>
          <a:xfrm flipV="1">
            <a:off x="2304846" y="3062177"/>
            <a:ext cx="1017826" cy="1109503"/>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3" idx="3"/>
            <a:endCxn id="9" idx="1"/>
          </p:cNvCxnSpPr>
          <p:nvPr/>
        </p:nvCxnSpPr>
        <p:spPr>
          <a:xfrm flipV="1">
            <a:off x="2304846" y="3764335"/>
            <a:ext cx="1017826" cy="407345"/>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t>12</a:t>
            </a:fld>
            <a:endParaRPr lang="en-US"/>
          </a:p>
        </p:txBody>
      </p:sp>
      <p:sp>
        <p:nvSpPr>
          <p:cNvPr id="11" name="TextBox 10"/>
          <p:cNvSpPr txBox="1"/>
          <p:nvPr/>
        </p:nvSpPr>
        <p:spPr>
          <a:xfrm>
            <a:off x="244548" y="5201829"/>
            <a:ext cx="2087431" cy="369332"/>
          </a:xfrm>
          <a:prstGeom prst="rect">
            <a:avLst/>
          </a:prstGeom>
          <a:noFill/>
        </p:spPr>
        <p:txBody>
          <a:bodyPr wrap="none" rtlCol="0">
            <a:spAutoFit/>
          </a:bodyPr>
          <a:lstStyle/>
          <a:p>
            <a:r>
              <a:rPr lang="en-US" dirty="0" err="1" smtClean="0">
                <a:solidFill>
                  <a:srgbClr val="002060"/>
                </a:solidFill>
              </a:rPr>
              <a:t>Mr.Tan</a:t>
            </a:r>
            <a:r>
              <a:rPr lang="en-US" dirty="0" smtClean="0">
                <a:solidFill>
                  <a:srgbClr val="002060"/>
                </a:solidFill>
              </a:rPr>
              <a:t> (Employee)</a:t>
            </a:r>
            <a:endParaRPr lang="en-US" dirty="0">
              <a:solidFill>
                <a:srgbClr val="002060"/>
              </a:solidFill>
            </a:endParaRPr>
          </a:p>
        </p:txBody>
      </p:sp>
    </p:spTree>
    <p:extLst>
      <p:ext uri="{BB962C8B-B14F-4D97-AF65-F5344CB8AC3E}">
        <p14:creationId xmlns:p14="http://schemas.microsoft.com/office/powerpoint/2010/main" val="82791554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bg2">
                    <a:lumMod val="10000"/>
                  </a:schemeClr>
                </a:solidFill>
              </a:rPr>
              <a:t>Our Proposal</a:t>
            </a:r>
            <a:endParaRPr lang="en-US" sz="2800" dirty="0">
              <a:solidFill>
                <a:schemeClr val="bg2">
                  <a:lumMod val="10000"/>
                </a:schemeClr>
              </a:solidFill>
            </a:endParaRPr>
          </a:p>
        </p:txBody>
      </p:sp>
      <p:sp>
        <p:nvSpPr>
          <p:cNvPr id="6" name="TextBox 5"/>
          <p:cNvSpPr txBox="1"/>
          <p:nvPr/>
        </p:nvSpPr>
        <p:spPr>
          <a:xfrm>
            <a:off x="3681429" y="2969317"/>
            <a:ext cx="2256894" cy="646331"/>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Support to check-in by camera</a:t>
            </a:r>
            <a:endParaRPr lang="en-US" dirty="0">
              <a:solidFill>
                <a:schemeClr val="bg2">
                  <a:lumMod val="10000"/>
                </a:schemeClr>
              </a:solidFill>
            </a:endParaRPr>
          </a:p>
        </p:txBody>
      </p:sp>
      <p:cxnSp>
        <p:nvCxnSpPr>
          <p:cNvPr id="21" name="Straight Arrow Connector 20"/>
          <p:cNvCxnSpPr>
            <a:stCxn id="12" idx="0"/>
            <a:endCxn id="6" idx="1"/>
          </p:cNvCxnSpPr>
          <p:nvPr/>
        </p:nvCxnSpPr>
        <p:spPr>
          <a:xfrm flipV="1">
            <a:off x="2191579" y="3292483"/>
            <a:ext cx="1489850" cy="1"/>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12" name="Bevel 11"/>
          <p:cNvSpPr/>
          <p:nvPr/>
        </p:nvSpPr>
        <p:spPr>
          <a:xfrm>
            <a:off x="350378" y="2448016"/>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1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77" y="2576251"/>
            <a:ext cx="1432464" cy="1432464"/>
          </a:xfrm>
          <a:prstGeom prst="rect">
            <a:avLst/>
          </a:prstGeom>
        </p:spPr>
      </p:pic>
      <p:sp>
        <p:nvSpPr>
          <p:cNvPr id="15" name="TextBox 14"/>
          <p:cNvSpPr txBox="1"/>
          <p:nvPr/>
        </p:nvSpPr>
        <p:spPr>
          <a:xfrm>
            <a:off x="787794" y="4136950"/>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cxnSp>
        <p:nvCxnSpPr>
          <p:cNvPr id="10" name="Straight Arrow Connector 9"/>
          <p:cNvCxnSpPr>
            <a:stCxn id="6" idx="2"/>
            <a:endCxn id="16" idx="0"/>
          </p:cNvCxnSpPr>
          <p:nvPr/>
        </p:nvCxnSpPr>
        <p:spPr>
          <a:xfrm>
            <a:off x="4809876" y="3615648"/>
            <a:ext cx="0" cy="896656"/>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414" y="2139847"/>
            <a:ext cx="829470" cy="829470"/>
          </a:xfrm>
          <a:prstGeom prst="rect">
            <a:avLst/>
          </a:prstGeom>
        </p:spPr>
      </p:pic>
      <p:sp>
        <p:nvSpPr>
          <p:cNvPr id="1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120</a:t>
            </a:fld>
            <a:endParaRPr lang="en-US" dirty="0">
              <a:solidFill>
                <a:schemeClr val="bg2">
                  <a:lumMod val="10000"/>
                </a:schemeClr>
              </a:solidFill>
            </a:endParaRPr>
          </a:p>
        </p:txBody>
      </p:sp>
      <p:sp>
        <p:nvSpPr>
          <p:cNvPr id="16" name="TextBox 15"/>
          <p:cNvSpPr txBox="1"/>
          <p:nvPr/>
        </p:nvSpPr>
        <p:spPr>
          <a:xfrm>
            <a:off x="3018124" y="4512304"/>
            <a:ext cx="3583504" cy="923330"/>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Improve check employee in when forgetting to bring ID card or having problem with hand</a:t>
            </a:r>
            <a:endParaRPr lang="en-US" dirty="0">
              <a:solidFill>
                <a:schemeClr val="bg2">
                  <a:lumMod val="10000"/>
                </a:schemeClr>
              </a:solidFill>
            </a:endParaRPr>
          </a:p>
        </p:txBody>
      </p:sp>
    </p:spTree>
    <p:extLst>
      <p:ext uri="{BB962C8B-B14F-4D97-AF65-F5344CB8AC3E}">
        <p14:creationId xmlns:p14="http://schemas.microsoft.com/office/powerpoint/2010/main" val="265457991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chemeClr val="bg2">
                    <a:lumMod val="10000"/>
                  </a:schemeClr>
                </a:solidFill>
              </a:rPr>
              <a:t>How’d we do that?</a:t>
            </a:r>
          </a:p>
        </p:txBody>
      </p:sp>
      <p:sp>
        <p:nvSpPr>
          <p:cNvPr id="12" name="Content Placeholder 11"/>
          <p:cNvSpPr>
            <a:spLocks noGrp="1"/>
          </p:cNvSpPr>
          <p:nvPr>
            <p:ph idx="1"/>
          </p:nvPr>
        </p:nvSpPr>
        <p:spPr>
          <a:xfrm>
            <a:off x="1128305" y="2182659"/>
            <a:ext cx="6887389" cy="3599316"/>
          </a:xfrm>
          <a:prstGeom prst="irregularSeal2">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normAutofit/>
          </a:bodyPr>
          <a:lstStyle/>
          <a:p>
            <a:pPr marL="0" indent="0" algn="ctr">
              <a:buNone/>
            </a:pPr>
            <a:r>
              <a:rPr lang="en-US" sz="7200" b="1" i="1" dirty="0" smtClean="0">
                <a:solidFill>
                  <a:schemeClr val="bg2">
                    <a:lumMod val="10000"/>
                  </a:schemeClr>
                </a:solidFill>
                <a:effectLst>
                  <a:outerShdw blurRad="38100" dist="38100" dir="2700000" algn="tl">
                    <a:srgbClr val="000000">
                      <a:alpha val="43137"/>
                    </a:srgbClr>
                  </a:outerShdw>
                </a:effectLst>
              </a:rPr>
              <a:t>How??</a:t>
            </a:r>
            <a:endParaRPr lang="en-US" sz="7200" b="1" i="1" dirty="0">
              <a:solidFill>
                <a:schemeClr val="bg2">
                  <a:lumMod val="10000"/>
                </a:schemeClr>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121</a:t>
            </a:fld>
            <a:endParaRPr lang="en-US" dirty="0">
              <a:solidFill>
                <a:schemeClr val="bg2">
                  <a:lumMod val="10000"/>
                </a:schemeClr>
              </a:solidFill>
            </a:endParaRPr>
          </a:p>
        </p:txBody>
      </p:sp>
      <p:sp>
        <p:nvSpPr>
          <p:cNvPr id="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Tree>
    <p:extLst>
      <p:ext uri="{BB962C8B-B14F-4D97-AF65-F5344CB8AC3E}">
        <p14:creationId xmlns:p14="http://schemas.microsoft.com/office/powerpoint/2010/main" val="29059674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chemeClr val="bg2">
                    <a:lumMod val="10000"/>
                  </a:schemeClr>
                </a:solidFill>
              </a:rPr>
              <a:t>How’d we do that?</a:t>
            </a:r>
          </a:p>
        </p:txBody>
      </p:sp>
      <p:grpSp>
        <p:nvGrpSpPr>
          <p:cNvPr id="13" name="Group 12"/>
          <p:cNvGrpSpPr/>
          <p:nvPr/>
        </p:nvGrpSpPr>
        <p:grpSpPr>
          <a:xfrm>
            <a:off x="6449378" y="2959366"/>
            <a:ext cx="1957587" cy="1509726"/>
            <a:chOff x="6449378" y="2959366"/>
            <a:chExt cx="1957587" cy="1509726"/>
          </a:xfrm>
        </p:grpSpPr>
        <p:sp>
          <p:nvSpPr>
            <p:cNvPr id="8" name="TextBox 7"/>
            <p:cNvSpPr txBox="1"/>
            <p:nvPr/>
          </p:nvSpPr>
          <p:spPr>
            <a:xfrm>
              <a:off x="6449378" y="3884317"/>
              <a:ext cx="1957587" cy="584775"/>
            </a:xfrm>
            <a:prstGeom prst="rect">
              <a:avLst/>
            </a:prstGeom>
            <a:noFill/>
          </p:spPr>
          <p:txBody>
            <a:bodyPr wrap="none" rtlCol="0">
              <a:spAutoFit/>
            </a:bodyPr>
            <a:lstStyle/>
            <a:p>
              <a:r>
                <a:rPr lang="en-US" sz="1600" dirty="0">
                  <a:solidFill>
                    <a:schemeClr val="bg2">
                      <a:lumMod val="10000"/>
                    </a:schemeClr>
                  </a:solidFill>
                </a:rPr>
                <a:t>Microsoft Cognitive</a:t>
              </a:r>
            </a:p>
            <a:p>
              <a:pPr algn="ctr"/>
              <a:r>
                <a:rPr lang="en-US" sz="1600" dirty="0" smtClean="0">
                  <a:solidFill>
                    <a:schemeClr val="bg2">
                      <a:lumMod val="10000"/>
                    </a:schemeClr>
                  </a:solidFill>
                </a:rPr>
                <a:t>Services</a:t>
              </a:r>
              <a:endParaRPr lang="en-US" sz="1600" dirty="0">
                <a:solidFill>
                  <a:schemeClr val="bg2">
                    <a:lumMod val="10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019" y="2959366"/>
              <a:ext cx="1478307" cy="855373"/>
            </a:xfrm>
            <a:prstGeom prst="rect">
              <a:avLst/>
            </a:prstGeom>
          </p:spPr>
        </p:pic>
      </p:grpSp>
      <p:grpSp>
        <p:nvGrpSpPr>
          <p:cNvPr id="7" name="Group 6"/>
          <p:cNvGrpSpPr/>
          <p:nvPr/>
        </p:nvGrpSpPr>
        <p:grpSpPr>
          <a:xfrm>
            <a:off x="3595161" y="2697018"/>
            <a:ext cx="1644995" cy="1811349"/>
            <a:chOff x="3558217" y="2719189"/>
            <a:chExt cx="1644995" cy="1811349"/>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8217" y="2719189"/>
              <a:ext cx="1644995" cy="1644995"/>
            </a:xfrm>
            <a:prstGeom prst="rect">
              <a:avLst/>
            </a:prstGeom>
          </p:spPr>
        </p:pic>
        <p:sp>
          <p:nvSpPr>
            <p:cNvPr id="11" name="TextBox 10"/>
            <p:cNvSpPr txBox="1"/>
            <p:nvPr/>
          </p:nvSpPr>
          <p:spPr>
            <a:xfrm>
              <a:off x="3964574" y="4191984"/>
              <a:ext cx="832279" cy="338554"/>
            </a:xfrm>
            <a:prstGeom prst="rect">
              <a:avLst/>
            </a:prstGeom>
            <a:noFill/>
          </p:spPr>
          <p:txBody>
            <a:bodyPr wrap="none" rtlCol="0">
              <a:spAutoFit/>
            </a:bodyPr>
            <a:lstStyle/>
            <a:p>
              <a:r>
                <a:rPr lang="en-US" sz="1600" dirty="0">
                  <a:solidFill>
                    <a:schemeClr val="bg2">
                      <a:lumMod val="10000"/>
                    </a:schemeClr>
                  </a:solidFill>
                </a:rPr>
                <a:t>System</a:t>
              </a:r>
            </a:p>
          </p:txBody>
        </p:sp>
      </p:grpSp>
      <p:grpSp>
        <p:nvGrpSpPr>
          <p:cNvPr id="3" name="Group 2"/>
          <p:cNvGrpSpPr/>
          <p:nvPr/>
        </p:nvGrpSpPr>
        <p:grpSpPr>
          <a:xfrm>
            <a:off x="1011456" y="2891391"/>
            <a:ext cx="1300593" cy="1639147"/>
            <a:chOff x="1011456" y="2891391"/>
            <a:chExt cx="1300593" cy="1639147"/>
          </a:xfrm>
        </p:grpSpPr>
        <p:sp>
          <p:nvSpPr>
            <p:cNvPr id="6" name="TextBox 5"/>
            <p:cNvSpPr txBox="1"/>
            <p:nvPr/>
          </p:nvSpPr>
          <p:spPr>
            <a:xfrm>
              <a:off x="1219162" y="4191984"/>
              <a:ext cx="885179" cy="338554"/>
            </a:xfrm>
            <a:prstGeom prst="rect">
              <a:avLst/>
            </a:prstGeom>
            <a:noFill/>
          </p:spPr>
          <p:txBody>
            <a:bodyPr wrap="none" rtlCol="0">
              <a:spAutoFit/>
            </a:bodyPr>
            <a:lstStyle/>
            <a:p>
              <a:r>
                <a:rPr lang="en-US" sz="1600" dirty="0">
                  <a:solidFill>
                    <a:schemeClr val="bg2">
                      <a:lumMod val="10000"/>
                    </a:schemeClr>
                  </a:solidFill>
                </a:rPr>
                <a:t>Camera</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456" y="2891391"/>
              <a:ext cx="1300593" cy="1300593"/>
            </a:xfrm>
            <a:prstGeom prst="rect">
              <a:avLst/>
            </a:prstGeom>
          </p:spPr>
        </p:pic>
      </p:grpSp>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122</a:t>
            </a:fld>
            <a:endParaRPr lang="en-US" dirty="0">
              <a:solidFill>
                <a:schemeClr val="bg2">
                  <a:lumMod val="10000"/>
                </a:schemeClr>
              </a:solidFill>
            </a:endParaRPr>
          </a:p>
        </p:txBody>
      </p:sp>
    </p:spTree>
    <p:extLst>
      <p:ext uri="{BB962C8B-B14F-4D97-AF65-F5344CB8AC3E}">
        <p14:creationId xmlns:p14="http://schemas.microsoft.com/office/powerpoint/2010/main" val="199220700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chemeClr val="bg2">
                    <a:lumMod val="10000"/>
                  </a:schemeClr>
                </a:solidFill>
              </a:rPr>
              <a:t>How’d we do that?</a:t>
            </a:r>
          </a:p>
        </p:txBody>
      </p:sp>
      <p:grpSp>
        <p:nvGrpSpPr>
          <p:cNvPr id="13" name="Group 12"/>
          <p:cNvGrpSpPr/>
          <p:nvPr/>
        </p:nvGrpSpPr>
        <p:grpSpPr>
          <a:xfrm>
            <a:off x="6449378" y="2959366"/>
            <a:ext cx="1957587" cy="1509726"/>
            <a:chOff x="6449378" y="2959366"/>
            <a:chExt cx="1957587" cy="1509726"/>
          </a:xfrm>
        </p:grpSpPr>
        <p:sp>
          <p:nvSpPr>
            <p:cNvPr id="8" name="TextBox 7"/>
            <p:cNvSpPr txBox="1"/>
            <p:nvPr/>
          </p:nvSpPr>
          <p:spPr>
            <a:xfrm>
              <a:off x="6449378" y="3884317"/>
              <a:ext cx="1957587" cy="584775"/>
            </a:xfrm>
            <a:prstGeom prst="rect">
              <a:avLst/>
            </a:prstGeom>
            <a:noFill/>
          </p:spPr>
          <p:txBody>
            <a:bodyPr wrap="none" rtlCol="0">
              <a:spAutoFit/>
            </a:bodyPr>
            <a:lstStyle/>
            <a:p>
              <a:r>
                <a:rPr lang="en-US" sz="1600" dirty="0">
                  <a:solidFill>
                    <a:schemeClr val="bg2">
                      <a:lumMod val="10000"/>
                    </a:schemeClr>
                  </a:solidFill>
                </a:rPr>
                <a:t>Microsoft Cognitive</a:t>
              </a:r>
            </a:p>
            <a:p>
              <a:pPr algn="ctr"/>
              <a:r>
                <a:rPr lang="en-US" sz="1600" dirty="0" smtClean="0">
                  <a:solidFill>
                    <a:schemeClr val="bg2">
                      <a:lumMod val="10000"/>
                    </a:schemeClr>
                  </a:solidFill>
                </a:rPr>
                <a:t>Services</a:t>
              </a:r>
              <a:endParaRPr lang="en-US" sz="1600" dirty="0">
                <a:solidFill>
                  <a:schemeClr val="bg2">
                    <a:lumMod val="10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019" y="2959366"/>
              <a:ext cx="1478307" cy="855373"/>
            </a:xfrm>
            <a:prstGeom prst="rect">
              <a:avLst/>
            </a:prstGeom>
          </p:spPr>
        </p:pic>
      </p:grpSp>
      <p:grpSp>
        <p:nvGrpSpPr>
          <p:cNvPr id="7" name="Group 6"/>
          <p:cNvGrpSpPr/>
          <p:nvPr/>
        </p:nvGrpSpPr>
        <p:grpSpPr>
          <a:xfrm>
            <a:off x="3595161" y="2697018"/>
            <a:ext cx="1644995" cy="1811349"/>
            <a:chOff x="3558217" y="2719189"/>
            <a:chExt cx="1644995" cy="1811349"/>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8217" y="2719189"/>
              <a:ext cx="1644995" cy="1644995"/>
            </a:xfrm>
            <a:prstGeom prst="rect">
              <a:avLst/>
            </a:prstGeom>
          </p:spPr>
        </p:pic>
        <p:sp>
          <p:nvSpPr>
            <p:cNvPr id="11" name="TextBox 10"/>
            <p:cNvSpPr txBox="1"/>
            <p:nvPr/>
          </p:nvSpPr>
          <p:spPr>
            <a:xfrm>
              <a:off x="3964574" y="4191984"/>
              <a:ext cx="832279" cy="338554"/>
            </a:xfrm>
            <a:prstGeom prst="rect">
              <a:avLst/>
            </a:prstGeom>
            <a:noFill/>
          </p:spPr>
          <p:txBody>
            <a:bodyPr wrap="none" rtlCol="0">
              <a:spAutoFit/>
            </a:bodyPr>
            <a:lstStyle/>
            <a:p>
              <a:r>
                <a:rPr lang="en-US" sz="1600" dirty="0">
                  <a:solidFill>
                    <a:schemeClr val="bg2">
                      <a:lumMod val="10000"/>
                    </a:schemeClr>
                  </a:solidFill>
                </a:rPr>
                <a:t>System</a:t>
              </a:r>
            </a:p>
          </p:txBody>
        </p:sp>
      </p:grpSp>
      <p:sp>
        <p:nvSpPr>
          <p:cNvPr id="20" name="Rectangle 19"/>
          <p:cNvSpPr/>
          <p:nvPr/>
        </p:nvSpPr>
        <p:spPr>
          <a:xfrm>
            <a:off x="775853" y="2830022"/>
            <a:ext cx="1736437" cy="1700516"/>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grpSp>
        <p:nvGrpSpPr>
          <p:cNvPr id="3" name="Group 2"/>
          <p:cNvGrpSpPr/>
          <p:nvPr/>
        </p:nvGrpSpPr>
        <p:grpSpPr>
          <a:xfrm>
            <a:off x="1011456" y="2891391"/>
            <a:ext cx="1300593" cy="1639147"/>
            <a:chOff x="1011456" y="2891391"/>
            <a:chExt cx="1300593" cy="1639147"/>
          </a:xfrm>
        </p:grpSpPr>
        <p:sp>
          <p:nvSpPr>
            <p:cNvPr id="6" name="TextBox 5"/>
            <p:cNvSpPr txBox="1"/>
            <p:nvPr/>
          </p:nvSpPr>
          <p:spPr>
            <a:xfrm>
              <a:off x="1219162" y="4191984"/>
              <a:ext cx="885179" cy="338554"/>
            </a:xfrm>
            <a:prstGeom prst="rect">
              <a:avLst/>
            </a:prstGeom>
            <a:noFill/>
          </p:spPr>
          <p:txBody>
            <a:bodyPr wrap="none" rtlCol="0">
              <a:spAutoFit/>
            </a:bodyPr>
            <a:lstStyle/>
            <a:p>
              <a:r>
                <a:rPr lang="en-US" sz="1600" dirty="0">
                  <a:solidFill>
                    <a:schemeClr val="bg2">
                      <a:lumMod val="10000"/>
                    </a:schemeClr>
                  </a:solidFill>
                </a:rPr>
                <a:t>Camera</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456" y="2891391"/>
              <a:ext cx="1300593" cy="1300593"/>
            </a:xfrm>
            <a:prstGeom prst="rect">
              <a:avLst/>
            </a:prstGeom>
          </p:spPr>
        </p:pic>
      </p:grpSp>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123</a:t>
            </a:fld>
            <a:endParaRPr lang="en-US" dirty="0">
              <a:solidFill>
                <a:schemeClr val="bg2">
                  <a:lumMod val="10000"/>
                </a:schemeClr>
              </a:solidFill>
            </a:endParaRPr>
          </a:p>
        </p:txBody>
      </p:sp>
      <p:sp>
        <p:nvSpPr>
          <p:cNvPr id="14" name="TextBox 13"/>
          <p:cNvSpPr txBox="1"/>
          <p:nvPr/>
        </p:nvSpPr>
        <p:spPr>
          <a:xfrm>
            <a:off x="775853" y="5387853"/>
            <a:ext cx="1736437" cy="646331"/>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Automatically take picture</a:t>
            </a:r>
            <a:endParaRPr lang="en-US" dirty="0">
              <a:solidFill>
                <a:schemeClr val="bg2">
                  <a:lumMod val="10000"/>
                </a:schemeClr>
              </a:solidFill>
            </a:endParaRPr>
          </a:p>
        </p:txBody>
      </p:sp>
      <p:cxnSp>
        <p:nvCxnSpPr>
          <p:cNvPr id="16" name="Straight Connector 15"/>
          <p:cNvCxnSpPr>
            <a:stCxn id="20" idx="2"/>
            <a:endCxn id="14" idx="0"/>
          </p:cNvCxnSpPr>
          <p:nvPr/>
        </p:nvCxnSpPr>
        <p:spPr>
          <a:xfrm>
            <a:off x="1644072" y="4530538"/>
            <a:ext cx="0" cy="857315"/>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5510866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549438" y="2830022"/>
            <a:ext cx="1736437" cy="1700516"/>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 name="Title 1"/>
          <p:cNvSpPr>
            <a:spLocks noGrp="1"/>
          </p:cNvSpPr>
          <p:nvPr>
            <p:ph type="title"/>
          </p:nvPr>
        </p:nvSpPr>
        <p:spPr/>
        <p:txBody>
          <a:bodyPr>
            <a:normAutofit/>
          </a:bodyPr>
          <a:lstStyle/>
          <a:p>
            <a:r>
              <a:rPr lang="en-US" sz="2800" dirty="0">
                <a:solidFill>
                  <a:schemeClr val="bg2">
                    <a:lumMod val="10000"/>
                  </a:schemeClr>
                </a:solidFill>
              </a:rPr>
              <a:t>How’d we do that?</a:t>
            </a:r>
          </a:p>
        </p:txBody>
      </p:sp>
      <p:grpSp>
        <p:nvGrpSpPr>
          <p:cNvPr id="13" name="Group 12"/>
          <p:cNvGrpSpPr/>
          <p:nvPr/>
        </p:nvGrpSpPr>
        <p:grpSpPr>
          <a:xfrm>
            <a:off x="6449378" y="2959366"/>
            <a:ext cx="1957587" cy="1509726"/>
            <a:chOff x="6449378" y="2959366"/>
            <a:chExt cx="1957587" cy="1509726"/>
          </a:xfrm>
        </p:grpSpPr>
        <p:sp>
          <p:nvSpPr>
            <p:cNvPr id="8" name="TextBox 7"/>
            <p:cNvSpPr txBox="1"/>
            <p:nvPr/>
          </p:nvSpPr>
          <p:spPr>
            <a:xfrm>
              <a:off x="6449378" y="3884317"/>
              <a:ext cx="1957587" cy="584775"/>
            </a:xfrm>
            <a:prstGeom prst="rect">
              <a:avLst/>
            </a:prstGeom>
            <a:noFill/>
          </p:spPr>
          <p:txBody>
            <a:bodyPr wrap="none" rtlCol="0">
              <a:spAutoFit/>
            </a:bodyPr>
            <a:lstStyle/>
            <a:p>
              <a:r>
                <a:rPr lang="en-US" sz="1600" dirty="0">
                  <a:solidFill>
                    <a:schemeClr val="bg2">
                      <a:lumMod val="10000"/>
                    </a:schemeClr>
                  </a:solidFill>
                </a:rPr>
                <a:t>Microsoft Cognitive</a:t>
              </a:r>
            </a:p>
            <a:p>
              <a:pPr algn="ctr"/>
              <a:r>
                <a:rPr lang="en-US" sz="1600" dirty="0" smtClean="0">
                  <a:solidFill>
                    <a:schemeClr val="bg2">
                      <a:lumMod val="10000"/>
                    </a:schemeClr>
                  </a:solidFill>
                </a:rPr>
                <a:t>Services</a:t>
              </a:r>
              <a:endParaRPr lang="en-US" sz="1600" dirty="0">
                <a:solidFill>
                  <a:schemeClr val="bg2">
                    <a:lumMod val="10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019" y="2959366"/>
              <a:ext cx="1478307" cy="855373"/>
            </a:xfrm>
            <a:prstGeom prst="rect">
              <a:avLst/>
            </a:prstGeom>
          </p:spPr>
        </p:pic>
      </p:grpSp>
      <p:grpSp>
        <p:nvGrpSpPr>
          <p:cNvPr id="7" name="Group 6"/>
          <p:cNvGrpSpPr/>
          <p:nvPr/>
        </p:nvGrpSpPr>
        <p:grpSpPr>
          <a:xfrm>
            <a:off x="3595161" y="2697018"/>
            <a:ext cx="1644995" cy="1811349"/>
            <a:chOff x="3558217" y="2719189"/>
            <a:chExt cx="1644995" cy="1811349"/>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8217" y="2719189"/>
              <a:ext cx="1644995" cy="1644995"/>
            </a:xfrm>
            <a:prstGeom prst="rect">
              <a:avLst/>
            </a:prstGeom>
          </p:spPr>
        </p:pic>
        <p:sp>
          <p:nvSpPr>
            <p:cNvPr id="11" name="TextBox 10"/>
            <p:cNvSpPr txBox="1"/>
            <p:nvPr/>
          </p:nvSpPr>
          <p:spPr>
            <a:xfrm>
              <a:off x="3964574" y="4191984"/>
              <a:ext cx="832279" cy="338554"/>
            </a:xfrm>
            <a:prstGeom prst="rect">
              <a:avLst/>
            </a:prstGeom>
            <a:noFill/>
          </p:spPr>
          <p:txBody>
            <a:bodyPr wrap="none" rtlCol="0">
              <a:spAutoFit/>
            </a:bodyPr>
            <a:lstStyle/>
            <a:p>
              <a:r>
                <a:rPr lang="en-US" sz="1600" dirty="0">
                  <a:solidFill>
                    <a:schemeClr val="bg2">
                      <a:lumMod val="10000"/>
                    </a:schemeClr>
                  </a:solidFill>
                </a:rPr>
                <a:t>System</a:t>
              </a:r>
            </a:p>
          </p:txBody>
        </p:sp>
      </p:grpSp>
      <p:sp>
        <p:nvSpPr>
          <p:cNvPr id="20" name="Rectangle 19"/>
          <p:cNvSpPr/>
          <p:nvPr/>
        </p:nvSpPr>
        <p:spPr>
          <a:xfrm>
            <a:off x="775853" y="2830022"/>
            <a:ext cx="1736437" cy="1700516"/>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grpSp>
        <p:nvGrpSpPr>
          <p:cNvPr id="3" name="Group 2"/>
          <p:cNvGrpSpPr/>
          <p:nvPr/>
        </p:nvGrpSpPr>
        <p:grpSpPr>
          <a:xfrm>
            <a:off x="1011456" y="2891391"/>
            <a:ext cx="1300593" cy="1639147"/>
            <a:chOff x="1011456" y="2891391"/>
            <a:chExt cx="1300593" cy="1639147"/>
          </a:xfrm>
        </p:grpSpPr>
        <p:sp>
          <p:nvSpPr>
            <p:cNvPr id="6" name="TextBox 5"/>
            <p:cNvSpPr txBox="1"/>
            <p:nvPr/>
          </p:nvSpPr>
          <p:spPr>
            <a:xfrm>
              <a:off x="1219162" y="4191984"/>
              <a:ext cx="885179" cy="338554"/>
            </a:xfrm>
            <a:prstGeom prst="rect">
              <a:avLst/>
            </a:prstGeom>
            <a:noFill/>
          </p:spPr>
          <p:txBody>
            <a:bodyPr wrap="none" rtlCol="0">
              <a:spAutoFit/>
            </a:bodyPr>
            <a:lstStyle/>
            <a:p>
              <a:r>
                <a:rPr lang="en-US" sz="1600" dirty="0">
                  <a:solidFill>
                    <a:schemeClr val="bg2">
                      <a:lumMod val="10000"/>
                    </a:schemeClr>
                  </a:solidFill>
                </a:rPr>
                <a:t>Camera</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456" y="2891391"/>
              <a:ext cx="1300593" cy="1300593"/>
            </a:xfrm>
            <a:prstGeom prst="rect">
              <a:avLst/>
            </a:prstGeom>
          </p:spPr>
        </p:pic>
      </p:grpSp>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124</a:t>
            </a:fld>
            <a:endParaRPr lang="en-US" dirty="0">
              <a:solidFill>
                <a:schemeClr val="bg2">
                  <a:lumMod val="10000"/>
                </a:schemeClr>
              </a:solidFill>
            </a:endParaRPr>
          </a:p>
        </p:txBody>
      </p:sp>
      <p:sp>
        <p:nvSpPr>
          <p:cNvPr id="14" name="TextBox 13"/>
          <p:cNvSpPr txBox="1"/>
          <p:nvPr/>
        </p:nvSpPr>
        <p:spPr>
          <a:xfrm>
            <a:off x="775853" y="5387853"/>
            <a:ext cx="1736437" cy="646331"/>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Automatically take picture</a:t>
            </a:r>
            <a:endParaRPr lang="en-US" dirty="0">
              <a:solidFill>
                <a:schemeClr val="bg2">
                  <a:lumMod val="10000"/>
                </a:schemeClr>
              </a:solidFill>
            </a:endParaRPr>
          </a:p>
        </p:txBody>
      </p:sp>
      <p:cxnSp>
        <p:nvCxnSpPr>
          <p:cNvPr id="16" name="Straight Connector 15"/>
          <p:cNvCxnSpPr>
            <a:stCxn id="20" idx="2"/>
            <a:endCxn id="14" idx="0"/>
          </p:cNvCxnSpPr>
          <p:nvPr/>
        </p:nvCxnSpPr>
        <p:spPr>
          <a:xfrm>
            <a:off x="1644072" y="4530538"/>
            <a:ext cx="0" cy="857315"/>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
        <p:nvSpPr>
          <p:cNvPr id="31" name="TextBox 30"/>
          <p:cNvSpPr txBox="1"/>
          <p:nvPr/>
        </p:nvSpPr>
        <p:spPr>
          <a:xfrm>
            <a:off x="3509212" y="5387853"/>
            <a:ext cx="1816888" cy="646331"/>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Record checked employee in</a:t>
            </a:r>
            <a:endParaRPr lang="en-US" dirty="0">
              <a:solidFill>
                <a:schemeClr val="bg2">
                  <a:lumMod val="10000"/>
                </a:schemeClr>
              </a:solidFill>
            </a:endParaRPr>
          </a:p>
        </p:txBody>
      </p:sp>
      <p:cxnSp>
        <p:nvCxnSpPr>
          <p:cNvPr id="34" name="Straight Connector 33"/>
          <p:cNvCxnSpPr>
            <a:stCxn id="33" idx="2"/>
            <a:endCxn id="31" idx="0"/>
          </p:cNvCxnSpPr>
          <p:nvPr/>
        </p:nvCxnSpPr>
        <p:spPr>
          <a:xfrm flipH="1">
            <a:off x="4417656" y="4530538"/>
            <a:ext cx="1" cy="857315"/>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446248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6449378" y="2824480"/>
            <a:ext cx="1959255" cy="1700516"/>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33" name="Rectangle 32"/>
          <p:cNvSpPr/>
          <p:nvPr/>
        </p:nvSpPr>
        <p:spPr>
          <a:xfrm>
            <a:off x="3549438" y="2830022"/>
            <a:ext cx="1736437" cy="1700516"/>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 name="Title 1"/>
          <p:cNvSpPr>
            <a:spLocks noGrp="1"/>
          </p:cNvSpPr>
          <p:nvPr>
            <p:ph type="title"/>
          </p:nvPr>
        </p:nvSpPr>
        <p:spPr/>
        <p:txBody>
          <a:bodyPr>
            <a:normAutofit/>
          </a:bodyPr>
          <a:lstStyle/>
          <a:p>
            <a:r>
              <a:rPr lang="en-US" sz="2800" dirty="0">
                <a:solidFill>
                  <a:schemeClr val="bg2">
                    <a:lumMod val="10000"/>
                  </a:schemeClr>
                </a:solidFill>
              </a:rPr>
              <a:t>How’d we do that?</a:t>
            </a:r>
          </a:p>
        </p:txBody>
      </p:sp>
      <p:grpSp>
        <p:nvGrpSpPr>
          <p:cNvPr id="13" name="Group 12"/>
          <p:cNvGrpSpPr/>
          <p:nvPr/>
        </p:nvGrpSpPr>
        <p:grpSpPr>
          <a:xfrm>
            <a:off x="6449378" y="2959366"/>
            <a:ext cx="1957587" cy="1509726"/>
            <a:chOff x="6449378" y="2959366"/>
            <a:chExt cx="1957587" cy="1509726"/>
          </a:xfrm>
        </p:grpSpPr>
        <p:sp>
          <p:nvSpPr>
            <p:cNvPr id="8" name="TextBox 7"/>
            <p:cNvSpPr txBox="1"/>
            <p:nvPr/>
          </p:nvSpPr>
          <p:spPr>
            <a:xfrm>
              <a:off x="6449378" y="3884317"/>
              <a:ext cx="1957587" cy="584775"/>
            </a:xfrm>
            <a:prstGeom prst="rect">
              <a:avLst/>
            </a:prstGeom>
            <a:noFill/>
          </p:spPr>
          <p:txBody>
            <a:bodyPr wrap="none" rtlCol="0">
              <a:spAutoFit/>
            </a:bodyPr>
            <a:lstStyle/>
            <a:p>
              <a:r>
                <a:rPr lang="en-US" sz="1600" dirty="0">
                  <a:solidFill>
                    <a:schemeClr val="bg2">
                      <a:lumMod val="10000"/>
                    </a:schemeClr>
                  </a:solidFill>
                </a:rPr>
                <a:t>Microsoft Cognitive</a:t>
              </a:r>
            </a:p>
            <a:p>
              <a:pPr algn="ctr"/>
              <a:r>
                <a:rPr lang="en-US" sz="1600" dirty="0" smtClean="0">
                  <a:solidFill>
                    <a:schemeClr val="bg2">
                      <a:lumMod val="10000"/>
                    </a:schemeClr>
                  </a:solidFill>
                </a:rPr>
                <a:t>Services</a:t>
              </a:r>
              <a:endParaRPr lang="en-US" sz="1600" dirty="0">
                <a:solidFill>
                  <a:schemeClr val="bg2">
                    <a:lumMod val="10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019" y="2959366"/>
              <a:ext cx="1478307" cy="855373"/>
            </a:xfrm>
            <a:prstGeom prst="rect">
              <a:avLst/>
            </a:prstGeom>
          </p:spPr>
        </p:pic>
      </p:grpSp>
      <p:grpSp>
        <p:nvGrpSpPr>
          <p:cNvPr id="7" name="Group 6"/>
          <p:cNvGrpSpPr/>
          <p:nvPr/>
        </p:nvGrpSpPr>
        <p:grpSpPr>
          <a:xfrm>
            <a:off x="3595161" y="2697018"/>
            <a:ext cx="1644995" cy="1811349"/>
            <a:chOff x="3558217" y="2719189"/>
            <a:chExt cx="1644995" cy="1811349"/>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8217" y="2719189"/>
              <a:ext cx="1644995" cy="1644995"/>
            </a:xfrm>
            <a:prstGeom prst="rect">
              <a:avLst/>
            </a:prstGeom>
          </p:spPr>
        </p:pic>
        <p:sp>
          <p:nvSpPr>
            <p:cNvPr id="11" name="TextBox 10"/>
            <p:cNvSpPr txBox="1"/>
            <p:nvPr/>
          </p:nvSpPr>
          <p:spPr>
            <a:xfrm>
              <a:off x="3964574" y="4191984"/>
              <a:ext cx="832279" cy="338554"/>
            </a:xfrm>
            <a:prstGeom prst="rect">
              <a:avLst/>
            </a:prstGeom>
            <a:noFill/>
          </p:spPr>
          <p:txBody>
            <a:bodyPr wrap="none" rtlCol="0">
              <a:spAutoFit/>
            </a:bodyPr>
            <a:lstStyle/>
            <a:p>
              <a:r>
                <a:rPr lang="en-US" sz="1600" dirty="0">
                  <a:solidFill>
                    <a:schemeClr val="bg2">
                      <a:lumMod val="10000"/>
                    </a:schemeClr>
                  </a:solidFill>
                </a:rPr>
                <a:t>System</a:t>
              </a:r>
            </a:p>
          </p:txBody>
        </p:sp>
      </p:grpSp>
      <p:sp>
        <p:nvSpPr>
          <p:cNvPr id="20" name="Rectangle 19"/>
          <p:cNvSpPr/>
          <p:nvPr/>
        </p:nvSpPr>
        <p:spPr>
          <a:xfrm>
            <a:off x="775853" y="2830022"/>
            <a:ext cx="1736437" cy="1700516"/>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grpSp>
        <p:nvGrpSpPr>
          <p:cNvPr id="3" name="Group 2"/>
          <p:cNvGrpSpPr/>
          <p:nvPr/>
        </p:nvGrpSpPr>
        <p:grpSpPr>
          <a:xfrm>
            <a:off x="1011456" y="2891391"/>
            <a:ext cx="1300593" cy="1639147"/>
            <a:chOff x="1011456" y="2891391"/>
            <a:chExt cx="1300593" cy="1639147"/>
          </a:xfrm>
        </p:grpSpPr>
        <p:sp>
          <p:nvSpPr>
            <p:cNvPr id="6" name="TextBox 5"/>
            <p:cNvSpPr txBox="1"/>
            <p:nvPr/>
          </p:nvSpPr>
          <p:spPr>
            <a:xfrm>
              <a:off x="1219162" y="4191984"/>
              <a:ext cx="885179" cy="338554"/>
            </a:xfrm>
            <a:prstGeom prst="rect">
              <a:avLst/>
            </a:prstGeom>
            <a:noFill/>
          </p:spPr>
          <p:txBody>
            <a:bodyPr wrap="none" rtlCol="0">
              <a:spAutoFit/>
            </a:bodyPr>
            <a:lstStyle/>
            <a:p>
              <a:r>
                <a:rPr lang="en-US" sz="1600" dirty="0">
                  <a:solidFill>
                    <a:schemeClr val="bg2">
                      <a:lumMod val="10000"/>
                    </a:schemeClr>
                  </a:solidFill>
                </a:rPr>
                <a:t>Camera</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456" y="2891391"/>
              <a:ext cx="1300593" cy="1300593"/>
            </a:xfrm>
            <a:prstGeom prst="rect">
              <a:avLst/>
            </a:prstGeom>
          </p:spPr>
        </p:pic>
      </p:grpSp>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125</a:t>
            </a:fld>
            <a:endParaRPr lang="en-US" dirty="0">
              <a:solidFill>
                <a:schemeClr val="bg2">
                  <a:lumMod val="10000"/>
                </a:schemeClr>
              </a:solidFill>
            </a:endParaRPr>
          </a:p>
        </p:txBody>
      </p:sp>
      <p:sp>
        <p:nvSpPr>
          <p:cNvPr id="14" name="TextBox 13"/>
          <p:cNvSpPr txBox="1"/>
          <p:nvPr/>
        </p:nvSpPr>
        <p:spPr>
          <a:xfrm>
            <a:off x="775853" y="5387853"/>
            <a:ext cx="1736437" cy="646331"/>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Automatically take picture</a:t>
            </a:r>
            <a:endParaRPr lang="en-US" dirty="0">
              <a:solidFill>
                <a:schemeClr val="bg2">
                  <a:lumMod val="10000"/>
                </a:schemeClr>
              </a:solidFill>
            </a:endParaRPr>
          </a:p>
        </p:txBody>
      </p:sp>
      <p:cxnSp>
        <p:nvCxnSpPr>
          <p:cNvPr id="16" name="Straight Connector 15"/>
          <p:cNvCxnSpPr>
            <a:stCxn id="20" idx="2"/>
            <a:endCxn id="14" idx="0"/>
          </p:cNvCxnSpPr>
          <p:nvPr/>
        </p:nvCxnSpPr>
        <p:spPr>
          <a:xfrm>
            <a:off x="1644072" y="4530538"/>
            <a:ext cx="0" cy="857315"/>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
        <p:nvSpPr>
          <p:cNvPr id="31" name="TextBox 30"/>
          <p:cNvSpPr txBox="1"/>
          <p:nvPr/>
        </p:nvSpPr>
        <p:spPr>
          <a:xfrm>
            <a:off x="3509212" y="5387853"/>
            <a:ext cx="1816888" cy="646331"/>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Record checked employee in</a:t>
            </a:r>
            <a:endParaRPr lang="en-US" dirty="0">
              <a:solidFill>
                <a:schemeClr val="bg2">
                  <a:lumMod val="10000"/>
                </a:schemeClr>
              </a:solidFill>
            </a:endParaRPr>
          </a:p>
        </p:txBody>
      </p:sp>
      <p:cxnSp>
        <p:nvCxnSpPr>
          <p:cNvPr id="34" name="Straight Connector 33"/>
          <p:cNvCxnSpPr>
            <a:stCxn id="33" idx="2"/>
            <a:endCxn id="31" idx="0"/>
          </p:cNvCxnSpPr>
          <p:nvPr/>
        </p:nvCxnSpPr>
        <p:spPr>
          <a:xfrm flipH="1">
            <a:off x="4417656" y="4530538"/>
            <a:ext cx="1" cy="857315"/>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
        <p:nvSpPr>
          <p:cNvPr id="40" name="TextBox 39"/>
          <p:cNvSpPr txBox="1"/>
          <p:nvPr/>
        </p:nvSpPr>
        <p:spPr>
          <a:xfrm>
            <a:off x="6519727" y="5528929"/>
            <a:ext cx="1816888" cy="369332"/>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Identify person</a:t>
            </a:r>
            <a:endParaRPr lang="en-US" dirty="0">
              <a:solidFill>
                <a:schemeClr val="bg2">
                  <a:lumMod val="10000"/>
                </a:schemeClr>
              </a:solidFill>
            </a:endParaRPr>
          </a:p>
        </p:txBody>
      </p:sp>
      <p:cxnSp>
        <p:nvCxnSpPr>
          <p:cNvPr id="46" name="Straight Connector 45"/>
          <p:cNvCxnSpPr>
            <a:stCxn id="45" idx="2"/>
            <a:endCxn id="40" idx="0"/>
          </p:cNvCxnSpPr>
          <p:nvPr/>
        </p:nvCxnSpPr>
        <p:spPr>
          <a:xfrm flipH="1">
            <a:off x="7428171" y="4524996"/>
            <a:ext cx="835" cy="1003933"/>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9265849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chemeClr val="bg2">
                    <a:lumMod val="10000"/>
                  </a:schemeClr>
                </a:solidFill>
              </a:rPr>
              <a:t>How’d we do that?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011" y="2118111"/>
            <a:ext cx="1564176" cy="1564176"/>
          </a:xfrm>
          <a:prstGeom prst="rect">
            <a:avLst/>
          </a:prstGeom>
        </p:spPr>
      </p:pic>
      <p:sp>
        <p:nvSpPr>
          <p:cNvPr id="12" name="TextBox 11"/>
          <p:cNvSpPr txBox="1"/>
          <p:nvPr/>
        </p:nvSpPr>
        <p:spPr>
          <a:xfrm>
            <a:off x="3826470" y="3436418"/>
            <a:ext cx="832279" cy="338554"/>
          </a:xfrm>
          <a:prstGeom prst="rect">
            <a:avLst/>
          </a:prstGeom>
          <a:noFill/>
        </p:spPr>
        <p:txBody>
          <a:bodyPr wrap="none" rtlCol="0">
            <a:spAutoFit/>
          </a:bodyPr>
          <a:lstStyle/>
          <a:p>
            <a:r>
              <a:rPr lang="en-US" sz="1600" dirty="0">
                <a:solidFill>
                  <a:schemeClr val="bg2">
                    <a:lumMod val="10000"/>
                  </a:schemeClr>
                </a:solidFill>
              </a:rPr>
              <a:t>System</a:t>
            </a:r>
          </a:p>
        </p:txBody>
      </p:sp>
      <p:sp>
        <p:nvSpPr>
          <p:cNvPr id="5" name="TextBox 4"/>
          <p:cNvSpPr txBox="1"/>
          <p:nvPr/>
        </p:nvSpPr>
        <p:spPr>
          <a:xfrm>
            <a:off x="1671026" y="2472268"/>
            <a:ext cx="1566134" cy="338554"/>
          </a:xfrm>
          <a:prstGeom prst="rect">
            <a:avLst/>
          </a:prstGeom>
          <a:noFill/>
        </p:spPr>
        <p:txBody>
          <a:bodyPr wrap="none" rtlCol="0">
            <a:spAutoFit/>
          </a:bodyPr>
          <a:lstStyle/>
          <a:p>
            <a:r>
              <a:rPr lang="en-US" sz="1600" dirty="0" smtClean="0">
                <a:solidFill>
                  <a:schemeClr val="bg2">
                    <a:lumMod val="10000"/>
                  </a:schemeClr>
                </a:solidFill>
              </a:rPr>
              <a:t>1. Take picture</a:t>
            </a:r>
            <a:endParaRPr lang="en-US" sz="1600" dirty="0">
              <a:solidFill>
                <a:schemeClr val="bg2">
                  <a:lumMod val="10000"/>
                </a:schemeClr>
              </a:solidFill>
            </a:endParaRPr>
          </a:p>
        </p:txBody>
      </p:sp>
      <p:cxnSp>
        <p:nvCxnSpPr>
          <p:cNvPr id="22" name="Straight Arrow Connector 21"/>
          <p:cNvCxnSpPr>
            <a:stCxn id="31" idx="3"/>
            <a:endCxn id="11" idx="1"/>
          </p:cNvCxnSpPr>
          <p:nvPr/>
        </p:nvCxnSpPr>
        <p:spPr>
          <a:xfrm flipV="1">
            <a:off x="1613135" y="2900199"/>
            <a:ext cx="1723876" cy="5774"/>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30" name="TextBox 29"/>
          <p:cNvSpPr txBox="1"/>
          <p:nvPr/>
        </p:nvSpPr>
        <p:spPr>
          <a:xfrm>
            <a:off x="629797" y="3394591"/>
            <a:ext cx="885179" cy="338554"/>
          </a:xfrm>
          <a:prstGeom prst="rect">
            <a:avLst/>
          </a:prstGeom>
          <a:noFill/>
        </p:spPr>
        <p:txBody>
          <a:bodyPr wrap="none" rtlCol="0">
            <a:spAutoFit/>
          </a:bodyPr>
          <a:lstStyle/>
          <a:p>
            <a:r>
              <a:rPr lang="en-US" sz="1600" dirty="0">
                <a:solidFill>
                  <a:schemeClr val="bg2">
                    <a:lumMod val="10000"/>
                  </a:schemeClr>
                </a:solidFill>
              </a:rPr>
              <a:t>Camera</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639" y="2365225"/>
            <a:ext cx="1081496" cy="108149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6740" y="2995350"/>
            <a:ext cx="1176666" cy="1129599"/>
          </a:xfrm>
          <a:prstGeom prst="rect">
            <a:avLst/>
          </a:prstGeom>
        </p:spPr>
      </p:pic>
      <p:sp>
        <p:nvSpPr>
          <p:cNvPr id="16" name="TextBox 15"/>
          <p:cNvSpPr txBox="1"/>
          <p:nvPr/>
        </p:nvSpPr>
        <p:spPr>
          <a:xfrm>
            <a:off x="2140686" y="4124949"/>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126</a:t>
            </a:fld>
            <a:endParaRPr lang="en-US" dirty="0">
              <a:solidFill>
                <a:schemeClr val="bg2">
                  <a:lumMod val="10000"/>
                </a:schemeClr>
              </a:solidFill>
            </a:endParaRPr>
          </a:p>
        </p:txBody>
      </p:sp>
      <p:sp>
        <p:nvSpPr>
          <p:cNvPr id="1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Tree>
    <p:extLst>
      <p:ext uri="{BB962C8B-B14F-4D97-AF65-F5344CB8AC3E}">
        <p14:creationId xmlns:p14="http://schemas.microsoft.com/office/powerpoint/2010/main" val="27877440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chemeClr val="bg2">
                    <a:lumMod val="10000"/>
                  </a:schemeClr>
                </a:solidFill>
              </a:rPr>
              <a:t>How’d we do that?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011" y="2118111"/>
            <a:ext cx="1564176" cy="1564176"/>
          </a:xfrm>
          <a:prstGeom prst="rect">
            <a:avLst/>
          </a:prstGeom>
        </p:spPr>
      </p:pic>
      <p:sp>
        <p:nvSpPr>
          <p:cNvPr id="12" name="TextBox 11"/>
          <p:cNvSpPr txBox="1"/>
          <p:nvPr/>
        </p:nvSpPr>
        <p:spPr>
          <a:xfrm>
            <a:off x="3826470" y="3436418"/>
            <a:ext cx="832279" cy="338554"/>
          </a:xfrm>
          <a:prstGeom prst="rect">
            <a:avLst/>
          </a:prstGeom>
          <a:noFill/>
        </p:spPr>
        <p:txBody>
          <a:bodyPr wrap="none" rtlCol="0">
            <a:spAutoFit/>
          </a:bodyPr>
          <a:lstStyle/>
          <a:p>
            <a:r>
              <a:rPr lang="en-US" sz="1600" dirty="0">
                <a:solidFill>
                  <a:schemeClr val="bg2">
                    <a:lumMod val="10000"/>
                  </a:schemeClr>
                </a:solidFill>
              </a:rPr>
              <a:t>System</a:t>
            </a:r>
          </a:p>
        </p:txBody>
      </p:sp>
      <p:cxnSp>
        <p:nvCxnSpPr>
          <p:cNvPr id="4" name="Straight Arrow Connector 3"/>
          <p:cNvCxnSpPr/>
          <p:nvPr/>
        </p:nvCxnSpPr>
        <p:spPr>
          <a:xfrm flipV="1">
            <a:off x="4951457" y="2871025"/>
            <a:ext cx="1479635" cy="703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1671026" y="2472268"/>
            <a:ext cx="1566134" cy="338554"/>
          </a:xfrm>
          <a:prstGeom prst="rect">
            <a:avLst/>
          </a:prstGeom>
          <a:noFill/>
        </p:spPr>
        <p:txBody>
          <a:bodyPr wrap="none" rtlCol="0">
            <a:spAutoFit/>
          </a:bodyPr>
          <a:lstStyle/>
          <a:p>
            <a:r>
              <a:rPr lang="en-US" sz="1600" dirty="0" smtClean="0">
                <a:solidFill>
                  <a:schemeClr val="bg2">
                    <a:lumMod val="10000"/>
                  </a:schemeClr>
                </a:solidFill>
              </a:rPr>
              <a:t>1. Take picture</a:t>
            </a:r>
            <a:endParaRPr lang="en-US" sz="1600" dirty="0">
              <a:solidFill>
                <a:schemeClr val="bg2">
                  <a:lumMod val="10000"/>
                </a:schemeClr>
              </a:solidFill>
            </a:endParaRPr>
          </a:p>
        </p:txBody>
      </p:sp>
      <p:sp>
        <p:nvSpPr>
          <p:cNvPr id="16" name="TextBox 15"/>
          <p:cNvSpPr txBox="1"/>
          <p:nvPr/>
        </p:nvSpPr>
        <p:spPr>
          <a:xfrm>
            <a:off x="6385422" y="3436418"/>
            <a:ext cx="1957587" cy="584775"/>
          </a:xfrm>
          <a:prstGeom prst="rect">
            <a:avLst/>
          </a:prstGeom>
          <a:noFill/>
        </p:spPr>
        <p:txBody>
          <a:bodyPr wrap="none" rtlCol="0">
            <a:spAutoFit/>
          </a:bodyPr>
          <a:lstStyle/>
          <a:p>
            <a:r>
              <a:rPr lang="en-US" sz="1600" dirty="0">
                <a:solidFill>
                  <a:schemeClr val="bg2">
                    <a:lumMod val="10000"/>
                  </a:schemeClr>
                </a:solidFill>
              </a:rPr>
              <a:t>Microsoft Cognitive</a:t>
            </a:r>
          </a:p>
          <a:p>
            <a:pPr algn="ctr"/>
            <a:r>
              <a:rPr lang="en-US" sz="1600" dirty="0" smtClean="0">
                <a:solidFill>
                  <a:schemeClr val="bg2">
                    <a:lumMod val="10000"/>
                  </a:schemeClr>
                </a:solidFill>
              </a:rPr>
              <a:t>Services</a:t>
            </a:r>
            <a:endParaRPr lang="en-US" sz="1600" dirty="0">
              <a:solidFill>
                <a:schemeClr val="bg2">
                  <a:lumMod val="10000"/>
                </a:schemeClr>
              </a:solidFill>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5063" y="2536396"/>
            <a:ext cx="1478307" cy="855373"/>
          </a:xfrm>
          <a:prstGeom prst="rect">
            <a:avLst/>
          </a:prstGeom>
        </p:spPr>
      </p:pic>
      <p:cxnSp>
        <p:nvCxnSpPr>
          <p:cNvPr id="22" name="Straight Arrow Connector 21"/>
          <p:cNvCxnSpPr>
            <a:stCxn id="31" idx="3"/>
            <a:endCxn id="11" idx="1"/>
          </p:cNvCxnSpPr>
          <p:nvPr/>
        </p:nvCxnSpPr>
        <p:spPr>
          <a:xfrm flipV="1">
            <a:off x="1613135" y="2900199"/>
            <a:ext cx="1723876" cy="5774"/>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4825789" y="2466408"/>
            <a:ext cx="1481496" cy="338554"/>
          </a:xfrm>
          <a:prstGeom prst="rect">
            <a:avLst/>
          </a:prstGeom>
          <a:noFill/>
        </p:spPr>
        <p:txBody>
          <a:bodyPr wrap="none" rtlCol="0">
            <a:spAutoFit/>
          </a:bodyPr>
          <a:lstStyle/>
          <a:p>
            <a:r>
              <a:rPr lang="en-US" sz="1600" dirty="0" smtClean="0">
                <a:solidFill>
                  <a:schemeClr val="bg2">
                    <a:lumMod val="10000"/>
                  </a:schemeClr>
                </a:solidFill>
              </a:rPr>
              <a:t>2. Send image</a:t>
            </a:r>
            <a:endParaRPr lang="en-US" sz="1600" dirty="0">
              <a:solidFill>
                <a:schemeClr val="bg2">
                  <a:lumMod val="10000"/>
                </a:schemeClr>
              </a:solidFill>
            </a:endParaRPr>
          </a:p>
        </p:txBody>
      </p:sp>
      <p:sp>
        <p:nvSpPr>
          <p:cNvPr id="30" name="TextBox 29"/>
          <p:cNvSpPr txBox="1"/>
          <p:nvPr/>
        </p:nvSpPr>
        <p:spPr>
          <a:xfrm>
            <a:off x="629797" y="3394591"/>
            <a:ext cx="885179" cy="338554"/>
          </a:xfrm>
          <a:prstGeom prst="rect">
            <a:avLst/>
          </a:prstGeom>
          <a:noFill/>
        </p:spPr>
        <p:txBody>
          <a:bodyPr wrap="none" rtlCol="0">
            <a:spAutoFit/>
          </a:bodyPr>
          <a:lstStyle/>
          <a:p>
            <a:r>
              <a:rPr lang="en-US" sz="1600" dirty="0">
                <a:solidFill>
                  <a:schemeClr val="bg2">
                    <a:lumMod val="10000"/>
                  </a:schemeClr>
                </a:solidFill>
              </a:rPr>
              <a:t>Camera</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39" y="2365225"/>
            <a:ext cx="1081496" cy="1081496"/>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6740" y="2995350"/>
            <a:ext cx="1176666" cy="1129599"/>
          </a:xfrm>
          <a:prstGeom prst="rect">
            <a:avLst/>
          </a:prstGeom>
        </p:spPr>
      </p:pic>
      <p:sp>
        <p:nvSpPr>
          <p:cNvPr id="19" name="TextBox 18"/>
          <p:cNvSpPr txBox="1"/>
          <p:nvPr/>
        </p:nvSpPr>
        <p:spPr>
          <a:xfrm>
            <a:off x="2140686" y="4124949"/>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127</a:t>
            </a:fld>
            <a:endParaRPr lang="en-US" dirty="0">
              <a:solidFill>
                <a:schemeClr val="bg2">
                  <a:lumMod val="10000"/>
                </a:schemeClr>
              </a:solidFill>
            </a:endParaRPr>
          </a:p>
        </p:txBody>
      </p:sp>
      <p:sp>
        <p:nvSpPr>
          <p:cNvPr id="20"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Tree>
    <p:extLst>
      <p:ext uri="{BB962C8B-B14F-4D97-AF65-F5344CB8AC3E}">
        <p14:creationId xmlns:p14="http://schemas.microsoft.com/office/powerpoint/2010/main" val="244099768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chemeClr val="bg2">
                    <a:lumMod val="10000"/>
                  </a:schemeClr>
                </a:solidFill>
              </a:rPr>
              <a:t>How’d we do that?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011" y="2118111"/>
            <a:ext cx="1564176" cy="1564176"/>
          </a:xfrm>
          <a:prstGeom prst="rect">
            <a:avLst/>
          </a:prstGeom>
        </p:spPr>
      </p:pic>
      <p:sp>
        <p:nvSpPr>
          <p:cNvPr id="12" name="TextBox 11"/>
          <p:cNvSpPr txBox="1"/>
          <p:nvPr/>
        </p:nvSpPr>
        <p:spPr>
          <a:xfrm>
            <a:off x="3826470" y="3436418"/>
            <a:ext cx="832279" cy="338554"/>
          </a:xfrm>
          <a:prstGeom prst="rect">
            <a:avLst/>
          </a:prstGeom>
          <a:noFill/>
        </p:spPr>
        <p:txBody>
          <a:bodyPr wrap="none" rtlCol="0">
            <a:spAutoFit/>
          </a:bodyPr>
          <a:lstStyle/>
          <a:p>
            <a:r>
              <a:rPr lang="en-US" sz="1600" dirty="0">
                <a:solidFill>
                  <a:schemeClr val="bg2">
                    <a:lumMod val="10000"/>
                  </a:schemeClr>
                </a:solidFill>
              </a:rPr>
              <a:t>System</a:t>
            </a:r>
          </a:p>
        </p:txBody>
      </p:sp>
      <p:cxnSp>
        <p:nvCxnSpPr>
          <p:cNvPr id="4" name="Straight Arrow Connector 3"/>
          <p:cNvCxnSpPr/>
          <p:nvPr/>
        </p:nvCxnSpPr>
        <p:spPr>
          <a:xfrm flipV="1">
            <a:off x="4951457" y="2871025"/>
            <a:ext cx="1479635" cy="703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1671026" y="2472268"/>
            <a:ext cx="1566134" cy="338554"/>
          </a:xfrm>
          <a:prstGeom prst="rect">
            <a:avLst/>
          </a:prstGeom>
          <a:noFill/>
        </p:spPr>
        <p:txBody>
          <a:bodyPr wrap="none" rtlCol="0">
            <a:spAutoFit/>
          </a:bodyPr>
          <a:lstStyle/>
          <a:p>
            <a:r>
              <a:rPr lang="en-US" sz="1600" dirty="0" smtClean="0">
                <a:solidFill>
                  <a:schemeClr val="bg2">
                    <a:lumMod val="10000"/>
                  </a:schemeClr>
                </a:solidFill>
              </a:rPr>
              <a:t>1. Take picture</a:t>
            </a:r>
            <a:endParaRPr lang="en-US" sz="1600" dirty="0">
              <a:solidFill>
                <a:schemeClr val="bg2">
                  <a:lumMod val="10000"/>
                </a:schemeClr>
              </a:solidFill>
            </a:endParaRPr>
          </a:p>
        </p:txBody>
      </p:sp>
      <p:sp>
        <p:nvSpPr>
          <p:cNvPr id="16" name="TextBox 15"/>
          <p:cNvSpPr txBox="1"/>
          <p:nvPr/>
        </p:nvSpPr>
        <p:spPr>
          <a:xfrm>
            <a:off x="6385422" y="3436418"/>
            <a:ext cx="1957587" cy="584775"/>
          </a:xfrm>
          <a:prstGeom prst="rect">
            <a:avLst/>
          </a:prstGeom>
          <a:noFill/>
        </p:spPr>
        <p:txBody>
          <a:bodyPr wrap="none" rtlCol="0">
            <a:spAutoFit/>
          </a:bodyPr>
          <a:lstStyle/>
          <a:p>
            <a:r>
              <a:rPr lang="en-US" sz="1600" dirty="0">
                <a:solidFill>
                  <a:schemeClr val="bg2">
                    <a:lumMod val="10000"/>
                  </a:schemeClr>
                </a:solidFill>
              </a:rPr>
              <a:t>Microsoft Cognitive</a:t>
            </a:r>
          </a:p>
          <a:p>
            <a:pPr algn="ctr"/>
            <a:r>
              <a:rPr lang="en-US" sz="1600" dirty="0" smtClean="0">
                <a:solidFill>
                  <a:schemeClr val="bg2">
                    <a:lumMod val="10000"/>
                  </a:schemeClr>
                </a:solidFill>
              </a:rPr>
              <a:t>Service</a:t>
            </a:r>
            <a:r>
              <a:rPr lang="vi-VN" sz="1600" dirty="0" smtClean="0">
                <a:solidFill>
                  <a:schemeClr val="bg2">
                    <a:lumMod val="10000"/>
                  </a:schemeClr>
                </a:solidFill>
              </a:rPr>
              <a:t>s</a:t>
            </a:r>
            <a:endParaRPr lang="en-US" sz="1600" dirty="0">
              <a:solidFill>
                <a:schemeClr val="bg2">
                  <a:lumMod val="10000"/>
                </a:schemeClr>
              </a:solidFill>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5063" y="2536396"/>
            <a:ext cx="1478307" cy="855373"/>
          </a:xfrm>
          <a:prstGeom prst="rect">
            <a:avLst/>
          </a:prstGeom>
        </p:spPr>
      </p:pic>
      <p:cxnSp>
        <p:nvCxnSpPr>
          <p:cNvPr id="22" name="Straight Arrow Connector 21"/>
          <p:cNvCxnSpPr>
            <a:stCxn id="31" idx="3"/>
            <a:endCxn id="11" idx="1"/>
          </p:cNvCxnSpPr>
          <p:nvPr/>
        </p:nvCxnSpPr>
        <p:spPr>
          <a:xfrm flipV="1">
            <a:off x="1613135" y="2900199"/>
            <a:ext cx="1723876" cy="5774"/>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4825789" y="2466408"/>
            <a:ext cx="1481496" cy="338554"/>
          </a:xfrm>
          <a:prstGeom prst="rect">
            <a:avLst/>
          </a:prstGeom>
          <a:noFill/>
        </p:spPr>
        <p:txBody>
          <a:bodyPr wrap="none" rtlCol="0">
            <a:spAutoFit/>
          </a:bodyPr>
          <a:lstStyle/>
          <a:p>
            <a:r>
              <a:rPr lang="en-US" sz="1600" dirty="0" smtClean="0">
                <a:solidFill>
                  <a:schemeClr val="bg2">
                    <a:lumMod val="10000"/>
                  </a:schemeClr>
                </a:solidFill>
              </a:rPr>
              <a:t>2. Send image</a:t>
            </a:r>
            <a:endParaRPr lang="en-US" sz="1600" dirty="0">
              <a:solidFill>
                <a:schemeClr val="bg2">
                  <a:lumMod val="10000"/>
                </a:schemeClr>
              </a:solidFill>
            </a:endParaRPr>
          </a:p>
        </p:txBody>
      </p:sp>
      <p:cxnSp>
        <p:nvCxnSpPr>
          <p:cNvPr id="27" name="Straight Arrow Connector 26"/>
          <p:cNvCxnSpPr/>
          <p:nvPr/>
        </p:nvCxnSpPr>
        <p:spPr>
          <a:xfrm flipH="1">
            <a:off x="4951457" y="3070489"/>
            <a:ext cx="1479635" cy="703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4969446" y="3145224"/>
            <a:ext cx="1269707" cy="338554"/>
          </a:xfrm>
          <a:prstGeom prst="rect">
            <a:avLst/>
          </a:prstGeom>
          <a:noFill/>
        </p:spPr>
        <p:txBody>
          <a:bodyPr wrap="none" rtlCol="0">
            <a:spAutoFit/>
          </a:bodyPr>
          <a:lstStyle/>
          <a:p>
            <a:r>
              <a:rPr lang="en-US" sz="1600" dirty="0" smtClean="0">
                <a:solidFill>
                  <a:schemeClr val="bg2">
                    <a:lumMod val="10000"/>
                  </a:schemeClr>
                </a:solidFill>
              </a:rPr>
              <a:t>3. Response</a:t>
            </a:r>
            <a:endParaRPr lang="en-US" sz="1600" dirty="0">
              <a:solidFill>
                <a:schemeClr val="bg2">
                  <a:lumMod val="10000"/>
                </a:schemeClr>
              </a:solidFill>
            </a:endParaRPr>
          </a:p>
        </p:txBody>
      </p:sp>
      <p:sp>
        <p:nvSpPr>
          <p:cNvPr id="30" name="TextBox 29"/>
          <p:cNvSpPr txBox="1"/>
          <p:nvPr/>
        </p:nvSpPr>
        <p:spPr>
          <a:xfrm>
            <a:off x="629797" y="3394591"/>
            <a:ext cx="885179" cy="338554"/>
          </a:xfrm>
          <a:prstGeom prst="rect">
            <a:avLst/>
          </a:prstGeom>
          <a:noFill/>
        </p:spPr>
        <p:txBody>
          <a:bodyPr wrap="none" rtlCol="0">
            <a:spAutoFit/>
          </a:bodyPr>
          <a:lstStyle/>
          <a:p>
            <a:r>
              <a:rPr lang="en-US" sz="1600" dirty="0">
                <a:solidFill>
                  <a:schemeClr val="bg2">
                    <a:lumMod val="10000"/>
                  </a:schemeClr>
                </a:solidFill>
              </a:rPr>
              <a:t>Camera</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39" y="2365225"/>
            <a:ext cx="1081496" cy="1081496"/>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6740" y="2995350"/>
            <a:ext cx="1176666" cy="1129599"/>
          </a:xfrm>
          <a:prstGeom prst="rect">
            <a:avLst/>
          </a:prstGeom>
        </p:spPr>
      </p:pic>
      <p:sp>
        <p:nvSpPr>
          <p:cNvPr id="19" name="TextBox 18"/>
          <p:cNvSpPr txBox="1"/>
          <p:nvPr/>
        </p:nvSpPr>
        <p:spPr>
          <a:xfrm>
            <a:off x="2140686" y="4124949"/>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128</a:t>
            </a:fld>
            <a:endParaRPr lang="en-US" dirty="0">
              <a:solidFill>
                <a:schemeClr val="bg2">
                  <a:lumMod val="10000"/>
                </a:schemeClr>
              </a:solidFill>
            </a:endParaRPr>
          </a:p>
        </p:txBody>
      </p:sp>
      <p:sp>
        <p:nvSpPr>
          <p:cNvPr id="20"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Tree>
    <p:extLst>
      <p:ext uri="{BB962C8B-B14F-4D97-AF65-F5344CB8AC3E}">
        <p14:creationId xmlns:p14="http://schemas.microsoft.com/office/powerpoint/2010/main" val="41276957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chemeClr val="bg2">
                    <a:lumMod val="10000"/>
                  </a:schemeClr>
                </a:solidFill>
              </a:rPr>
              <a:t>How’d we do that?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011" y="2118111"/>
            <a:ext cx="1564176" cy="1564176"/>
          </a:xfrm>
          <a:prstGeom prst="rect">
            <a:avLst/>
          </a:prstGeom>
        </p:spPr>
      </p:pic>
      <p:sp>
        <p:nvSpPr>
          <p:cNvPr id="12" name="TextBox 11"/>
          <p:cNvSpPr txBox="1"/>
          <p:nvPr/>
        </p:nvSpPr>
        <p:spPr>
          <a:xfrm>
            <a:off x="3826470" y="3436418"/>
            <a:ext cx="832279" cy="338554"/>
          </a:xfrm>
          <a:prstGeom prst="rect">
            <a:avLst/>
          </a:prstGeom>
          <a:noFill/>
        </p:spPr>
        <p:txBody>
          <a:bodyPr wrap="none" rtlCol="0">
            <a:spAutoFit/>
          </a:bodyPr>
          <a:lstStyle/>
          <a:p>
            <a:r>
              <a:rPr lang="en-US" sz="1600" dirty="0">
                <a:solidFill>
                  <a:schemeClr val="bg2">
                    <a:lumMod val="10000"/>
                  </a:schemeClr>
                </a:solidFill>
              </a:rPr>
              <a:t>System</a:t>
            </a:r>
          </a:p>
        </p:txBody>
      </p:sp>
      <p:cxnSp>
        <p:nvCxnSpPr>
          <p:cNvPr id="4" name="Straight Arrow Connector 3"/>
          <p:cNvCxnSpPr/>
          <p:nvPr/>
        </p:nvCxnSpPr>
        <p:spPr>
          <a:xfrm flipV="1">
            <a:off x="4951457" y="2871025"/>
            <a:ext cx="1479635" cy="703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1671026" y="2472268"/>
            <a:ext cx="1566134" cy="338554"/>
          </a:xfrm>
          <a:prstGeom prst="rect">
            <a:avLst/>
          </a:prstGeom>
          <a:noFill/>
        </p:spPr>
        <p:txBody>
          <a:bodyPr wrap="none" rtlCol="0">
            <a:spAutoFit/>
          </a:bodyPr>
          <a:lstStyle/>
          <a:p>
            <a:r>
              <a:rPr lang="en-US" sz="1600" dirty="0" smtClean="0">
                <a:solidFill>
                  <a:schemeClr val="bg2">
                    <a:lumMod val="10000"/>
                  </a:schemeClr>
                </a:solidFill>
              </a:rPr>
              <a:t>1. Take picture</a:t>
            </a:r>
            <a:endParaRPr lang="en-US" sz="1600" dirty="0">
              <a:solidFill>
                <a:schemeClr val="bg2">
                  <a:lumMod val="10000"/>
                </a:schemeClr>
              </a:solidFill>
            </a:endParaRPr>
          </a:p>
        </p:txBody>
      </p:sp>
      <p:sp>
        <p:nvSpPr>
          <p:cNvPr id="16" name="TextBox 15"/>
          <p:cNvSpPr txBox="1"/>
          <p:nvPr/>
        </p:nvSpPr>
        <p:spPr>
          <a:xfrm>
            <a:off x="6385422" y="3436418"/>
            <a:ext cx="1957587" cy="584775"/>
          </a:xfrm>
          <a:prstGeom prst="rect">
            <a:avLst/>
          </a:prstGeom>
          <a:noFill/>
        </p:spPr>
        <p:txBody>
          <a:bodyPr wrap="none" rtlCol="0">
            <a:spAutoFit/>
          </a:bodyPr>
          <a:lstStyle/>
          <a:p>
            <a:r>
              <a:rPr lang="en-US" sz="1600" dirty="0">
                <a:solidFill>
                  <a:schemeClr val="bg2">
                    <a:lumMod val="10000"/>
                  </a:schemeClr>
                </a:solidFill>
              </a:rPr>
              <a:t>Microsoft Cognitive</a:t>
            </a:r>
          </a:p>
          <a:p>
            <a:pPr algn="ctr"/>
            <a:r>
              <a:rPr lang="en-US" sz="1600" dirty="0" smtClean="0">
                <a:solidFill>
                  <a:schemeClr val="bg2">
                    <a:lumMod val="10000"/>
                  </a:schemeClr>
                </a:solidFill>
              </a:rPr>
              <a:t>Services</a:t>
            </a:r>
            <a:endParaRPr lang="en-US" sz="1600" dirty="0">
              <a:solidFill>
                <a:schemeClr val="bg2">
                  <a:lumMod val="10000"/>
                </a:schemeClr>
              </a:solidFill>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5063" y="2536396"/>
            <a:ext cx="1478307" cy="855373"/>
          </a:xfrm>
          <a:prstGeom prst="rect">
            <a:avLst/>
          </a:prstGeom>
        </p:spPr>
      </p:pic>
      <p:cxnSp>
        <p:nvCxnSpPr>
          <p:cNvPr id="22" name="Straight Arrow Connector 21"/>
          <p:cNvCxnSpPr>
            <a:stCxn id="31" idx="3"/>
            <a:endCxn id="11" idx="1"/>
          </p:cNvCxnSpPr>
          <p:nvPr/>
        </p:nvCxnSpPr>
        <p:spPr>
          <a:xfrm flipV="1">
            <a:off x="1613135" y="2900199"/>
            <a:ext cx="1723876" cy="5774"/>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4825789" y="2466408"/>
            <a:ext cx="1481496" cy="338554"/>
          </a:xfrm>
          <a:prstGeom prst="rect">
            <a:avLst/>
          </a:prstGeom>
          <a:noFill/>
        </p:spPr>
        <p:txBody>
          <a:bodyPr wrap="none" rtlCol="0">
            <a:spAutoFit/>
          </a:bodyPr>
          <a:lstStyle/>
          <a:p>
            <a:r>
              <a:rPr lang="en-US" sz="1600" dirty="0" smtClean="0">
                <a:solidFill>
                  <a:schemeClr val="bg2">
                    <a:lumMod val="10000"/>
                  </a:schemeClr>
                </a:solidFill>
              </a:rPr>
              <a:t>2. Send image</a:t>
            </a:r>
            <a:endParaRPr lang="en-US" sz="1600" dirty="0">
              <a:solidFill>
                <a:schemeClr val="bg2">
                  <a:lumMod val="10000"/>
                </a:schemeClr>
              </a:solidFill>
            </a:endParaRPr>
          </a:p>
        </p:txBody>
      </p:sp>
      <p:cxnSp>
        <p:nvCxnSpPr>
          <p:cNvPr id="27" name="Straight Arrow Connector 26"/>
          <p:cNvCxnSpPr/>
          <p:nvPr/>
        </p:nvCxnSpPr>
        <p:spPr>
          <a:xfrm flipH="1">
            <a:off x="4951457" y="3070489"/>
            <a:ext cx="1479635" cy="703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4969446" y="3145224"/>
            <a:ext cx="1269707" cy="338554"/>
          </a:xfrm>
          <a:prstGeom prst="rect">
            <a:avLst/>
          </a:prstGeom>
          <a:noFill/>
        </p:spPr>
        <p:txBody>
          <a:bodyPr wrap="none" rtlCol="0">
            <a:spAutoFit/>
          </a:bodyPr>
          <a:lstStyle/>
          <a:p>
            <a:r>
              <a:rPr lang="en-US" sz="1600" dirty="0" smtClean="0">
                <a:solidFill>
                  <a:schemeClr val="bg2">
                    <a:lumMod val="10000"/>
                  </a:schemeClr>
                </a:solidFill>
              </a:rPr>
              <a:t>3. Response</a:t>
            </a:r>
            <a:endParaRPr lang="en-US" sz="1600" dirty="0">
              <a:solidFill>
                <a:schemeClr val="bg2">
                  <a:lumMod val="10000"/>
                </a:schemeClr>
              </a:solidFill>
            </a:endParaRPr>
          </a:p>
        </p:txBody>
      </p:sp>
      <p:sp>
        <p:nvSpPr>
          <p:cNvPr id="30" name="TextBox 29"/>
          <p:cNvSpPr txBox="1"/>
          <p:nvPr/>
        </p:nvSpPr>
        <p:spPr>
          <a:xfrm>
            <a:off x="629797" y="3394591"/>
            <a:ext cx="885179" cy="338554"/>
          </a:xfrm>
          <a:prstGeom prst="rect">
            <a:avLst/>
          </a:prstGeom>
          <a:noFill/>
        </p:spPr>
        <p:txBody>
          <a:bodyPr wrap="none" rtlCol="0">
            <a:spAutoFit/>
          </a:bodyPr>
          <a:lstStyle/>
          <a:p>
            <a:r>
              <a:rPr lang="en-US" sz="1600" dirty="0">
                <a:solidFill>
                  <a:schemeClr val="bg2">
                    <a:lumMod val="10000"/>
                  </a:schemeClr>
                </a:solidFill>
              </a:rPr>
              <a:t>Camera</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39" y="2365225"/>
            <a:ext cx="1081496" cy="1081496"/>
          </a:xfrm>
          <a:prstGeom prst="rect">
            <a:avLst/>
          </a:prstGeom>
        </p:spPr>
      </p:pic>
      <p:cxnSp>
        <p:nvCxnSpPr>
          <p:cNvPr id="35" name="Straight Arrow Connector 34"/>
          <p:cNvCxnSpPr>
            <a:stCxn id="12" idx="2"/>
            <a:endCxn id="39" idx="0"/>
          </p:cNvCxnSpPr>
          <p:nvPr/>
        </p:nvCxnSpPr>
        <p:spPr>
          <a:xfrm>
            <a:off x="4242610" y="3774972"/>
            <a:ext cx="0" cy="1041388"/>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7678" y="4816360"/>
            <a:ext cx="769863" cy="769863"/>
          </a:xfrm>
          <a:prstGeom prst="rect">
            <a:avLst/>
          </a:prstGeom>
        </p:spPr>
      </p:pic>
      <p:sp>
        <p:nvSpPr>
          <p:cNvPr id="46" name="TextBox 45"/>
          <p:cNvSpPr txBox="1"/>
          <p:nvPr/>
        </p:nvSpPr>
        <p:spPr>
          <a:xfrm>
            <a:off x="4220006" y="4131059"/>
            <a:ext cx="1104982" cy="338554"/>
          </a:xfrm>
          <a:prstGeom prst="rect">
            <a:avLst/>
          </a:prstGeom>
          <a:noFill/>
        </p:spPr>
        <p:txBody>
          <a:bodyPr wrap="none" rtlCol="0">
            <a:spAutoFit/>
          </a:bodyPr>
          <a:lstStyle/>
          <a:p>
            <a:r>
              <a:rPr lang="en-US" sz="1600" dirty="0" smtClean="0">
                <a:solidFill>
                  <a:schemeClr val="bg2">
                    <a:lumMod val="10000"/>
                  </a:schemeClr>
                </a:solidFill>
              </a:rPr>
              <a:t>4. Process</a:t>
            </a:r>
            <a:endParaRPr lang="en-US" sz="1600" dirty="0">
              <a:solidFill>
                <a:schemeClr val="bg2">
                  <a:lumMod val="10000"/>
                </a:schemeClr>
              </a:solidFill>
            </a:endParaRP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6740" y="2995350"/>
            <a:ext cx="1176666" cy="1129599"/>
          </a:xfrm>
          <a:prstGeom prst="rect">
            <a:avLst/>
          </a:prstGeom>
        </p:spPr>
      </p:pic>
      <p:sp>
        <p:nvSpPr>
          <p:cNvPr id="23" name="TextBox 22"/>
          <p:cNvSpPr txBox="1"/>
          <p:nvPr/>
        </p:nvSpPr>
        <p:spPr>
          <a:xfrm>
            <a:off x="2140686" y="4124949"/>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129</a:t>
            </a:fld>
            <a:endParaRPr lang="en-US" dirty="0">
              <a:solidFill>
                <a:schemeClr val="bg2">
                  <a:lumMod val="10000"/>
                </a:schemeClr>
              </a:solidFill>
            </a:endParaRPr>
          </a:p>
        </p:txBody>
      </p:sp>
      <p:sp>
        <p:nvSpPr>
          <p:cNvPr id="2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Tree>
    <p:extLst>
      <p:ext uri="{BB962C8B-B14F-4D97-AF65-F5344CB8AC3E}">
        <p14:creationId xmlns:p14="http://schemas.microsoft.com/office/powerpoint/2010/main" val="1939615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Problem</a:t>
            </a:r>
            <a:endParaRPr lang="en-US" sz="2700" dirty="0">
              <a:solidFill>
                <a:schemeClr val="bg2">
                  <a:lumMod val="10000"/>
                </a:schemeClr>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48" y="3141531"/>
            <a:ext cx="2060298" cy="2060298"/>
          </a:xfrm>
          <a:prstGeom prst="rect">
            <a:avLst/>
          </a:prstGeom>
        </p:spPr>
      </p:pic>
      <p:sp>
        <p:nvSpPr>
          <p:cNvPr id="4" name="TextBox 3"/>
          <p:cNvSpPr txBox="1"/>
          <p:nvPr/>
        </p:nvSpPr>
        <p:spPr>
          <a:xfrm>
            <a:off x="244548" y="5201829"/>
            <a:ext cx="2087431" cy="369332"/>
          </a:xfrm>
          <a:prstGeom prst="rect">
            <a:avLst/>
          </a:prstGeom>
          <a:noFill/>
        </p:spPr>
        <p:txBody>
          <a:bodyPr wrap="none" rtlCol="0">
            <a:spAutoFit/>
          </a:bodyPr>
          <a:lstStyle/>
          <a:p>
            <a:r>
              <a:rPr lang="en-US" dirty="0" err="1" smtClean="0">
                <a:solidFill>
                  <a:schemeClr val="bg2">
                    <a:lumMod val="10000"/>
                  </a:schemeClr>
                </a:solidFill>
              </a:rPr>
              <a:t>Mr.Tan</a:t>
            </a:r>
            <a:r>
              <a:rPr lang="en-US" dirty="0" smtClean="0">
                <a:solidFill>
                  <a:schemeClr val="bg2">
                    <a:lumMod val="10000"/>
                  </a:schemeClr>
                </a:solidFill>
              </a:rPr>
              <a:t> (Employee)</a:t>
            </a:r>
            <a:endParaRPr lang="en-US" dirty="0">
              <a:solidFill>
                <a:schemeClr val="bg2">
                  <a:lumMod val="10000"/>
                </a:schemeClr>
              </a:solidFill>
            </a:endParaRPr>
          </a:p>
        </p:txBody>
      </p:sp>
      <p:sp>
        <p:nvSpPr>
          <p:cNvPr id="8" name="TextBox 7"/>
          <p:cNvSpPr txBox="1"/>
          <p:nvPr/>
        </p:nvSpPr>
        <p:spPr>
          <a:xfrm>
            <a:off x="3322673" y="2772199"/>
            <a:ext cx="5821326" cy="400110"/>
          </a:xfrm>
          <a:prstGeom prst="rect">
            <a:avLst/>
          </a:prstGeom>
          <a:noFill/>
        </p:spPr>
        <p:txBody>
          <a:bodyPr wrap="square" rtlCol="0">
            <a:spAutoFit/>
          </a:bodyPr>
          <a:lstStyle/>
          <a:p>
            <a:r>
              <a:rPr lang="en-US" sz="2000" dirty="0" smtClean="0">
                <a:solidFill>
                  <a:schemeClr val="bg2">
                    <a:lumMod val="10000"/>
                  </a:schemeClr>
                </a:solidFill>
              </a:rPr>
              <a:t>All of employees had been training before</a:t>
            </a:r>
          </a:p>
        </p:txBody>
      </p:sp>
      <p:sp>
        <p:nvSpPr>
          <p:cNvPr id="9" name="TextBox 8"/>
          <p:cNvSpPr txBox="1"/>
          <p:nvPr/>
        </p:nvSpPr>
        <p:spPr>
          <a:xfrm>
            <a:off x="3322672" y="3410392"/>
            <a:ext cx="5821327" cy="707886"/>
          </a:xfrm>
          <a:prstGeom prst="rect">
            <a:avLst/>
          </a:prstGeom>
          <a:noFill/>
        </p:spPr>
        <p:txBody>
          <a:bodyPr wrap="square" rtlCol="0">
            <a:spAutoFit/>
          </a:bodyPr>
          <a:lstStyle/>
          <a:p>
            <a:r>
              <a:rPr lang="en-US" sz="2000" dirty="0" smtClean="0">
                <a:solidFill>
                  <a:schemeClr val="bg2">
                    <a:lumMod val="10000"/>
                  </a:schemeClr>
                </a:solidFill>
              </a:rPr>
              <a:t>All of employees are raising </a:t>
            </a:r>
            <a:r>
              <a:rPr lang="en-US" sz="2000" smtClean="0">
                <a:solidFill>
                  <a:schemeClr val="bg2">
                    <a:lumMod val="10000"/>
                  </a:schemeClr>
                </a:solidFill>
              </a:rPr>
              <a:t>their skill every 3 months</a:t>
            </a:r>
            <a:endParaRPr lang="en-US" sz="2000">
              <a:solidFill>
                <a:schemeClr val="bg2">
                  <a:lumMod val="10000"/>
                </a:schemeClr>
              </a:solidFill>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672" y="4206793"/>
            <a:ext cx="926789" cy="926789"/>
          </a:xfrm>
          <a:prstGeom prst="rect">
            <a:avLst/>
          </a:prstGeom>
        </p:spPr>
      </p:pic>
      <p:sp>
        <p:nvSpPr>
          <p:cNvPr id="25" name="TextBox 24"/>
          <p:cNvSpPr txBox="1"/>
          <p:nvPr/>
        </p:nvSpPr>
        <p:spPr>
          <a:xfrm>
            <a:off x="4249461" y="4354716"/>
            <a:ext cx="1133509" cy="630942"/>
          </a:xfrm>
          <a:prstGeom prst="rect">
            <a:avLst/>
          </a:prstGeom>
          <a:noFill/>
        </p:spPr>
        <p:txBody>
          <a:bodyPr wrap="square" rtlCol="0">
            <a:spAutoFit/>
          </a:bodyPr>
          <a:lstStyle/>
          <a:p>
            <a:r>
              <a:rPr lang="en-US" sz="3500" b="1" dirty="0" smtClean="0">
                <a:solidFill>
                  <a:schemeClr val="bg2">
                    <a:lumMod val="10000"/>
                  </a:schemeClr>
                </a:solidFill>
              </a:rPr>
              <a:t>BUT</a:t>
            </a:r>
            <a:endParaRPr lang="en-US" sz="3500" b="1" dirty="0">
              <a:solidFill>
                <a:schemeClr val="bg2">
                  <a:lumMod val="10000"/>
                </a:schemeClr>
              </a:solidFill>
            </a:endParaRPr>
          </a:p>
        </p:txBody>
      </p:sp>
      <p:sp>
        <p:nvSpPr>
          <p:cNvPr id="26" name="TextBox 25"/>
          <p:cNvSpPr txBox="1"/>
          <p:nvPr/>
        </p:nvSpPr>
        <p:spPr>
          <a:xfrm>
            <a:off x="3322673" y="5201829"/>
            <a:ext cx="5821327" cy="400110"/>
          </a:xfrm>
          <a:prstGeom prst="rect">
            <a:avLst/>
          </a:prstGeom>
          <a:noFill/>
        </p:spPr>
        <p:txBody>
          <a:bodyPr wrap="square" rtlCol="0">
            <a:spAutoFit/>
          </a:bodyPr>
          <a:lstStyle/>
          <a:p>
            <a:r>
              <a:rPr lang="en-US" sz="2000" dirty="0" smtClean="0">
                <a:solidFill>
                  <a:schemeClr val="bg2">
                    <a:lumMod val="10000"/>
                  </a:schemeClr>
                </a:solidFill>
              </a:rPr>
              <a:t>Employees don’t make customer happy</a:t>
            </a:r>
            <a:endParaRPr lang="en-US" sz="20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13</a:t>
            </a:fld>
            <a:endParaRPr lang="en-US">
              <a:solidFill>
                <a:schemeClr val="bg2">
                  <a:lumMod val="10000"/>
                </a:schemeClr>
              </a:solidFill>
            </a:endParaRPr>
          </a:p>
        </p:txBody>
      </p:sp>
      <p:cxnSp>
        <p:nvCxnSpPr>
          <p:cNvPr id="15" name="Straight Arrow Connector 14"/>
          <p:cNvCxnSpPr/>
          <p:nvPr/>
        </p:nvCxnSpPr>
        <p:spPr>
          <a:xfrm flipV="1">
            <a:off x="2304846" y="3062177"/>
            <a:ext cx="1017826" cy="1109503"/>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endCxn id="9" idx="1"/>
          </p:cNvCxnSpPr>
          <p:nvPr/>
        </p:nvCxnSpPr>
        <p:spPr>
          <a:xfrm flipV="1">
            <a:off x="2304846" y="3764335"/>
            <a:ext cx="1017826" cy="407345"/>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stCxn id="13" idx="3"/>
            <a:endCxn id="21" idx="1"/>
          </p:cNvCxnSpPr>
          <p:nvPr/>
        </p:nvCxnSpPr>
        <p:spPr>
          <a:xfrm>
            <a:off x="2304846" y="4171680"/>
            <a:ext cx="1017826" cy="498508"/>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5586038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chemeClr val="bg2">
                    <a:lumMod val="10000"/>
                  </a:schemeClr>
                </a:solidFill>
              </a:rPr>
              <a:t>How’d we do that?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011" y="2118111"/>
            <a:ext cx="1564176" cy="1564176"/>
          </a:xfrm>
          <a:prstGeom prst="rect">
            <a:avLst/>
          </a:prstGeom>
        </p:spPr>
      </p:pic>
      <p:sp>
        <p:nvSpPr>
          <p:cNvPr id="12" name="TextBox 11"/>
          <p:cNvSpPr txBox="1"/>
          <p:nvPr/>
        </p:nvSpPr>
        <p:spPr>
          <a:xfrm>
            <a:off x="3826470" y="3436418"/>
            <a:ext cx="832279" cy="338554"/>
          </a:xfrm>
          <a:prstGeom prst="rect">
            <a:avLst/>
          </a:prstGeom>
          <a:noFill/>
        </p:spPr>
        <p:txBody>
          <a:bodyPr wrap="none" rtlCol="0">
            <a:spAutoFit/>
          </a:bodyPr>
          <a:lstStyle/>
          <a:p>
            <a:r>
              <a:rPr lang="en-US" sz="1600" dirty="0">
                <a:solidFill>
                  <a:schemeClr val="bg2">
                    <a:lumMod val="10000"/>
                  </a:schemeClr>
                </a:solidFill>
              </a:rPr>
              <a:t>System</a:t>
            </a:r>
          </a:p>
        </p:txBody>
      </p:sp>
      <p:cxnSp>
        <p:nvCxnSpPr>
          <p:cNvPr id="4" name="Straight Arrow Connector 3"/>
          <p:cNvCxnSpPr/>
          <p:nvPr/>
        </p:nvCxnSpPr>
        <p:spPr>
          <a:xfrm flipV="1">
            <a:off x="4951457" y="2871025"/>
            <a:ext cx="1479635" cy="703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1671026" y="2472268"/>
            <a:ext cx="1566134" cy="338554"/>
          </a:xfrm>
          <a:prstGeom prst="rect">
            <a:avLst/>
          </a:prstGeom>
          <a:noFill/>
        </p:spPr>
        <p:txBody>
          <a:bodyPr wrap="none" rtlCol="0">
            <a:spAutoFit/>
          </a:bodyPr>
          <a:lstStyle/>
          <a:p>
            <a:r>
              <a:rPr lang="en-US" sz="1600" dirty="0" smtClean="0">
                <a:solidFill>
                  <a:schemeClr val="bg2">
                    <a:lumMod val="10000"/>
                  </a:schemeClr>
                </a:solidFill>
              </a:rPr>
              <a:t>1. Take picture</a:t>
            </a:r>
            <a:endParaRPr lang="en-US" sz="1600" dirty="0">
              <a:solidFill>
                <a:schemeClr val="bg2">
                  <a:lumMod val="10000"/>
                </a:schemeClr>
              </a:solidFill>
            </a:endParaRPr>
          </a:p>
        </p:txBody>
      </p:sp>
      <p:sp>
        <p:nvSpPr>
          <p:cNvPr id="16" name="TextBox 15"/>
          <p:cNvSpPr txBox="1"/>
          <p:nvPr/>
        </p:nvSpPr>
        <p:spPr>
          <a:xfrm>
            <a:off x="6385422" y="3436418"/>
            <a:ext cx="1957587" cy="584775"/>
          </a:xfrm>
          <a:prstGeom prst="rect">
            <a:avLst/>
          </a:prstGeom>
          <a:noFill/>
        </p:spPr>
        <p:txBody>
          <a:bodyPr wrap="none" rtlCol="0">
            <a:spAutoFit/>
          </a:bodyPr>
          <a:lstStyle/>
          <a:p>
            <a:r>
              <a:rPr lang="en-US" sz="1600" dirty="0">
                <a:solidFill>
                  <a:schemeClr val="bg2">
                    <a:lumMod val="10000"/>
                  </a:schemeClr>
                </a:solidFill>
              </a:rPr>
              <a:t>Microsoft Cognitive</a:t>
            </a:r>
          </a:p>
          <a:p>
            <a:pPr algn="ctr"/>
            <a:r>
              <a:rPr lang="en-US" sz="1600" dirty="0" smtClean="0">
                <a:solidFill>
                  <a:schemeClr val="bg2">
                    <a:lumMod val="10000"/>
                  </a:schemeClr>
                </a:solidFill>
              </a:rPr>
              <a:t>Services</a:t>
            </a:r>
            <a:endParaRPr lang="en-US" sz="1600" dirty="0">
              <a:solidFill>
                <a:schemeClr val="bg2">
                  <a:lumMod val="10000"/>
                </a:schemeClr>
              </a:solidFill>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5063" y="2536396"/>
            <a:ext cx="1478307" cy="855373"/>
          </a:xfrm>
          <a:prstGeom prst="rect">
            <a:avLst/>
          </a:prstGeom>
        </p:spPr>
      </p:pic>
      <p:cxnSp>
        <p:nvCxnSpPr>
          <p:cNvPr id="22" name="Straight Arrow Connector 21"/>
          <p:cNvCxnSpPr>
            <a:stCxn id="31" idx="3"/>
            <a:endCxn id="11" idx="1"/>
          </p:cNvCxnSpPr>
          <p:nvPr/>
        </p:nvCxnSpPr>
        <p:spPr>
          <a:xfrm flipV="1">
            <a:off x="1613135" y="2900199"/>
            <a:ext cx="1723876" cy="5774"/>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4825789" y="2466408"/>
            <a:ext cx="1481496" cy="338554"/>
          </a:xfrm>
          <a:prstGeom prst="rect">
            <a:avLst/>
          </a:prstGeom>
          <a:noFill/>
        </p:spPr>
        <p:txBody>
          <a:bodyPr wrap="none" rtlCol="0">
            <a:spAutoFit/>
          </a:bodyPr>
          <a:lstStyle/>
          <a:p>
            <a:r>
              <a:rPr lang="en-US" sz="1600" dirty="0" smtClean="0">
                <a:solidFill>
                  <a:schemeClr val="bg2">
                    <a:lumMod val="10000"/>
                  </a:schemeClr>
                </a:solidFill>
              </a:rPr>
              <a:t>2. Send image</a:t>
            </a:r>
            <a:endParaRPr lang="en-US" sz="1600" dirty="0">
              <a:solidFill>
                <a:schemeClr val="bg2">
                  <a:lumMod val="10000"/>
                </a:schemeClr>
              </a:solidFill>
            </a:endParaRPr>
          </a:p>
        </p:txBody>
      </p:sp>
      <p:cxnSp>
        <p:nvCxnSpPr>
          <p:cNvPr id="27" name="Straight Arrow Connector 26"/>
          <p:cNvCxnSpPr/>
          <p:nvPr/>
        </p:nvCxnSpPr>
        <p:spPr>
          <a:xfrm flipH="1">
            <a:off x="4951457" y="3070489"/>
            <a:ext cx="1479635" cy="703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4969446" y="3145224"/>
            <a:ext cx="1269707" cy="338554"/>
          </a:xfrm>
          <a:prstGeom prst="rect">
            <a:avLst/>
          </a:prstGeom>
          <a:noFill/>
        </p:spPr>
        <p:txBody>
          <a:bodyPr wrap="none" rtlCol="0">
            <a:spAutoFit/>
          </a:bodyPr>
          <a:lstStyle/>
          <a:p>
            <a:r>
              <a:rPr lang="en-US" sz="1600" dirty="0" smtClean="0">
                <a:solidFill>
                  <a:schemeClr val="bg2">
                    <a:lumMod val="10000"/>
                  </a:schemeClr>
                </a:solidFill>
              </a:rPr>
              <a:t>3. Response</a:t>
            </a:r>
            <a:endParaRPr lang="en-US" sz="1600" dirty="0">
              <a:solidFill>
                <a:schemeClr val="bg2">
                  <a:lumMod val="10000"/>
                </a:schemeClr>
              </a:solidFill>
            </a:endParaRPr>
          </a:p>
        </p:txBody>
      </p:sp>
      <p:sp>
        <p:nvSpPr>
          <p:cNvPr id="30" name="TextBox 29"/>
          <p:cNvSpPr txBox="1"/>
          <p:nvPr/>
        </p:nvSpPr>
        <p:spPr>
          <a:xfrm>
            <a:off x="629797" y="3394591"/>
            <a:ext cx="885179" cy="338554"/>
          </a:xfrm>
          <a:prstGeom prst="rect">
            <a:avLst/>
          </a:prstGeom>
          <a:noFill/>
        </p:spPr>
        <p:txBody>
          <a:bodyPr wrap="none" rtlCol="0">
            <a:spAutoFit/>
          </a:bodyPr>
          <a:lstStyle/>
          <a:p>
            <a:r>
              <a:rPr lang="en-US" sz="1600" dirty="0">
                <a:solidFill>
                  <a:schemeClr val="bg2">
                    <a:lumMod val="10000"/>
                  </a:schemeClr>
                </a:solidFill>
              </a:rPr>
              <a:t>Camera</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39" y="2365225"/>
            <a:ext cx="1081496" cy="1081496"/>
          </a:xfrm>
          <a:prstGeom prst="rect">
            <a:avLst/>
          </a:prstGeom>
        </p:spPr>
      </p:pic>
      <p:cxnSp>
        <p:nvCxnSpPr>
          <p:cNvPr id="35" name="Straight Arrow Connector 34"/>
          <p:cNvCxnSpPr>
            <a:stCxn id="12" idx="2"/>
            <a:endCxn id="39" idx="0"/>
          </p:cNvCxnSpPr>
          <p:nvPr/>
        </p:nvCxnSpPr>
        <p:spPr>
          <a:xfrm>
            <a:off x="4242610" y="3774972"/>
            <a:ext cx="0" cy="1041388"/>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7678" y="4816360"/>
            <a:ext cx="769863" cy="769863"/>
          </a:xfrm>
          <a:prstGeom prst="rect">
            <a:avLst/>
          </a:prstGeom>
        </p:spPr>
      </p:pic>
      <p:sp>
        <p:nvSpPr>
          <p:cNvPr id="46" name="TextBox 45"/>
          <p:cNvSpPr txBox="1"/>
          <p:nvPr/>
        </p:nvSpPr>
        <p:spPr>
          <a:xfrm>
            <a:off x="4220006" y="4131059"/>
            <a:ext cx="1104982" cy="338554"/>
          </a:xfrm>
          <a:prstGeom prst="rect">
            <a:avLst/>
          </a:prstGeom>
          <a:noFill/>
        </p:spPr>
        <p:txBody>
          <a:bodyPr wrap="none" rtlCol="0">
            <a:spAutoFit/>
          </a:bodyPr>
          <a:lstStyle/>
          <a:p>
            <a:r>
              <a:rPr lang="en-US" sz="1600" dirty="0" smtClean="0">
                <a:solidFill>
                  <a:schemeClr val="bg2">
                    <a:lumMod val="10000"/>
                  </a:schemeClr>
                </a:solidFill>
              </a:rPr>
              <a:t>4. Process</a:t>
            </a:r>
            <a:endParaRPr lang="en-US" sz="1600" dirty="0">
              <a:solidFill>
                <a:schemeClr val="bg2">
                  <a:lumMod val="10000"/>
                </a:schemeClr>
              </a:solidFill>
            </a:endParaRPr>
          </a:p>
        </p:txBody>
      </p:sp>
      <p:sp>
        <p:nvSpPr>
          <p:cNvPr id="71" name="TextBox 70"/>
          <p:cNvSpPr txBox="1"/>
          <p:nvPr/>
        </p:nvSpPr>
        <p:spPr>
          <a:xfrm>
            <a:off x="5012473" y="5416468"/>
            <a:ext cx="1059714" cy="338554"/>
          </a:xfrm>
          <a:prstGeom prst="rect">
            <a:avLst/>
          </a:prstGeom>
          <a:noFill/>
        </p:spPr>
        <p:txBody>
          <a:bodyPr wrap="none" rtlCol="0">
            <a:spAutoFit/>
          </a:bodyPr>
          <a:lstStyle/>
          <a:p>
            <a:r>
              <a:rPr lang="en-US" sz="1600" dirty="0" smtClean="0">
                <a:solidFill>
                  <a:schemeClr val="bg2">
                    <a:lumMod val="10000"/>
                  </a:schemeClr>
                </a:solidFill>
              </a:rPr>
              <a:t>5. Record</a:t>
            </a:r>
            <a:endParaRPr lang="en-US" sz="1600" dirty="0">
              <a:solidFill>
                <a:schemeClr val="bg2">
                  <a:lumMod val="10000"/>
                </a:schemeClr>
              </a:solidFill>
            </a:endParaRPr>
          </a:p>
        </p:txBody>
      </p:sp>
      <p:cxnSp>
        <p:nvCxnSpPr>
          <p:cNvPr id="79" name="Elbow Connector 78"/>
          <p:cNvCxnSpPr>
            <a:stCxn id="39" idx="3"/>
            <a:endCxn id="39" idx="2"/>
          </p:cNvCxnSpPr>
          <p:nvPr/>
        </p:nvCxnSpPr>
        <p:spPr>
          <a:xfrm flipH="1">
            <a:off x="4242610" y="5201292"/>
            <a:ext cx="384931" cy="384931"/>
          </a:xfrm>
          <a:prstGeom prst="bentConnector4">
            <a:avLst>
              <a:gd name="adj1" fmla="val -116075"/>
              <a:gd name="adj2" fmla="val 213375"/>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6740" y="2995350"/>
            <a:ext cx="1176666" cy="1129599"/>
          </a:xfrm>
          <a:prstGeom prst="rect">
            <a:avLst/>
          </a:prstGeom>
        </p:spPr>
      </p:pic>
      <p:sp>
        <p:nvSpPr>
          <p:cNvPr id="25" name="TextBox 24"/>
          <p:cNvSpPr txBox="1"/>
          <p:nvPr/>
        </p:nvSpPr>
        <p:spPr>
          <a:xfrm>
            <a:off x="2140686" y="4124949"/>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130</a:t>
            </a:fld>
            <a:endParaRPr lang="en-US" dirty="0">
              <a:solidFill>
                <a:schemeClr val="bg2">
                  <a:lumMod val="10000"/>
                </a:schemeClr>
              </a:solidFill>
            </a:endParaRPr>
          </a:p>
        </p:txBody>
      </p:sp>
      <p:sp>
        <p:nvSpPr>
          <p:cNvPr id="2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Tree>
    <p:extLst>
      <p:ext uri="{BB962C8B-B14F-4D97-AF65-F5344CB8AC3E}">
        <p14:creationId xmlns:p14="http://schemas.microsoft.com/office/powerpoint/2010/main" val="228140736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Explain Features</a:t>
            </a:r>
            <a:endParaRPr lang="en-US" dirty="0">
              <a:solidFill>
                <a:schemeClr val="bg2">
                  <a:lumMod val="10000"/>
                </a:schemeClr>
              </a:solidFill>
            </a:endParaRPr>
          </a:p>
        </p:txBody>
      </p:sp>
      <p:sp>
        <p:nvSpPr>
          <p:cNvPr id="5" name="Content Placeholder 11"/>
          <p:cNvSpPr>
            <a:spLocks noGrp="1"/>
          </p:cNvSpPr>
          <p:nvPr>
            <p:ph idx="1"/>
          </p:nvPr>
        </p:nvSpPr>
        <p:spPr>
          <a:xfrm>
            <a:off x="1128305" y="2182659"/>
            <a:ext cx="6887389" cy="3599316"/>
          </a:xfrm>
          <a:prstGeom prst="irregularSeal2">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normAutofit/>
          </a:bodyPr>
          <a:lstStyle/>
          <a:p>
            <a:pPr marL="0" indent="0" algn="ctr">
              <a:buNone/>
            </a:pPr>
            <a:r>
              <a:rPr lang="en-US" sz="7200" b="1" i="1" dirty="0" smtClean="0">
                <a:solidFill>
                  <a:schemeClr val="bg2">
                    <a:lumMod val="10000"/>
                  </a:schemeClr>
                </a:solidFill>
                <a:effectLst>
                  <a:outerShdw blurRad="38100" dist="38100" dir="2700000" algn="tl">
                    <a:srgbClr val="000000">
                      <a:alpha val="43137"/>
                    </a:srgbClr>
                  </a:outerShdw>
                </a:effectLst>
              </a:rPr>
              <a:t>How??</a:t>
            </a:r>
            <a:endParaRPr lang="en-US" sz="7200" b="1" i="1" dirty="0">
              <a:solidFill>
                <a:schemeClr val="bg2">
                  <a:lumMod val="10000"/>
                </a:schemeClr>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131</a:t>
            </a:fld>
            <a:endParaRPr lang="en-US" dirty="0">
              <a:solidFill>
                <a:schemeClr val="bg2">
                  <a:lumMod val="10000"/>
                </a:schemeClr>
              </a:solidFill>
            </a:endParaRPr>
          </a:p>
        </p:txBody>
      </p:sp>
      <p:sp>
        <p:nvSpPr>
          <p:cNvPr id="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Tree>
    <p:extLst>
      <p:ext uri="{BB962C8B-B14F-4D97-AF65-F5344CB8AC3E}">
        <p14:creationId xmlns:p14="http://schemas.microsoft.com/office/powerpoint/2010/main" val="72080013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Training Process</a:t>
            </a:r>
            <a:endParaRPr lang="en-US" dirty="0">
              <a:solidFill>
                <a:schemeClr val="bg2">
                  <a:lumMod val="10000"/>
                </a:schemeClr>
              </a:solidFill>
            </a:endParaRPr>
          </a:p>
        </p:txBody>
      </p:sp>
      <p:sp>
        <p:nvSpPr>
          <p:cNvPr id="4" name="TextBox 3"/>
          <p:cNvSpPr txBox="1"/>
          <p:nvPr/>
        </p:nvSpPr>
        <p:spPr>
          <a:xfrm>
            <a:off x="1114222" y="2972124"/>
            <a:ext cx="1554015"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Person Group</a:t>
            </a:r>
            <a:endParaRPr lang="en-US" dirty="0">
              <a:solidFill>
                <a:schemeClr val="bg2">
                  <a:lumMod val="10000"/>
                </a:schemeClr>
              </a:solidFill>
            </a:endParaRPr>
          </a:p>
        </p:txBody>
      </p:sp>
      <p:sp>
        <p:nvSpPr>
          <p:cNvPr id="9" name="TextBox 8"/>
          <p:cNvSpPr txBox="1"/>
          <p:nvPr/>
        </p:nvSpPr>
        <p:spPr>
          <a:xfrm>
            <a:off x="3731264" y="2972124"/>
            <a:ext cx="861518"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Person</a:t>
            </a:r>
            <a:endParaRPr lang="en-US" dirty="0">
              <a:solidFill>
                <a:schemeClr val="bg2">
                  <a:lumMod val="10000"/>
                </a:schemeClr>
              </a:solidFill>
            </a:endParaRPr>
          </a:p>
        </p:txBody>
      </p:sp>
      <p:sp>
        <p:nvSpPr>
          <p:cNvPr id="10" name="TextBox 9"/>
          <p:cNvSpPr txBox="1"/>
          <p:nvPr/>
        </p:nvSpPr>
        <p:spPr>
          <a:xfrm>
            <a:off x="6026340" y="2966136"/>
            <a:ext cx="668773"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11" name="TextBox 10"/>
          <p:cNvSpPr txBox="1"/>
          <p:nvPr/>
        </p:nvSpPr>
        <p:spPr>
          <a:xfrm>
            <a:off x="2045845" y="2221698"/>
            <a:ext cx="4230216" cy="400110"/>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chemeClr val="bg2">
                    <a:lumMod val="10000"/>
                  </a:schemeClr>
                </a:solidFill>
              </a:rPr>
              <a:t>Microsoft Cognitive Services - Face</a:t>
            </a:r>
            <a:endParaRPr lang="en-US" sz="2000" dirty="0">
              <a:solidFill>
                <a:schemeClr val="bg2">
                  <a:lumMod val="10000"/>
                </a:schemeClr>
              </a:solidFill>
            </a:endParaRPr>
          </a:p>
        </p:txBody>
      </p:sp>
      <p:cxnSp>
        <p:nvCxnSpPr>
          <p:cNvPr id="12" name="Straight Connector 11"/>
          <p:cNvCxnSpPr>
            <a:stCxn id="11" idx="2"/>
            <a:endCxn id="9" idx="0"/>
          </p:cNvCxnSpPr>
          <p:nvPr/>
        </p:nvCxnSpPr>
        <p:spPr>
          <a:xfrm>
            <a:off x="4160953" y="2621808"/>
            <a:ext cx="1070" cy="350316"/>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cxnSp>
        <p:nvCxnSpPr>
          <p:cNvPr id="18" name="Straight Connector 17"/>
          <p:cNvCxnSpPr>
            <a:stCxn id="11" idx="2"/>
            <a:endCxn id="4" idx="0"/>
          </p:cNvCxnSpPr>
          <p:nvPr/>
        </p:nvCxnSpPr>
        <p:spPr>
          <a:xfrm flipH="1">
            <a:off x="1891230" y="2621808"/>
            <a:ext cx="2269723" cy="350316"/>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cxnSp>
        <p:nvCxnSpPr>
          <p:cNvPr id="21" name="Straight Connector 20"/>
          <p:cNvCxnSpPr>
            <a:stCxn id="11" idx="2"/>
            <a:endCxn id="10" idx="0"/>
          </p:cNvCxnSpPr>
          <p:nvPr/>
        </p:nvCxnSpPr>
        <p:spPr>
          <a:xfrm>
            <a:off x="4160953" y="2621808"/>
            <a:ext cx="2199774" cy="344328"/>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sp>
        <p:nvSpPr>
          <p:cNvPr id="60" name="TextBox 59"/>
          <p:cNvSpPr txBox="1"/>
          <p:nvPr/>
        </p:nvSpPr>
        <p:spPr>
          <a:xfrm>
            <a:off x="764897" y="1592023"/>
            <a:ext cx="2217338" cy="369332"/>
          </a:xfrm>
          <a:prstGeom prst="rect">
            <a:avLst/>
          </a:prstGeom>
          <a:noFill/>
        </p:spPr>
        <p:txBody>
          <a:bodyPr wrap="none" rtlCol="0">
            <a:spAutoFit/>
          </a:bodyPr>
          <a:lstStyle/>
          <a:p>
            <a:r>
              <a:rPr lang="en-US" dirty="0" smtClean="0">
                <a:solidFill>
                  <a:schemeClr val="bg2">
                    <a:lumMod val="10000"/>
                  </a:schemeClr>
                </a:solidFill>
              </a:rPr>
              <a:t>Face API - Concepts</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132</a:t>
            </a:fld>
            <a:endParaRPr lang="en-US" dirty="0">
              <a:solidFill>
                <a:schemeClr val="bg2">
                  <a:lumMod val="10000"/>
                </a:schemeClr>
              </a:solidFill>
            </a:endParaRPr>
          </a:p>
        </p:txBody>
      </p:sp>
      <p:sp>
        <p:nvSpPr>
          <p:cNvPr id="1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Tree>
    <p:extLst>
      <p:ext uri="{BB962C8B-B14F-4D97-AF65-F5344CB8AC3E}">
        <p14:creationId xmlns:p14="http://schemas.microsoft.com/office/powerpoint/2010/main" val="427935506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Training Process</a:t>
            </a:r>
            <a:endParaRPr lang="en-US" dirty="0">
              <a:solidFill>
                <a:schemeClr val="bg2">
                  <a:lumMod val="10000"/>
                </a:schemeClr>
              </a:solidFill>
            </a:endParaRPr>
          </a:p>
        </p:txBody>
      </p:sp>
      <p:sp>
        <p:nvSpPr>
          <p:cNvPr id="4" name="TextBox 3"/>
          <p:cNvSpPr txBox="1"/>
          <p:nvPr/>
        </p:nvSpPr>
        <p:spPr>
          <a:xfrm>
            <a:off x="1114222" y="2972124"/>
            <a:ext cx="1554015"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Person Group</a:t>
            </a:r>
            <a:endParaRPr lang="en-US" dirty="0">
              <a:solidFill>
                <a:schemeClr val="bg2">
                  <a:lumMod val="10000"/>
                </a:schemeClr>
              </a:solidFill>
            </a:endParaRPr>
          </a:p>
        </p:txBody>
      </p:sp>
      <p:sp>
        <p:nvSpPr>
          <p:cNvPr id="9" name="TextBox 8"/>
          <p:cNvSpPr txBox="1"/>
          <p:nvPr/>
        </p:nvSpPr>
        <p:spPr>
          <a:xfrm>
            <a:off x="3731264" y="2972124"/>
            <a:ext cx="861518"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Person</a:t>
            </a:r>
            <a:endParaRPr lang="en-US" dirty="0">
              <a:solidFill>
                <a:schemeClr val="bg2">
                  <a:lumMod val="10000"/>
                </a:schemeClr>
              </a:solidFill>
            </a:endParaRPr>
          </a:p>
        </p:txBody>
      </p:sp>
      <p:sp>
        <p:nvSpPr>
          <p:cNvPr id="10" name="TextBox 9"/>
          <p:cNvSpPr txBox="1"/>
          <p:nvPr/>
        </p:nvSpPr>
        <p:spPr>
          <a:xfrm>
            <a:off x="6026340" y="2966136"/>
            <a:ext cx="668773"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cxnSp>
        <p:nvCxnSpPr>
          <p:cNvPr id="12" name="Straight Connector 11"/>
          <p:cNvCxnSpPr>
            <a:endCxn id="9" idx="0"/>
          </p:cNvCxnSpPr>
          <p:nvPr/>
        </p:nvCxnSpPr>
        <p:spPr>
          <a:xfrm>
            <a:off x="4162023" y="2621808"/>
            <a:ext cx="0" cy="350316"/>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cxnSp>
        <p:nvCxnSpPr>
          <p:cNvPr id="18" name="Straight Connector 17"/>
          <p:cNvCxnSpPr>
            <a:endCxn id="4" idx="0"/>
          </p:cNvCxnSpPr>
          <p:nvPr/>
        </p:nvCxnSpPr>
        <p:spPr>
          <a:xfrm flipH="1">
            <a:off x="1891230" y="2621808"/>
            <a:ext cx="2270793" cy="350316"/>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cxnSp>
        <p:nvCxnSpPr>
          <p:cNvPr id="21" name="Straight Connector 20"/>
          <p:cNvCxnSpPr>
            <a:endCxn id="10" idx="0"/>
          </p:cNvCxnSpPr>
          <p:nvPr/>
        </p:nvCxnSpPr>
        <p:spPr>
          <a:xfrm>
            <a:off x="4162023" y="2621808"/>
            <a:ext cx="2198704" cy="344328"/>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sp>
        <p:nvSpPr>
          <p:cNvPr id="50" name="Oval 49"/>
          <p:cNvSpPr/>
          <p:nvPr/>
        </p:nvSpPr>
        <p:spPr>
          <a:xfrm>
            <a:off x="3066242" y="5241091"/>
            <a:ext cx="3289571" cy="1117741"/>
          </a:xfrm>
          <a:prstGeom prst="ellipse">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2">
                  <a:lumMod val="10000"/>
                </a:schemeClr>
              </a:solidFill>
            </a:endParaRPr>
          </a:p>
        </p:txBody>
      </p:sp>
      <p:sp>
        <p:nvSpPr>
          <p:cNvPr id="53" name="TextBox 52"/>
          <p:cNvSpPr txBox="1"/>
          <p:nvPr/>
        </p:nvSpPr>
        <p:spPr>
          <a:xfrm>
            <a:off x="3165951" y="5530725"/>
            <a:ext cx="1088760" cy="461665"/>
          </a:xfrm>
          <a:prstGeom prst="rect">
            <a:avLst/>
          </a:prstGeom>
          <a:noFill/>
        </p:spPr>
        <p:txBody>
          <a:bodyPr wrap="non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Person</a:t>
            </a:r>
            <a:endParaRPr lang="en-US" sz="2400" dirty="0">
              <a:solidFill>
                <a:schemeClr val="bg2">
                  <a:lumMod val="10000"/>
                </a:schemeClr>
              </a:solidFill>
              <a:effectLst>
                <a:outerShdw blurRad="38100" dist="38100" dir="2700000" algn="tl">
                  <a:srgbClr val="000000">
                    <a:alpha val="43137"/>
                  </a:srgbClr>
                </a:outerShdw>
              </a:effectLst>
            </a:endParaRPr>
          </a:p>
        </p:txBody>
      </p:sp>
      <p:sp>
        <p:nvSpPr>
          <p:cNvPr id="60" name="TextBox 59"/>
          <p:cNvSpPr txBox="1"/>
          <p:nvPr/>
        </p:nvSpPr>
        <p:spPr>
          <a:xfrm>
            <a:off x="764897" y="1592023"/>
            <a:ext cx="2217338" cy="369332"/>
          </a:xfrm>
          <a:prstGeom prst="rect">
            <a:avLst/>
          </a:prstGeom>
          <a:noFill/>
        </p:spPr>
        <p:txBody>
          <a:bodyPr wrap="none" rtlCol="0">
            <a:spAutoFit/>
          </a:bodyPr>
          <a:lstStyle/>
          <a:p>
            <a:r>
              <a:rPr lang="en-US" dirty="0" smtClean="0">
                <a:solidFill>
                  <a:schemeClr val="bg2">
                    <a:lumMod val="10000"/>
                  </a:schemeClr>
                </a:solidFill>
              </a:rPr>
              <a:t>Face API - Concepts</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133</a:t>
            </a:fld>
            <a:endParaRPr lang="en-US" dirty="0">
              <a:solidFill>
                <a:schemeClr val="bg2">
                  <a:lumMod val="10000"/>
                </a:schemeClr>
              </a:solidFill>
            </a:endParaRPr>
          </a:p>
        </p:txBody>
      </p:sp>
      <p:sp>
        <p:nvSpPr>
          <p:cNvPr id="1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25" name="Rectangle 24"/>
          <p:cNvSpPr/>
          <p:nvPr/>
        </p:nvSpPr>
        <p:spPr>
          <a:xfrm>
            <a:off x="3237170" y="3690545"/>
            <a:ext cx="1849706" cy="923330"/>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solidFill>
                  <a:schemeClr val="bg2">
                    <a:lumMod val="10000"/>
                  </a:schemeClr>
                </a:solidFill>
              </a:rPr>
              <a:t>A person is a basic unit of identify</a:t>
            </a:r>
          </a:p>
        </p:txBody>
      </p:sp>
      <p:cxnSp>
        <p:nvCxnSpPr>
          <p:cNvPr id="26" name="Straight Connector 25"/>
          <p:cNvCxnSpPr>
            <a:stCxn id="9" idx="2"/>
            <a:endCxn id="25" idx="0"/>
          </p:cNvCxnSpPr>
          <p:nvPr/>
        </p:nvCxnSpPr>
        <p:spPr>
          <a:xfrm>
            <a:off x="4162023" y="3341456"/>
            <a:ext cx="0" cy="349089"/>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2045845" y="2221698"/>
            <a:ext cx="4230216" cy="400110"/>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chemeClr val="bg2">
                    <a:lumMod val="10000"/>
                  </a:schemeClr>
                </a:solidFill>
              </a:rPr>
              <a:t>Microsoft Cognitive Services - Face</a:t>
            </a:r>
            <a:endParaRPr lang="en-US" sz="2000" dirty="0">
              <a:solidFill>
                <a:schemeClr val="bg2">
                  <a:lumMod val="10000"/>
                </a:schemeClr>
              </a:solidFill>
            </a:endParaRPr>
          </a:p>
        </p:txBody>
      </p:sp>
    </p:spTree>
    <p:extLst>
      <p:ext uri="{BB962C8B-B14F-4D97-AF65-F5344CB8AC3E}">
        <p14:creationId xmlns:p14="http://schemas.microsoft.com/office/powerpoint/2010/main" val="56751580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Training Process</a:t>
            </a:r>
            <a:endParaRPr lang="en-US" dirty="0">
              <a:solidFill>
                <a:schemeClr val="bg2">
                  <a:lumMod val="10000"/>
                </a:schemeClr>
              </a:solidFill>
            </a:endParaRPr>
          </a:p>
        </p:txBody>
      </p:sp>
      <p:sp>
        <p:nvSpPr>
          <p:cNvPr id="4" name="TextBox 3"/>
          <p:cNvSpPr txBox="1"/>
          <p:nvPr/>
        </p:nvSpPr>
        <p:spPr>
          <a:xfrm>
            <a:off x="1114222" y="2972124"/>
            <a:ext cx="1554015"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Person Group</a:t>
            </a:r>
            <a:endParaRPr lang="en-US" dirty="0">
              <a:solidFill>
                <a:schemeClr val="bg2">
                  <a:lumMod val="10000"/>
                </a:schemeClr>
              </a:solidFill>
            </a:endParaRPr>
          </a:p>
        </p:txBody>
      </p:sp>
      <p:sp>
        <p:nvSpPr>
          <p:cNvPr id="9" name="TextBox 8"/>
          <p:cNvSpPr txBox="1"/>
          <p:nvPr/>
        </p:nvSpPr>
        <p:spPr>
          <a:xfrm>
            <a:off x="3731264" y="2972124"/>
            <a:ext cx="861518"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Person</a:t>
            </a:r>
            <a:endParaRPr lang="en-US" dirty="0">
              <a:solidFill>
                <a:schemeClr val="bg2">
                  <a:lumMod val="10000"/>
                </a:schemeClr>
              </a:solidFill>
            </a:endParaRPr>
          </a:p>
        </p:txBody>
      </p:sp>
      <p:sp>
        <p:nvSpPr>
          <p:cNvPr id="10" name="TextBox 9"/>
          <p:cNvSpPr txBox="1"/>
          <p:nvPr/>
        </p:nvSpPr>
        <p:spPr>
          <a:xfrm>
            <a:off x="6047122" y="2966136"/>
            <a:ext cx="668773"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cxnSp>
        <p:nvCxnSpPr>
          <p:cNvPr id="12" name="Straight Connector 11"/>
          <p:cNvCxnSpPr>
            <a:endCxn id="9" idx="0"/>
          </p:cNvCxnSpPr>
          <p:nvPr/>
        </p:nvCxnSpPr>
        <p:spPr>
          <a:xfrm>
            <a:off x="4162023" y="2621808"/>
            <a:ext cx="0" cy="350316"/>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cxnSp>
        <p:nvCxnSpPr>
          <p:cNvPr id="18" name="Straight Connector 17"/>
          <p:cNvCxnSpPr>
            <a:endCxn id="4" idx="0"/>
          </p:cNvCxnSpPr>
          <p:nvPr/>
        </p:nvCxnSpPr>
        <p:spPr>
          <a:xfrm flipH="1">
            <a:off x="1891230" y="2621808"/>
            <a:ext cx="2270793" cy="350316"/>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cxnSp>
        <p:nvCxnSpPr>
          <p:cNvPr id="21" name="Straight Connector 20"/>
          <p:cNvCxnSpPr>
            <a:endCxn id="10" idx="0"/>
          </p:cNvCxnSpPr>
          <p:nvPr/>
        </p:nvCxnSpPr>
        <p:spPr>
          <a:xfrm>
            <a:off x="4162023" y="2621808"/>
            <a:ext cx="2219486" cy="344328"/>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sp>
        <p:nvSpPr>
          <p:cNvPr id="50" name="Oval 49"/>
          <p:cNvSpPr/>
          <p:nvPr/>
        </p:nvSpPr>
        <p:spPr>
          <a:xfrm>
            <a:off x="3066242" y="5241091"/>
            <a:ext cx="3289571" cy="1117741"/>
          </a:xfrm>
          <a:prstGeom prst="ellipse">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2">
                  <a:lumMod val="10000"/>
                </a:schemeClr>
              </a:solidFill>
            </a:endParaRPr>
          </a:p>
        </p:txBody>
      </p:sp>
      <p:sp>
        <p:nvSpPr>
          <p:cNvPr id="51" name="Oval 50"/>
          <p:cNvSpPr/>
          <p:nvPr/>
        </p:nvSpPr>
        <p:spPr>
          <a:xfrm>
            <a:off x="4312224" y="5505387"/>
            <a:ext cx="1853007" cy="465962"/>
          </a:xfrm>
          <a:prstGeom prst="ellipse">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bg2">
                  <a:lumMod val="10000"/>
                </a:schemeClr>
              </a:solidFill>
            </a:endParaRPr>
          </a:p>
        </p:txBody>
      </p:sp>
      <p:sp>
        <p:nvSpPr>
          <p:cNvPr id="52" name="TextBox 51"/>
          <p:cNvSpPr txBox="1"/>
          <p:nvPr/>
        </p:nvSpPr>
        <p:spPr>
          <a:xfrm>
            <a:off x="4839667" y="5505387"/>
            <a:ext cx="829073" cy="461665"/>
          </a:xfrm>
          <a:prstGeom prst="rect">
            <a:avLst/>
          </a:prstGeom>
          <a:noFill/>
        </p:spPr>
        <p:txBody>
          <a:bodyPr wrap="non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Face</a:t>
            </a:r>
            <a:endParaRPr lang="en-US" sz="2400" dirty="0">
              <a:solidFill>
                <a:schemeClr val="bg2">
                  <a:lumMod val="10000"/>
                </a:schemeClr>
              </a:solidFill>
              <a:effectLst>
                <a:outerShdw blurRad="38100" dist="38100" dir="2700000" algn="tl">
                  <a:srgbClr val="000000">
                    <a:alpha val="43137"/>
                  </a:srgbClr>
                </a:outerShdw>
              </a:effectLst>
            </a:endParaRPr>
          </a:p>
        </p:txBody>
      </p:sp>
      <p:sp>
        <p:nvSpPr>
          <p:cNvPr id="53" name="TextBox 52"/>
          <p:cNvSpPr txBox="1"/>
          <p:nvPr/>
        </p:nvSpPr>
        <p:spPr>
          <a:xfrm>
            <a:off x="3165951" y="5530725"/>
            <a:ext cx="1088760" cy="461665"/>
          </a:xfrm>
          <a:prstGeom prst="rect">
            <a:avLst/>
          </a:prstGeom>
          <a:noFill/>
        </p:spPr>
        <p:txBody>
          <a:bodyPr wrap="non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Person</a:t>
            </a:r>
            <a:endParaRPr lang="en-US" sz="2400" dirty="0">
              <a:solidFill>
                <a:schemeClr val="bg2">
                  <a:lumMod val="10000"/>
                </a:schemeClr>
              </a:solidFill>
              <a:effectLst>
                <a:outerShdw blurRad="38100" dist="38100" dir="2700000" algn="tl">
                  <a:srgbClr val="000000">
                    <a:alpha val="43137"/>
                  </a:srgbClr>
                </a:outerShdw>
              </a:effectLst>
            </a:endParaRPr>
          </a:p>
        </p:txBody>
      </p:sp>
      <p:sp>
        <p:nvSpPr>
          <p:cNvPr id="60" name="TextBox 59"/>
          <p:cNvSpPr txBox="1"/>
          <p:nvPr/>
        </p:nvSpPr>
        <p:spPr>
          <a:xfrm>
            <a:off x="764897" y="1592023"/>
            <a:ext cx="2217338" cy="369332"/>
          </a:xfrm>
          <a:prstGeom prst="rect">
            <a:avLst/>
          </a:prstGeom>
          <a:noFill/>
        </p:spPr>
        <p:txBody>
          <a:bodyPr wrap="none" rtlCol="0">
            <a:spAutoFit/>
          </a:bodyPr>
          <a:lstStyle/>
          <a:p>
            <a:r>
              <a:rPr lang="en-US" dirty="0" smtClean="0">
                <a:solidFill>
                  <a:schemeClr val="bg2">
                    <a:lumMod val="10000"/>
                  </a:schemeClr>
                </a:solidFill>
              </a:rPr>
              <a:t>Face API - Concepts</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134</a:t>
            </a:fld>
            <a:endParaRPr lang="en-US" dirty="0">
              <a:solidFill>
                <a:schemeClr val="bg2">
                  <a:lumMod val="10000"/>
                </a:schemeClr>
              </a:solidFill>
            </a:endParaRPr>
          </a:p>
        </p:txBody>
      </p:sp>
      <p:sp>
        <p:nvSpPr>
          <p:cNvPr id="1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25" name="Rectangle 24"/>
          <p:cNvSpPr/>
          <p:nvPr/>
        </p:nvSpPr>
        <p:spPr>
          <a:xfrm>
            <a:off x="3237170" y="3690545"/>
            <a:ext cx="1849706" cy="923330"/>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solidFill>
                  <a:schemeClr val="bg2">
                    <a:lumMod val="10000"/>
                  </a:schemeClr>
                </a:solidFill>
              </a:rPr>
              <a:t>A person is a basic unit of identify</a:t>
            </a:r>
          </a:p>
        </p:txBody>
      </p:sp>
      <p:cxnSp>
        <p:nvCxnSpPr>
          <p:cNvPr id="26" name="Straight Connector 25"/>
          <p:cNvCxnSpPr>
            <a:stCxn id="9" idx="2"/>
            <a:endCxn id="25" idx="0"/>
          </p:cNvCxnSpPr>
          <p:nvPr/>
        </p:nvCxnSpPr>
        <p:spPr>
          <a:xfrm>
            <a:off x="4162023" y="3341456"/>
            <a:ext cx="0" cy="349089"/>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5687132" y="3690545"/>
            <a:ext cx="1389076" cy="923330"/>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solidFill>
                  <a:schemeClr val="bg2">
                    <a:lumMod val="10000"/>
                  </a:schemeClr>
                </a:solidFill>
              </a:rPr>
              <a:t>A</a:t>
            </a:r>
            <a:r>
              <a:rPr lang="en-US" dirty="0" smtClean="0">
                <a:solidFill>
                  <a:schemeClr val="bg2">
                    <a:lumMod val="10000"/>
                  </a:schemeClr>
                </a:solidFill>
              </a:rPr>
              <a:t> </a:t>
            </a:r>
            <a:r>
              <a:rPr lang="en-US" dirty="0">
                <a:solidFill>
                  <a:schemeClr val="bg2">
                    <a:lumMod val="10000"/>
                  </a:schemeClr>
                </a:solidFill>
              </a:rPr>
              <a:t>baseline to identify people</a:t>
            </a:r>
          </a:p>
        </p:txBody>
      </p:sp>
      <p:cxnSp>
        <p:nvCxnSpPr>
          <p:cNvPr id="27" name="Straight Connector 26"/>
          <p:cNvCxnSpPr>
            <a:stCxn id="10" idx="2"/>
            <a:endCxn id="24" idx="0"/>
          </p:cNvCxnSpPr>
          <p:nvPr/>
        </p:nvCxnSpPr>
        <p:spPr>
          <a:xfrm>
            <a:off x="6381509" y="3335468"/>
            <a:ext cx="161" cy="355077"/>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045845" y="2221698"/>
            <a:ext cx="4230216" cy="400110"/>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chemeClr val="bg2">
                    <a:lumMod val="10000"/>
                  </a:schemeClr>
                </a:solidFill>
              </a:rPr>
              <a:t>Microsoft Cognitive Services - Face</a:t>
            </a:r>
            <a:endParaRPr lang="en-US" sz="2000" dirty="0">
              <a:solidFill>
                <a:schemeClr val="bg2">
                  <a:lumMod val="10000"/>
                </a:schemeClr>
              </a:solidFill>
            </a:endParaRPr>
          </a:p>
        </p:txBody>
      </p:sp>
    </p:spTree>
    <p:extLst>
      <p:ext uri="{BB962C8B-B14F-4D97-AF65-F5344CB8AC3E}">
        <p14:creationId xmlns:p14="http://schemas.microsoft.com/office/powerpoint/2010/main" val="340518505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Training Process</a:t>
            </a:r>
            <a:endParaRPr lang="en-US" dirty="0">
              <a:solidFill>
                <a:schemeClr val="bg2">
                  <a:lumMod val="10000"/>
                </a:schemeClr>
              </a:solidFill>
            </a:endParaRPr>
          </a:p>
        </p:txBody>
      </p:sp>
      <p:sp>
        <p:nvSpPr>
          <p:cNvPr id="4" name="TextBox 3"/>
          <p:cNvSpPr txBox="1"/>
          <p:nvPr/>
        </p:nvSpPr>
        <p:spPr>
          <a:xfrm>
            <a:off x="1114222" y="2972124"/>
            <a:ext cx="1554015"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Person Group</a:t>
            </a:r>
            <a:endParaRPr lang="en-US" dirty="0">
              <a:solidFill>
                <a:schemeClr val="bg2">
                  <a:lumMod val="10000"/>
                </a:schemeClr>
              </a:solidFill>
            </a:endParaRPr>
          </a:p>
        </p:txBody>
      </p:sp>
      <p:sp>
        <p:nvSpPr>
          <p:cNvPr id="9" name="TextBox 8"/>
          <p:cNvSpPr txBox="1"/>
          <p:nvPr/>
        </p:nvSpPr>
        <p:spPr>
          <a:xfrm>
            <a:off x="3731264" y="2972124"/>
            <a:ext cx="861518"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Person</a:t>
            </a:r>
            <a:endParaRPr lang="en-US" dirty="0">
              <a:solidFill>
                <a:schemeClr val="bg2">
                  <a:lumMod val="10000"/>
                </a:schemeClr>
              </a:solidFill>
            </a:endParaRPr>
          </a:p>
        </p:txBody>
      </p:sp>
      <p:sp>
        <p:nvSpPr>
          <p:cNvPr id="10" name="TextBox 9"/>
          <p:cNvSpPr txBox="1"/>
          <p:nvPr/>
        </p:nvSpPr>
        <p:spPr>
          <a:xfrm>
            <a:off x="6047122" y="2966136"/>
            <a:ext cx="668773"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cxnSp>
        <p:nvCxnSpPr>
          <p:cNvPr id="12" name="Straight Connector 11"/>
          <p:cNvCxnSpPr>
            <a:endCxn id="9" idx="0"/>
          </p:cNvCxnSpPr>
          <p:nvPr/>
        </p:nvCxnSpPr>
        <p:spPr>
          <a:xfrm>
            <a:off x="4162023" y="2621808"/>
            <a:ext cx="0" cy="350316"/>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cxnSp>
        <p:nvCxnSpPr>
          <p:cNvPr id="18" name="Straight Connector 17"/>
          <p:cNvCxnSpPr>
            <a:endCxn id="4" idx="0"/>
          </p:cNvCxnSpPr>
          <p:nvPr/>
        </p:nvCxnSpPr>
        <p:spPr>
          <a:xfrm flipH="1">
            <a:off x="1891230" y="2621808"/>
            <a:ext cx="2270793" cy="350316"/>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cxnSp>
        <p:nvCxnSpPr>
          <p:cNvPr id="21" name="Straight Connector 20"/>
          <p:cNvCxnSpPr>
            <a:endCxn id="10" idx="0"/>
          </p:cNvCxnSpPr>
          <p:nvPr/>
        </p:nvCxnSpPr>
        <p:spPr>
          <a:xfrm>
            <a:off x="4162023" y="2621808"/>
            <a:ext cx="2219486" cy="344328"/>
          </a:xfrm>
          <a:prstGeom prst="line">
            <a:avLst/>
          </a:prstGeom>
          <a:ln>
            <a:solidFill>
              <a:srgbClr val="002060"/>
            </a:solidFill>
          </a:ln>
        </p:spPr>
        <p:style>
          <a:lnRef idx="3">
            <a:schemeClr val="dk1"/>
          </a:lnRef>
          <a:fillRef idx="0">
            <a:schemeClr val="dk1"/>
          </a:fillRef>
          <a:effectRef idx="2">
            <a:schemeClr val="dk1"/>
          </a:effectRef>
          <a:fontRef idx="minor">
            <a:schemeClr val="tx1"/>
          </a:fontRef>
        </p:style>
      </p:cxnSp>
      <p:sp>
        <p:nvSpPr>
          <p:cNvPr id="49" name="Oval 48"/>
          <p:cNvSpPr/>
          <p:nvPr/>
        </p:nvSpPr>
        <p:spPr>
          <a:xfrm>
            <a:off x="1631370" y="4882893"/>
            <a:ext cx="4913842" cy="1673138"/>
          </a:xfrm>
          <a:prstGeom prst="ellipse">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50" name="Oval 49"/>
          <p:cNvSpPr/>
          <p:nvPr/>
        </p:nvSpPr>
        <p:spPr>
          <a:xfrm>
            <a:off x="3066242" y="5241091"/>
            <a:ext cx="3289571" cy="1117741"/>
          </a:xfrm>
          <a:prstGeom prst="ellipse">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2">
                  <a:lumMod val="10000"/>
                </a:schemeClr>
              </a:solidFill>
            </a:endParaRPr>
          </a:p>
        </p:txBody>
      </p:sp>
      <p:sp>
        <p:nvSpPr>
          <p:cNvPr id="51" name="Oval 50"/>
          <p:cNvSpPr/>
          <p:nvPr/>
        </p:nvSpPr>
        <p:spPr>
          <a:xfrm>
            <a:off x="4312224" y="5505387"/>
            <a:ext cx="1853007" cy="465962"/>
          </a:xfrm>
          <a:prstGeom prst="ellipse">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bg2">
                  <a:lumMod val="10000"/>
                </a:schemeClr>
              </a:solidFill>
            </a:endParaRPr>
          </a:p>
        </p:txBody>
      </p:sp>
      <p:sp>
        <p:nvSpPr>
          <p:cNvPr id="52" name="TextBox 51"/>
          <p:cNvSpPr txBox="1"/>
          <p:nvPr/>
        </p:nvSpPr>
        <p:spPr>
          <a:xfrm>
            <a:off x="4839667" y="5505387"/>
            <a:ext cx="829073" cy="461665"/>
          </a:xfrm>
          <a:prstGeom prst="rect">
            <a:avLst/>
          </a:prstGeom>
          <a:noFill/>
        </p:spPr>
        <p:txBody>
          <a:bodyPr wrap="non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Face</a:t>
            </a:r>
            <a:endParaRPr lang="en-US" sz="2400" dirty="0">
              <a:solidFill>
                <a:schemeClr val="bg2">
                  <a:lumMod val="10000"/>
                </a:schemeClr>
              </a:solidFill>
              <a:effectLst>
                <a:outerShdw blurRad="38100" dist="38100" dir="2700000" algn="tl">
                  <a:srgbClr val="000000">
                    <a:alpha val="43137"/>
                  </a:srgbClr>
                </a:outerShdw>
              </a:effectLst>
            </a:endParaRPr>
          </a:p>
        </p:txBody>
      </p:sp>
      <p:sp>
        <p:nvSpPr>
          <p:cNvPr id="53" name="TextBox 52"/>
          <p:cNvSpPr txBox="1"/>
          <p:nvPr/>
        </p:nvSpPr>
        <p:spPr>
          <a:xfrm>
            <a:off x="3165951" y="5530725"/>
            <a:ext cx="1088760" cy="461665"/>
          </a:xfrm>
          <a:prstGeom prst="rect">
            <a:avLst/>
          </a:prstGeom>
          <a:noFill/>
        </p:spPr>
        <p:txBody>
          <a:bodyPr wrap="non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Person</a:t>
            </a:r>
            <a:endParaRPr lang="en-US" sz="2400" dirty="0">
              <a:solidFill>
                <a:schemeClr val="bg2">
                  <a:lumMod val="10000"/>
                </a:schemeClr>
              </a:solidFill>
              <a:effectLst>
                <a:outerShdw blurRad="38100" dist="38100" dir="2700000" algn="tl">
                  <a:srgbClr val="000000">
                    <a:alpha val="43137"/>
                  </a:srgbClr>
                </a:outerShdw>
              </a:effectLst>
            </a:endParaRPr>
          </a:p>
        </p:txBody>
      </p:sp>
      <p:sp>
        <p:nvSpPr>
          <p:cNvPr id="54" name="TextBox 53"/>
          <p:cNvSpPr txBox="1"/>
          <p:nvPr/>
        </p:nvSpPr>
        <p:spPr>
          <a:xfrm>
            <a:off x="1894432" y="5320720"/>
            <a:ext cx="1114297" cy="830997"/>
          </a:xfrm>
          <a:prstGeom prst="rect">
            <a:avLst/>
          </a:prstGeom>
          <a:noFill/>
        </p:spPr>
        <p:txBody>
          <a:bodyPr wrap="squar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Person Group</a:t>
            </a:r>
            <a:endParaRPr lang="en-US" sz="2400" dirty="0">
              <a:solidFill>
                <a:schemeClr val="bg2">
                  <a:lumMod val="10000"/>
                </a:schemeClr>
              </a:solidFill>
              <a:effectLst>
                <a:outerShdw blurRad="38100" dist="38100" dir="2700000" algn="tl">
                  <a:srgbClr val="000000">
                    <a:alpha val="43137"/>
                  </a:srgbClr>
                </a:outerShdw>
              </a:effectLst>
            </a:endParaRPr>
          </a:p>
        </p:txBody>
      </p:sp>
      <p:sp>
        <p:nvSpPr>
          <p:cNvPr id="60" name="TextBox 59"/>
          <p:cNvSpPr txBox="1"/>
          <p:nvPr/>
        </p:nvSpPr>
        <p:spPr>
          <a:xfrm>
            <a:off x="764897" y="1592023"/>
            <a:ext cx="2217338" cy="369332"/>
          </a:xfrm>
          <a:prstGeom prst="rect">
            <a:avLst/>
          </a:prstGeom>
          <a:noFill/>
        </p:spPr>
        <p:txBody>
          <a:bodyPr wrap="none" rtlCol="0">
            <a:spAutoFit/>
          </a:bodyPr>
          <a:lstStyle/>
          <a:p>
            <a:r>
              <a:rPr lang="en-US" dirty="0" smtClean="0">
                <a:solidFill>
                  <a:schemeClr val="bg2">
                    <a:lumMod val="10000"/>
                  </a:schemeClr>
                </a:solidFill>
              </a:rPr>
              <a:t>Face API - Concepts</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135</a:t>
            </a:fld>
            <a:endParaRPr lang="en-US" dirty="0">
              <a:solidFill>
                <a:schemeClr val="bg2">
                  <a:lumMod val="10000"/>
                </a:schemeClr>
              </a:solidFill>
            </a:endParaRPr>
          </a:p>
        </p:txBody>
      </p:sp>
      <p:sp>
        <p:nvSpPr>
          <p:cNvPr id="1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5" name="Rectangle 4"/>
          <p:cNvSpPr/>
          <p:nvPr/>
        </p:nvSpPr>
        <p:spPr>
          <a:xfrm>
            <a:off x="969579" y="3685086"/>
            <a:ext cx="1849706" cy="923330"/>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solidFill>
                  <a:schemeClr val="bg2">
                    <a:lumMod val="10000"/>
                  </a:schemeClr>
                </a:solidFill>
              </a:rPr>
              <a:t>A person group is a collection of people</a:t>
            </a:r>
          </a:p>
        </p:txBody>
      </p:sp>
      <p:cxnSp>
        <p:nvCxnSpPr>
          <p:cNvPr id="7" name="Straight Connector 6"/>
          <p:cNvCxnSpPr>
            <a:stCxn id="4" idx="2"/>
            <a:endCxn id="5" idx="0"/>
          </p:cNvCxnSpPr>
          <p:nvPr/>
        </p:nvCxnSpPr>
        <p:spPr>
          <a:xfrm>
            <a:off x="1891230" y="3341456"/>
            <a:ext cx="3202" cy="343630"/>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
        <p:nvSpPr>
          <p:cNvPr id="25" name="Rectangle 24"/>
          <p:cNvSpPr/>
          <p:nvPr/>
        </p:nvSpPr>
        <p:spPr>
          <a:xfrm>
            <a:off x="3237170" y="3690545"/>
            <a:ext cx="1849706" cy="923330"/>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solidFill>
                  <a:schemeClr val="bg2">
                    <a:lumMod val="10000"/>
                  </a:schemeClr>
                </a:solidFill>
              </a:rPr>
              <a:t>A person is a basic unit of identify</a:t>
            </a:r>
          </a:p>
        </p:txBody>
      </p:sp>
      <p:cxnSp>
        <p:nvCxnSpPr>
          <p:cNvPr id="26" name="Straight Connector 25"/>
          <p:cNvCxnSpPr>
            <a:stCxn id="9" idx="2"/>
            <a:endCxn id="25" idx="0"/>
          </p:cNvCxnSpPr>
          <p:nvPr/>
        </p:nvCxnSpPr>
        <p:spPr>
          <a:xfrm>
            <a:off x="4162023" y="3341456"/>
            <a:ext cx="0" cy="349089"/>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5687132" y="3690545"/>
            <a:ext cx="1389076" cy="923330"/>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solidFill>
                  <a:schemeClr val="bg2">
                    <a:lumMod val="10000"/>
                  </a:schemeClr>
                </a:solidFill>
              </a:rPr>
              <a:t>A</a:t>
            </a:r>
            <a:r>
              <a:rPr lang="en-US" dirty="0" smtClean="0">
                <a:solidFill>
                  <a:schemeClr val="bg2">
                    <a:lumMod val="10000"/>
                  </a:schemeClr>
                </a:solidFill>
              </a:rPr>
              <a:t> </a:t>
            </a:r>
            <a:r>
              <a:rPr lang="en-US" dirty="0">
                <a:solidFill>
                  <a:schemeClr val="bg2">
                    <a:lumMod val="10000"/>
                  </a:schemeClr>
                </a:solidFill>
              </a:rPr>
              <a:t>baseline to identify people</a:t>
            </a:r>
          </a:p>
        </p:txBody>
      </p:sp>
      <p:cxnSp>
        <p:nvCxnSpPr>
          <p:cNvPr id="27" name="Straight Connector 26"/>
          <p:cNvCxnSpPr>
            <a:stCxn id="10" idx="2"/>
            <a:endCxn id="24" idx="0"/>
          </p:cNvCxnSpPr>
          <p:nvPr/>
        </p:nvCxnSpPr>
        <p:spPr>
          <a:xfrm>
            <a:off x="6381509" y="3335468"/>
            <a:ext cx="161" cy="355077"/>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2045845" y="2221698"/>
            <a:ext cx="4230216" cy="400110"/>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chemeClr val="bg2">
                    <a:lumMod val="10000"/>
                  </a:schemeClr>
                </a:solidFill>
              </a:rPr>
              <a:t>Microsoft Cognitive Services - Face</a:t>
            </a:r>
            <a:endParaRPr lang="en-US" sz="2000" dirty="0">
              <a:solidFill>
                <a:schemeClr val="bg2">
                  <a:lumMod val="10000"/>
                </a:schemeClr>
              </a:solidFill>
            </a:endParaRPr>
          </a:p>
        </p:txBody>
      </p:sp>
    </p:spTree>
    <p:extLst>
      <p:ext uri="{BB962C8B-B14F-4D97-AF65-F5344CB8AC3E}">
        <p14:creationId xmlns:p14="http://schemas.microsoft.com/office/powerpoint/2010/main" val="43006396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Training Process</a:t>
            </a:r>
            <a:endParaRPr lang="en-US" dirty="0">
              <a:solidFill>
                <a:schemeClr val="bg2">
                  <a:lumMod val="10000"/>
                </a:schemeClr>
              </a:solidFill>
            </a:endParaRPr>
          </a:p>
        </p:txBody>
      </p:sp>
      <p:sp>
        <p:nvSpPr>
          <p:cNvPr id="60" name="TextBox 59"/>
          <p:cNvSpPr txBox="1"/>
          <p:nvPr/>
        </p:nvSpPr>
        <p:spPr>
          <a:xfrm>
            <a:off x="764897" y="1592023"/>
            <a:ext cx="2217338" cy="369332"/>
          </a:xfrm>
          <a:prstGeom prst="rect">
            <a:avLst/>
          </a:prstGeom>
          <a:noFill/>
        </p:spPr>
        <p:txBody>
          <a:bodyPr wrap="none" rtlCol="0">
            <a:spAutoFit/>
          </a:bodyPr>
          <a:lstStyle/>
          <a:p>
            <a:r>
              <a:rPr lang="en-US" dirty="0" smtClean="0">
                <a:solidFill>
                  <a:schemeClr val="bg2">
                    <a:lumMod val="10000"/>
                  </a:schemeClr>
                </a:solidFill>
              </a:rPr>
              <a:t>Face API - Concepts</a:t>
            </a:r>
            <a:endParaRPr lang="en-US" dirty="0">
              <a:solidFill>
                <a:schemeClr val="bg2">
                  <a:lumMod val="10000"/>
                </a:schemeClr>
              </a:solidFill>
            </a:endParaRPr>
          </a:p>
        </p:txBody>
      </p:sp>
      <p:sp>
        <p:nvSpPr>
          <p:cNvPr id="1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136</a:t>
            </a:fld>
            <a:endParaRPr lang="en-US" dirty="0">
              <a:solidFill>
                <a:schemeClr val="bg2">
                  <a:lumMod val="10000"/>
                </a:schemeClr>
              </a:solidFill>
            </a:endParaRPr>
          </a:p>
        </p:txBody>
      </p:sp>
      <p:grpSp>
        <p:nvGrpSpPr>
          <p:cNvPr id="3" name="Group 2"/>
          <p:cNvGrpSpPr/>
          <p:nvPr/>
        </p:nvGrpSpPr>
        <p:grpSpPr>
          <a:xfrm>
            <a:off x="1894432" y="2385499"/>
            <a:ext cx="4913842" cy="1673138"/>
            <a:chOff x="1631370" y="4882893"/>
            <a:chExt cx="4913842" cy="1673138"/>
          </a:xfrm>
        </p:grpSpPr>
        <p:sp>
          <p:nvSpPr>
            <p:cNvPr id="29" name="Oval 28"/>
            <p:cNvSpPr/>
            <p:nvPr/>
          </p:nvSpPr>
          <p:spPr>
            <a:xfrm>
              <a:off x="1631370" y="4882893"/>
              <a:ext cx="4913842" cy="1673138"/>
            </a:xfrm>
            <a:prstGeom prst="ellipse">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30" name="Oval 29"/>
            <p:cNvSpPr/>
            <p:nvPr/>
          </p:nvSpPr>
          <p:spPr>
            <a:xfrm>
              <a:off x="3066242" y="5241091"/>
              <a:ext cx="3289571" cy="1117741"/>
            </a:xfrm>
            <a:prstGeom prst="ellipse">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2">
                    <a:lumMod val="10000"/>
                  </a:schemeClr>
                </a:solidFill>
              </a:endParaRPr>
            </a:p>
          </p:txBody>
        </p:sp>
        <p:sp>
          <p:nvSpPr>
            <p:cNvPr id="31" name="Oval 30"/>
            <p:cNvSpPr/>
            <p:nvPr/>
          </p:nvSpPr>
          <p:spPr>
            <a:xfrm>
              <a:off x="4312224" y="5505387"/>
              <a:ext cx="1853007" cy="465962"/>
            </a:xfrm>
            <a:prstGeom prst="ellipse">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bg2">
                    <a:lumMod val="10000"/>
                  </a:schemeClr>
                </a:solidFill>
              </a:endParaRPr>
            </a:p>
          </p:txBody>
        </p:sp>
        <p:sp>
          <p:nvSpPr>
            <p:cNvPr id="32" name="TextBox 31"/>
            <p:cNvSpPr txBox="1"/>
            <p:nvPr/>
          </p:nvSpPr>
          <p:spPr>
            <a:xfrm>
              <a:off x="4839667" y="5505387"/>
              <a:ext cx="829073" cy="461665"/>
            </a:xfrm>
            <a:prstGeom prst="rect">
              <a:avLst/>
            </a:prstGeom>
            <a:noFill/>
          </p:spPr>
          <p:txBody>
            <a:bodyPr wrap="non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Face</a:t>
              </a:r>
              <a:endParaRPr lang="en-US" sz="2400" dirty="0">
                <a:solidFill>
                  <a:schemeClr val="bg2">
                    <a:lumMod val="10000"/>
                  </a:schemeClr>
                </a:solidFill>
                <a:effectLst>
                  <a:outerShdw blurRad="38100" dist="38100" dir="2700000" algn="tl">
                    <a:srgbClr val="000000">
                      <a:alpha val="43137"/>
                    </a:srgbClr>
                  </a:outerShdw>
                </a:effectLst>
              </a:endParaRPr>
            </a:p>
          </p:txBody>
        </p:sp>
        <p:sp>
          <p:nvSpPr>
            <p:cNvPr id="33" name="TextBox 32"/>
            <p:cNvSpPr txBox="1"/>
            <p:nvPr/>
          </p:nvSpPr>
          <p:spPr>
            <a:xfrm>
              <a:off x="3165951" y="5530725"/>
              <a:ext cx="1088760" cy="461665"/>
            </a:xfrm>
            <a:prstGeom prst="rect">
              <a:avLst/>
            </a:prstGeom>
            <a:noFill/>
          </p:spPr>
          <p:txBody>
            <a:bodyPr wrap="non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Person</a:t>
              </a:r>
              <a:endParaRPr lang="en-US" sz="2400" dirty="0">
                <a:solidFill>
                  <a:schemeClr val="bg2">
                    <a:lumMod val="10000"/>
                  </a:schemeClr>
                </a:solidFill>
                <a:effectLst>
                  <a:outerShdw blurRad="38100" dist="38100" dir="2700000" algn="tl">
                    <a:srgbClr val="000000">
                      <a:alpha val="43137"/>
                    </a:srgbClr>
                  </a:outerShdw>
                </a:effectLst>
              </a:endParaRPr>
            </a:p>
          </p:txBody>
        </p:sp>
        <p:sp>
          <p:nvSpPr>
            <p:cNvPr id="34" name="TextBox 33"/>
            <p:cNvSpPr txBox="1"/>
            <p:nvPr/>
          </p:nvSpPr>
          <p:spPr>
            <a:xfrm>
              <a:off x="1894432" y="5320720"/>
              <a:ext cx="1114297" cy="830997"/>
            </a:xfrm>
            <a:prstGeom prst="rect">
              <a:avLst/>
            </a:prstGeom>
            <a:noFill/>
          </p:spPr>
          <p:txBody>
            <a:bodyPr wrap="squar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Person Group</a:t>
              </a:r>
              <a:endParaRPr lang="en-US" sz="2400" dirty="0">
                <a:solidFill>
                  <a:schemeClr val="bg2">
                    <a:lumMod val="10000"/>
                  </a:schemeClr>
                </a:solidFill>
                <a:effectLst>
                  <a:outerShdw blurRad="38100" dist="38100" dir="2700000" algn="tl">
                    <a:srgbClr val="000000">
                      <a:alpha val="43137"/>
                    </a:srgbClr>
                  </a:outerShdw>
                </a:effectLst>
              </a:endParaRPr>
            </a:p>
          </p:txBody>
        </p:sp>
      </p:grpSp>
      <p:cxnSp>
        <p:nvCxnSpPr>
          <p:cNvPr id="17" name="Straight Arrow Connector 16"/>
          <p:cNvCxnSpPr>
            <a:stCxn id="29" idx="4"/>
          </p:cNvCxnSpPr>
          <p:nvPr/>
        </p:nvCxnSpPr>
        <p:spPr>
          <a:xfrm>
            <a:off x="4351353" y="4058637"/>
            <a:ext cx="0" cy="1445695"/>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23" name="Explosion 1 22"/>
          <p:cNvSpPr/>
          <p:nvPr/>
        </p:nvSpPr>
        <p:spPr>
          <a:xfrm>
            <a:off x="3176687" y="4322933"/>
            <a:ext cx="2349331" cy="737419"/>
          </a:xfrm>
          <a:prstGeom prst="irregularSeal1">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solidFill>
                  <a:schemeClr val="bg2">
                    <a:lumMod val="10000"/>
                  </a:schemeClr>
                </a:solidFill>
              </a:rPr>
              <a:t>Purpose</a:t>
            </a:r>
            <a:endParaRPr lang="en-US" sz="2000" b="1" dirty="0">
              <a:solidFill>
                <a:schemeClr val="bg2">
                  <a:lumMod val="10000"/>
                </a:schemeClr>
              </a:solidFill>
            </a:endParaRPr>
          </a:p>
        </p:txBody>
      </p:sp>
    </p:spTree>
    <p:extLst>
      <p:ext uri="{BB962C8B-B14F-4D97-AF65-F5344CB8AC3E}">
        <p14:creationId xmlns:p14="http://schemas.microsoft.com/office/powerpoint/2010/main" val="24053264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Training Process</a:t>
            </a:r>
            <a:endParaRPr lang="en-US" dirty="0">
              <a:solidFill>
                <a:schemeClr val="bg2">
                  <a:lumMod val="10000"/>
                </a:schemeClr>
              </a:solidFill>
            </a:endParaRPr>
          </a:p>
        </p:txBody>
      </p:sp>
      <p:sp>
        <p:nvSpPr>
          <p:cNvPr id="60" name="TextBox 59"/>
          <p:cNvSpPr txBox="1"/>
          <p:nvPr/>
        </p:nvSpPr>
        <p:spPr>
          <a:xfrm>
            <a:off x="764897" y="1592023"/>
            <a:ext cx="2217338" cy="369332"/>
          </a:xfrm>
          <a:prstGeom prst="rect">
            <a:avLst/>
          </a:prstGeom>
          <a:noFill/>
        </p:spPr>
        <p:txBody>
          <a:bodyPr wrap="none" rtlCol="0">
            <a:spAutoFit/>
          </a:bodyPr>
          <a:lstStyle/>
          <a:p>
            <a:r>
              <a:rPr lang="en-US" dirty="0" smtClean="0">
                <a:solidFill>
                  <a:schemeClr val="bg2">
                    <a:lumMod val="10000"/>
                  </a:schemeClr>
                </a:solidFill>
              </a:rPr>
              <a:t>Face API - Concepts</a:t>
            </a:r>
            <a:endParaRPr lang="en-US" dirty="0">
              <a:solidFill>
                <a:schemeClr val="bg2">
                  <a:lumMod val="10000"/>
                </a:schemeClr>
              </a:solidFill>
            </a:endParaRPr>
          </a:p>
        </p:txBody>
      </p:sp>
      <p:sp>
        <p:nvSpPr>
          <p:cNvPr id="1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137</a:t>
            </a:fld>
            <a:endParaRPr lang="en-US" dirty="0">
              <a:solidFill>
                <a:schemeClr val="bg2">
                  <a:lumMod val="10000"/>
                </a:schemeClr>
              </a:solidFill>
            </a:endParaRPr>
          </a:p>
        </p:txBody>
      </p:sp>
      <p:grpSp>
        <p:nvGrpSpPr>
          <p:cNvPr id="3" name="Group 2"/>
          <p:cNvGrpSpPr/>
          <p:nvPr/>
        </p:nvGrpSpPr>
        <p:grpSpPr>
          <a:xfrm>
            <a:off x="1894432" y="2385499"/>
            <a:ext cx="4913842" cy="1673138"/>
            <a:chOff x="1631370" y="4882893"/>
            <a:chExt cx="4913842" cy="1673138"/>
          </a:xfrm>
        </p:grpSpPr>
        <p:sp>
          <p:nvSpPr>
            <p:cNvPr id="29" name="Oval 28"/>
            <p:cNvSpPr/>
            <p:nvPr/>
          </p:nvSpPr>
          <p:spPr>
            <a:xfrm>
              <a:off x="1631370" y="4882893"/>
              <a:ext cx="4913842" cy="1673138"/>
            </a:xfrm>
            <a:prstGeom prst="ellipse">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30" name="Oval 29"/>
            <p:cNvSpPr/>
            <p:nvPr/>
          </p:nvSpPr>
          <p:spPr>
            <a:xfrm>
              <a:off x="3066242" y="5241091"/>
              <a:ext cx="3289571" cy="1117741"/>
            </a:xfrm>
            <a:prstGeom prst="ellipse">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2">
                    <a:lumMod val="10000"/>
                  </a:schemeClr>
                </a:solidFill>
              </a:endParaRPr>
            </a:p>
          </p:txBody>
        </p:sp>
        <p:sp>
          <p:nvSpPr>
            <p:cNvPr id="31" name="Oval 30"/>
            <p:cNvSpPr/>
            <p:nvPr/>
          </p:nvSpPr>
          <p:spPr>
            <a:xfrm>
              <a:off x="4312224" y="5505387"/>
              <a:ext cx="1853007" cy="465962"/>
            </a:xfrm>
            <a:prstGeom prst="ellipse">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bg2">
                    <a:lumMod val="10000"/>
                  </a:schemeClr>
                </a:solidFill>
              </a:endParaRPr>
            </a:p>
          </p:txBody>
        </p:sp>
        <p:sp>
          <p:nvSpPr>
            <p:cNvPr id="32" name="TextBox 31"/>
            <p:cNvSpPr txBox="1"/>
            <p:nvPr/>
          </p:nvSpPr>
          <p:spPr>
            <a:xfrm>
              <a:off x="4839667" y="5505387"/>
              <a:ext cx="829073" cy="461665"/>
            </a:xfrm>
            <a:prstGeom prst="rect">
              <a:avLst/>
            </a:prstGeom>
            <a:noFill/>
          </p:spPr>
          <p:txBody>
            <a:bodyPr wrap="non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Face</a:t>
              </a:r>
              <a:endParaRPr lang="en-US" sz="2400" dirty="0">
                <a:solidFill>
                  <a:schemeClr val="bg2">
                    <a:lumMod val="10000"/>
                  </a:schemeClr>
                </a:solidFill>
                <a:effectLst>
                  <a:outerShdw blurRad="38100" dist="38100" dir="2700000" algn="tl">
                    <a:srgbClr val="000000">
                      <a:alpha val="43137"/>
                    </a:srgbClr>
                  </a:outerShdw>
                </a:effectLst>
              </a:endParaRPr>
            </a:p>
          </p:txBody>
        </p:sp>
        <p:sp>
          <p:nvSpPr>
            <p:cNvPr id="33" name="TextBox 32"/>
            <p:cNvSpPr txBox="1"/>
            <p:nvPr/>
          </p:nvSpPr>
          <p:spPr>
            <a:xfrm>
              <a:off x="3165951" y="5530725"/>
              <a:ext cx="1088760" cy="461665"/>
            </a:xfrm>
            <a:prstGeom prst="rect">
              <a:avLst/>
            </a:prstGeom>
            <a:noFill/>
          </p:spPr>
          <p:txBody>
            <a:bodyPr wrap="non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Person</a:t>
              </a:r>
              <a:endParaRPr lang="en-US" sz="2400" dirty="0">
                <a:solidFill>
                  <a:schemeClr val="bg2">
                    <a:lumMod val="10000"/>
                  </a:schemeClr>
                </a:solidFill>
                <a:effectLst>
                  <a:outerShdw blurRad="38100" dist="38100" dir="2700000" algn="tl">
                    <a:srgbClr val="000000">
                      <a:alpha val="43137"/>
                    </a:srgbClr>
                  </a:outerShdw>
                </a:effectLst>
              </a:endParaRPr>
            </a:p>
          </p:txBody>
        </p:sp>
        <p:sp>
          <p:nvSpPr>
            <p:cNvPr id="34" name="TextBox 33"/>
            <p:cNvSpPr txBox="1"/>
            <p:nvPr/>
          </p:nvSpPr>
          <p:spPr>
            <a:xfrm>
              <a:off x="1894432" y="5320720"/>
              <a:ext cx="1114297" cy="830997"/>
            </a:xfrm>
            <a:prstGeom prst="rect">
              <a:avLst/>
            </a:prstGeom>
            <a:noFill/>
          </p:spPr>
          <p:txBody>
            <a:bodyPr wrap="square" rtlCol="0">
              <a:spAutoFit/>
            </a:bodyPr>
            <a:lstStyle/>
            <a:p>
              <a:r>
                <a:rPr lang="en-US" sz="2400" dirty="0" smtClean="0">
                  <a:solidFill>
                    <a:schemeClr val="bg2">
                      <a:lumMod val="10000"/>
                    </a:schemeClr>
                  </a:solidFill>
                  <a:effectLst>
                    <a:outerShdw blurRad="38100" dist="38100" dir="2700000" algn="tl">
                      <a:srgbClr val="000000">
                        <a:alpha val="43137"/>
                      </a:srgbClr>
                    </a:outerShdw>
                  </a:effectLst>
                </a:rPr>
                <a:t>Person Group</a:t>
              </a:r>
              <a:endParaRPr lang="en-US" sz="2400" dirty="0">
                <a:solidFill>
                  <a:schemeClr val="bg2">
                    <a:lumMod val="10000"/>
                  </a:schemeClr>
                </a:solidFill>
                <a:effectLst>
                  <a:outerShdw blurRad="38100" dist="38100" dir="2700000" algn="tl">
                    <a:srgbClr val="000000">
                      <a:alpha val="43137"/>
                    </a:srgbClr>
                  </a:outerShdw>
                </a:effectLst>
              </a:endParaRPr>
            </a:p>
          </p:txBody>
        </p:sp>
      </p:grpSp>
      <p:sp>
        <p:nvSpPr>
          <p:cNvPr id="15" name="TextBox 14"/>
          <p:cNvSpPr txBox="1"/>
          <p:nvPr/>
        </p:nvSpPr>
        <p:spPr>
          <a:xfrm>
            <a:off x="3129704" y="5504332"/>
            <a:ext cx="2443298" cy="461665"/>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solidFill>
                  <a:schemeClr val="bg2">
                    <a:lumMod val="10000"/>
                  </a:schemeClr>
                </a:solidFill>
              </a:rPr>
              <a:t>Faster searching</a:t>
            </a:r>
            <a:endParaRPr lang="en-US" sz="2400" dirty="0">
              <a:solidFill>
                <a:schemeClr val="bg2">
                  <a:lumMod val="10000"/>
                </a:schemeClr>
              </a:solidFill>
            </a:endParaRPr>
          </a:p>
        </p:txBody>
      </p:sp>
      <p:cxnSp>
        <p:nvCxnSpPr>
          <p:cNvPr id="17" name="Straight Arrow Connector 16"/>
          <p:cNvCxnSpPr>
            <a:stCxn id="29" idx="4"/>
            <a:endCxn id="15" idx="0"/>
          </p:cNvCxnSpPr>
          <p:nvPr/>
        </p:nvCxnSpPr>
        <p:spPr>
          <a:xfrm>
            <a:off x="4351353" y="4058637"/>
            <a:ext cx="0" cy="1445695"/>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23" name="Explosion 1 22"/>
          <p:cNvSpPr/>
          <p:nvPr/>
        </p:nvSpPr>
        <p:spPr>
          <a:xfrm>
            <a:off x="3176687" y="4322933"/>
            <a:ext cx="2349331" cy="737419"/>
          </a:xfrm>
          <a:prstGeom prst="irregularSeal1">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solidFill>
                  <a:schemeClr val="bg2">
                    <a:lumMod val="10000"/>
                  </a:schemeClr>
                </a:solidFill>
              </a:rPr>
              <a:t>Purpose</a:t>
            </a:r>
            <a:endParaRPr lang="en-US" sz="2000" b="1" dirty="0">
              <a:solidFill>
                <a:schemeClr val="bg2">
                  <a:lumMod val="10000"/>
                </a:schemeClr>
              </a:solidFill>
            </a:endParaRPr>
          </a:p>
        </p:txBody>
      </p:sp>
    </p:spTree>
    <p:extLst>
      <p:ext uri="{BB962C8B-B14F-4D97-AF65-F5344CB8AC3E}">
        <p14:creationId xmlns:p14="http://schemas.microsoft.com/office/powerpoint/2010/main" val="41670792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Training Process</a:t>
            </a:r>
            <a:endParaRPr lang="en-US" dirty="0">
              <a:solidFill>
                <a:schemeClr val="bg2">
                  <a:lumMod val="10000"/>
                </a:schemeClr>
              </a:solidFill>
            </a:endParaRPr>
          </a:p>
        </p:txBody>
      </p:sp>
      <p:sp>
        <p:nvSpPr>
          <p:cNvPr id="43" name="TextBox 42"/>
          <p:cNvSpPr txBox="1"/>
          <p:nvPr/>
        </p:nvSpPr>
        <p:spPr>
          <a:xfrm>
            <a:off x="764897" y="1592023"/>
            <a:ext cx="1034257" cy="369332"/>
          </a:xfrm>
          <a:prstGeom prst="rect">
            <a:avLst/>
          </a:prstGeom>
          <a:noFill/>
        </p:spPr>
        <p:txBody>
          <a:bodyPr wrap="none" rtlCol="0">
            <a:spAutoFit/>
          </a:bodyPr>
          <a:lstStyle/>
          <a:p>
            <a:r>
              <a:rPr lang="en-US" dirty="0" smtClean="0">
                <a:solidFill>
                  <a:schemeClr val="bg2">
                    <a:lumMod val="10000"/>
                  </a:schemeClr>
                </a:solidFill>
              </a:rPr>
              <a:t>Mapping</a:t>
            </a:r>
            <a:endParaRPr lang="en-US" dirty="0">
              <a:solidFill>
                <a:schemeClr val="bg2">
                  <a:lumMod val="10000"/>
                </a:schemeClr>
              </a:solidFill>
            </a:endParaRPr>
          </a:p>
        </p:txBody>
      </p:sp>
      <p:sp>
        <p:nvSpPr>
          <p:cNvPr id="2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17" name="TextBox 16"/>
          <p:cNvSpPr txBox="1"/>
          <p:nvPr/>
        </p:nvSpPr>
        <p:spPr>
          <a:xfrm>
            <a:off x="594189" y="2659245"/>
            <a:ext cx="3064850" cy="369332"/>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Microsoft Cognitive Services</a:t>
            </a:r>
            <a:endParaRPr lang="en-US" dirty="0">
              <a:solidFill>
                <a:schemeClr val="bg2">
                  <a:lumMod val="10000"/>
                </a:schemeClr>
              </a:solidFill>
            </a:endParaRPr>
          </a:p>
        </p:txBody>
      </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138</a:t>
            </a:fld>
            <a:endParaRPr lang="en-US" dirty="0">
              <a:solidFill>
                <a:schemeClr val="bg2">
                  <a:lumMod val="10000"/>
                </a:schemeClr>
              </a:solidFill>
            </a:endParaRPr>
          </a:p>
        </p:txBody>
      </p:sp>
    </p:spTree>
    <p:extLst>
      <p:ext uri="{BB962C8B-B14F-4D97-AF65-F5344CB8AC3E}">
        <p14:creationId xmlns:p14="http://schemas.microsoft.com/office/powerpoint/2010/main" val="370831070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Training Process</a:t>
            </a:r>
            <a:endParaRPr lang="en-US" dirty="0">
              <a:solidFill>
                <a:schemeClr val="bg2">
                  <a:lumMod val="10000"/>
                </a:schemeClr>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772195543"/>
              </p:ext>
            </p:extLst>
          </p:nvPr>
        </p:nvGraphicFramePr>
        <p:xfrm>
          <a:off x="531639" y="5397928"/>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Face</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767874845"/>
              </p:ext>
            </p:extLst>
          </p:nvPr>
        </p:nvGraphicFramePr>
        <p:xfrm>
          <a:off x="2499518" y="4593448"/>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Person</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486227451"/>
              </p:ext>
            </p:extLst>
          </p:nvPr>
        </p:nvGraphicFramePr>
        <p:xfrm>
          <a:off x="531639" y="3631434"/>
          <a:ext cx="1630085" cy="848202"/>
        </p:xfrm>
        <a:graphic>
          <a:graphicData uri="http://schemas.openxmlformats.org/drawingml/2006/table">
            <a:tbl>
              <a:tblPr firstRow="1" bandRow="1">
                <a:tableStyleId>{912C8C85-51F0-491E-9774-3900AFEF0FD7}</a:tableStyleId>
              </a:tblPr>
              <a:tblGrid>
                <a:gridCol w="1630085"/>
              </a:tblGrid>
              <a:tr h="424101">
                <a:tc>
                  <a:txBody>
                    <a:bodyPr/>
                    <a:lstStyle/>
                    <a:p>
                      <a:pPr algn="ctr"/>
                      <a:r>
                        <a:rPr lang="en-US" dirty="0" smtClean="0"/>
                        <a:t>Person</a:t>
                      </a:r>
                      <a:r>
                        <a:rPr lang="en-US" baseline="0" dirty="0" smtClean="0"/>
                        <a:t> Group</a:t>
                      </a:r>
                      <a:endParaRPr lang="en-US" dirty="0">
                        <a:solidFill>
                          <a:schemeClr val="tx1"/>
                        </a:solidFill>
                      </a:endParaRPr>
                    </a:p>
                  </a:txBody>
                  <a:tcPr/>
                </a:tc>
              </a:tr>
              <a:tr h="424101">
                <a:tc>
                  <a:txBody>
                    <a:bodyPr/>
                    <a:lstStyle/>
                    <a:p>
                      <a:endParaRPr lang="en-US" b="0" dirty="0">
                        <a:solidFill>
                          <a:schemeClr val="tx1"/>
                        </a:solidFill>
                      </a:endParaRPr>
                    </a:p>
                  </a:txBody>
                  <a:tcPr/>
                </a:tc>
              </a:tr>
            </a:tbl>
          </a:graphicData>
        </a:graphic>
      </p:graphicFrame>
      <p:cxnSp>
        <p:nvCxnSpPr>
          <p:cNvPr id="4" name="Elbow Connector 3"/>
          <p:cNvCxnSpPr>
            <a:stCxn id="16" idx="3"/>
            <a:endCxn id="13" idx="0"/>
          </p:cNvCxnSpPr>
          <p:nvPr/>
        </p:nvCxnSpPr>
        <p:spPr>
          <a:xfrm>
            <a:off x="2161724" y="4055535"/>
            <a:ext cx="1092801" cy="537913"/>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19" name="Elbow Connector 18"/>
          <p:cNvCxnSpPr>
            <a:stCxn id="11" idx="3"/>
            <a:endCxn id="13" idx="2"/>
          </p:cNvCxnSpPr>
          <p:nvPr/>
        </p:nvCxnSpPr>
        <p:spPr>
          <a:xfrm flipV="1">
            <a:off x="2041653" y="5335128"/>
            <a:ext cx="1212872" cy="433640"/>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2161724" y="3694825"/>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26" name="TextBox 25"/>
          <p:cNvSpPr txBox="1"/>
          <p:nvPr/>
        </p:nvSpPr>
        <p:spPr>
          <a:xfrm>
            <a:off x="3259571" y="4132154"/>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sp>
        <p:nvSpPr>
          <p:cNvPr id="27" name="TextBox 26"/>
          <p:cNvSpPr txBox="1"/>
          <p:nvPr/>
        </p:nvSpPr>
        <p:spPr>
          <a:xfrm>
            <a:off x="3263765" y="5319786"/>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29" name="TextBox 28"/>
          <p:cNvSpPr txBox="1"/>
          <p:nvPr/>
        </p:nvSpPr>
        <p:spPr>
          <a:xfrm>
            <a:off x="2041653" y="5632975"/>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sp>
        <p:nvSpPr>
          <p:cNvPr id="43" name="TextBox 42"/>
          <p:cNvSpPr txBox="1"/>
          <p:nvPr/>
        </p:nvSpPr>
        <p:spPr>
          <a:xfrm>
            <a:off x="764897" y="1592023"/>
            <a:ext cx="1034257" cy="369332"/>
          </a:xfrm>
          <a:prstGeom prst="rect">
            <a:avLst/>
          </a:prstGeom>
          <a:noFill/>
        </p:spPr>
        <p:txBody>
          <a:bodyPr wrap="none" rtlCol="0">
            <a:spAutoFit/>
          </a:bodyPr>
          <a:lstStyle/>
          <a:p>
            <a:r>
              <a:rPr lang="en-US" dirty="0" smtClean="0">
                <a:solidFill>
                  <a:schemeClr val="bg2">
                    <a:lumMod val="10000"/>
                  </a:schemeClr>
                </a:solidFill>
              </a:rPr>
              <a:t>Mapping</a:t>
            </a:r>
            <a:endParaRPr lang="en-US" dirty="0">
              <a:solidFill>
                <a:schemeClr val="bg2">
                  <a:lumMod val="10000"/>
                </a:schemeClr>
              </a:solidFill>
            </a:endParaRPr>
          </a:p>
        </p:txBody>
      </p:sp>
      <p:sp>
        <p:nvSpPr>
          <p:cNvPr id="2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17" name="TextBox 16"/>
          <p:cNvSpPr txBox="1"/>
          <p:nvPr/>
        </p:nvSpPr>
        <p:spPr>
          <a:xfrm>
            <a:off x="594189" y="2659245"/>
            <a:ext cx="3064850" cy="369332"/>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Microsoft Cognitive Services</a:t>
            </a:r>
            <a:endParaRPr lang="en-US" dirty="0">
              <a:solidFill>
                <a:schemeClr val="bg2">
                  <a:lumMod val="10000"/>
                </a:schemeClr>
              </a:solidFill>
            </a:endParaRPr>
          </a:p>
        </p:txBody>
      </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139</a:t>
            </a:fld>
            <a:endParaRPr lang="en-US" dirty="0">
              <a:solidFill>
                <a:schemeClr val="bg2">
                  <a:lumMod val="10000"/>
                </a:schemeClr>
              </a:solidFill>
            </a:endParaRPr>
          </a:p>
        </p:txBody>
      </p:sp>
    </p:spTree>
    <p:extLst>
      <p:ext uri="{BB962C8B-B14F-4D97-AF65-F5344CB8AC3E}">
        <p14:creationId xmlns:p14="http://schemas.microsoft.com/office/powerpoint/2010/main" val="2464198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0"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Our Proposal</a:t>
            </a:r>
            <a:endParaRPr lang="en-US" sz="27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14</a:t>
            </a:fld>
            <a:endParaRPr lang="en-US">
              <a:solidFill>
                <a:schemeClr val="bg2">
                  <a:lumMod val="10000"/>
                </a:schemeClr>
              </a:solidFill>
            </a:endParaRPr>
          </a:p>
        </p:txBody>
      </p:sp>
    </p:spTree>
    <p:extLst>
      <p:ext uri="{BB962C8B-B14F-4D97-AF65-F5344CB8AC3E}">
        <p14:creationId xmlns:p14="http://schemas.microsoft.com/office/powerpoint/2010/main" val="93166611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Training Process</a:t>
            </a:r>
            <a:endParaRPr lang="en-US" dirty="0">
              <a:solidFill>
                <a:schemeClr val="bg2">
                  <a:lumMod val="10000"/>
                </a:schemeClr>
              </a:solidFill>
            </a:endParaRPr>
          </a:p>
        </p:txBody>
      </p:sp>
      <p:sp>
        <p:nvSpPr>
          <p:cNvPr id="25" name="TextBox 24"/>
          <p:cNvSpPr txBox="1"/>
          <p:nvPr/>
        </p:nvSpPr>
        <p:spPr>
          <a:xfrm>
            <a:off x="6176195" y="2630274"/>
            <a:ext cx="1643839" cy="369332"/>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System</a:t>
            </a:r>
            <a:endParaRPr lang="en-US" dirty="0">
              <a:solidFill>
                <a:schemeClr val="bg2">
                  <a:lumMod val="10000"/>
                </a:schemeClr>
              </a:solidFill>
            </a:endParaRPr>
          </a:p>
        </p:txBody>
      </p:sp>
      <p:sp>
        <p:nvSpPr>
          <p:cNvPr id="43" name="TextBox 42"/>
          <p:cNvSpPr txBox="1"/>
          <p:nvPr/>
        </p:nvSpPr>
        <p:spPr>
          <a:xfrm>
            <a:off x="764897" y="1592023"/>
            <a:ext cx="1034257" cy="369332"/>
          </a:xfrm>
          <a:prstGeom prst="rect">
            <a:avLst/>
          </a:prstGeom>
          <a:noFill/>
        </p:spPr>
        <p:txBody>
          <a:bodyPr wrap="none" rtlCol="0">
            <a:spAutoFit/>
          </a:bodyPr>
          <a:lstStyle/>
          <a:p>
            <a:r>
              <a:rPr lang="en-US" dirty="0" smtClean="0">
                <a:solidFill>
                  <a:schemeClr val="bg2">
                    <a:lumMod val="10000"/>
                  </a:schemeClr>
                </a:solidFill>
              </a:rPr>
              <a:t>Mapping</a:t>
            </a:r>
            <a:endParaRPr lang="en-US" dirty="0">
              <a:solidFill>
                <a:schemeClr val="bg2">
                  <a:lumMod val="10000"/>
                </a:schemeClr>
              </a:solidFill>
            </a:endParaRPr>
          </a:p>
        </p:txBody>
      </p:sp>
      <p:sp>
        <p:nvSpPr>
          <p:cNvPr id="2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30" name="TextBox 29"/>
          <p:cNvSpPr txBox="1"/>
          <p:nvPr/>
        </p:nvSpPr>
        <p:spPr>
          <a:xfrm>
            <a:off x="594189" y="2659245"/>
            <a:ext cx="3064850" cy="369332"/>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Microsoft Cognitive Services</a:t>
            </a:r>
            <a:endParaRPr lang="en-US" dirty="0">
              <a:solidFill>
                <a:schemeClr val="bg2">
                  <a:lumMod val="10000"/>
                </a:schemeClr>
              </a:solidFill>
            </a:endParaRPr>
          </a:p>
        </p:txBody>
      </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140</a:t>
            </a:fld>
            <a:endParaRPr lang="en-US" dirty="0">
              <a:solidFill>
                <a:schemeClr val="bg2">
                  <a:lumMod val="10000"/>
                </a:schemeClr>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405596426"/>
              </p:ext>
            </p:extLst>
          </p:nvPr>
        </p:nvGraphicFramePr>
        <p:xfrm>
          <a:off x="531639" y="5397928"/>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Face</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746036204"/>
              </p:ext>
            </p:extLst>
          </p:nvPr>
        </p:nvGraphicFramePr>
        <p:xfrm>
          <a:off x="2499518" y="4593448"/>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Person</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620949442"/>
              </p:ext>
            </p:extLst>
          </p:nvPr>
        </p:nvGraphicFramePr>
        <p:xfrm>
          <a:off x="531639" y="3631434"/>
          <a:ext cx="1630085" cy="848202"/>
        </p:xfrm>
        <a:graphic>
          <a:graphicData uri="http://schemas.openxmlformats.org/drawingml/2006/table">
            <a:tbl>
              <a:tblPr firstRow="1" bandRow="1">
                <a:tableStyleId>{912C8C85-51F0-491E-9774-3900AFEF0FD7}</a:tableStyleId>
              </a:tblPr>
              <a:tblGrid>
                <a:gridCol w="1630085"/>
              </a:tblGrid>
              <a:tr h="424101">
                <a:tc>
                  <a:txBody>
                    <a:bodyPr/>
                    <a:lstStyle/>
                    <a:p>
                      <a:pPr algn="ctr"/>
                      <a:r>
                        <a:rPr lang="en-US" dirty="0" smtClean="0"/>
                        <a:t>Person</a:t>
                      </a:r>
                      <a:r>
                        <a:rPr lang="en-US" baseline="0" dirty="0" smtClean="0"/>
                        <a:t> Group</a:t>
                      </a:r>
                      <a:endParaRPr lang="en-US" dirty="0">
                        <a:solidFill>
                          <a:schemeClr val="tx1"/>
                        </a:solidFill>
                      </a:endParaRPr>
                    </a:p>
                  </a:txBody>
                  <a:tcPr/>
                </a:tc>
              </a:tr>
              <a:tr h="424101">
                <a:tc>
                  <a:txBody>
                    <a:bodyPr/>
                    <a:lstStyle/>
                    <a:p>
                      <a:endParaRPr lang="en-US" b="0" dirty="0">
                        <a:solidFill>
                          <a:schemeClr val="tx1"/>
                        </a:solidFill>
                      </a:endParaRPr>
                    </a:p>
                  </a:txBody>
                  <a:tcPr/>
                </a:tc>
              </a:tr>
            </a:tbl>
          </a:graphicData>
        </a:graphic>
      </p:graphicFrame>
      <p:cxnSp>
        <p:nvCxnSpPr>
          <p:cNvPr id="21" name="Elbow Connector 20"/>
          <p:cNvCxnSpPr/>
          <p:nvPr/>
        </p:nvCxnSpPr>
        <p:spPr>
          <a:xfrm>
            <a:off x="2161724" y="4055535"/>
            <a:ext cx="1092801" cy="537913"/>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2" name="Elbow Connector 21"/>
          <p:cNvCxnSpPr/>
          <p:nvPr/>
        </p:nvCxnSpPr>
        <p:spPr>
          <a:xfrm flipV="1">
            <a:off x="2041653" y="5335128"/>
            <a:ext cx="1212872" cy="433640"/>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2161724" y="3694825"/>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24" name="TextBox 23"/>
          <p:cNvSpPr txBox="1"/>
          <p:nvPr/>
        </p:nvSpPr>
        <p:spPr>
          <a:xfrm>
            <a:off x="3259571" y="4132154"/>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sp>
        <p:nvSpPr>
          <p:cNvPr id="31" name="TextBox 30"/>
          <p:cNvSpPr txBox="1"/>
          <p:nvPr/>
        </p:nvSpPr>
        <p:spPr>
          <a:xfrm>
            <a:off x="3263765" y="5319786"/>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32" name="TextBox 31"/>
          <p:cNvSpPr txBox="1"/>
          <p:nvPr/>
        </p:nvSpPr>
        <p:spPr>
          <a:xfrm>
            <a:off x="2041653" y="5632975"/>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spTree>
    <p:extLst>
      <p:ext uri="{BB962C8B-B14F-4D97-AF65-F5344CB8AC3E}">
        <p14:creationId xmlns:p14="http://schemas.microsoft.com/office/powerpoint/2010/main" val="287443936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Training Process</a:t>
            </a:r>
            <a:endParaRPr lang="en-US" dirty="0">
              <a:solidFill>
                <a:schemeClr val="bg2">
                  <a:lumMod val="10000"/>
                </a:schemeClr>
              </a:solidFill>
            </a:endParaRPr>
          </a:p>
        </p:txBody>
      </p:sp>
      <p:sp>
        <p:nvSpPr>
          <p:cNvPr id="25" name="TextBox 24"/>
          <p:cNvSpPr txBox="1"/>
          <p:nvPr/>
        </p:nvSpPr>
        <p:spPr>
          <a:xfrm>
            <a:off x="6176195" y="2630274"/>
            <a:ext cx="1643839" cy="369332"/>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System</a:t>
            </a:r>
            <a:endParaRPr lang="en-US" dirty="0">
              <a:solidFill>
                <a:schemeClr val="bg2">
                  <a:lumMod val="10000"/>
                </a:schemeClr>
              </a:solidFill>
            </a:endParaRPr>
          </a:p>
        </p:txBody>
      </p:sp>
      <p:graphicFrame>
        <p:nvGraphicFramePr>
          <p:cNvPr id="31" name="Table 30"/>
          <p:cNvGraphicFramePr>
            <a:graphicFrameLocks noGrp="1"/>
          </p:cNvGraphicFramePr>
          <p:nvPr>
            <p:extLst>
              <p:ext uri="{D42A27DB-BD31-4B8C-83A1-F6EECF244321}">
                <p14:modId xmlns:p14="http://schemas.microsoft.com/office/powerpoint/2010/main" val="1328539841"/>
              </p:ext>
            </p:extLst>
          </p:nvPr>
        </p:nvGraphicFramePr>
        <p:xfrm>
          <a:off x="5288367" y="5444389"/>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Face</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060493525"/>
              </p:ext>
            </p:extLst>
          </p:nvPr>
        </p:nvGraphicFramePr>
        <p:xfrm>
          <a:off x="7256246" y="4639909"/>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Account</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219420806"/>
              </p:ext>
            </p:extLst>
          </p:nvPr>
        </p:nvGraphicFramePr>
        <p:xfrm>
          <a:off x="5288367" y="3677895"/>
          <a:ext cx="1630085" cy="848202"/>
        </p:xfrm>
        <a:graphic>
          <a:graphicData uri="http://schemas.openxmlformats.org/drawingml/2006/table">
            <a:tbl>
              <a:tblPr firstRow="1" bandRow="1">
                <a:tableStyleId>{912C8C85-51F0-491E-9774-3900AFEF0FD7}</a:tableStyleId>
              </a:tblPr>
              <a:tblGrid>
                <a:gridCol w="1630085"/>
              </a:tblGrid>
              <a:tr h="424101">
                <a:tc>
                  <a:txBody>
                    <a:bodyPr/>
                    <a:lstStyle/>
                    <a:p>
                      <a:pPr algn="ctr"/>
                      <a:r>
                        <a:rPr lang="en-US" dirty="0" smtClean="0"/>
                        <a:t>Department</a:t>
                      </a:r>
                      <a:endParaRPr lang="en-US" dirty="0">
                        <a:solidFill>
                          <a:schemeClr val="tx1"/>
                        </a:solidFill>
                      </a:endParaRPr>
                    </a:p>
                  </a:txBody>
                  <a:tcPr/>
                </a:tc>
              </a:tr>
              <a:tr h="424101">
                <a:tc>
                  <a:txBody>
                    <a:bodyPr/>
                    <a:lstStyle/>
                    <a:p>
                      <a:endParaRPr lang="en-US" b="0" dirty="0">
                        <a:solidFill>
                          <a:schemeClr val="tx1"/>
                        </a:solidFill>
                      </a:endParaRPr>
                    </a:p>
                  </a:txBody>
                  <a:tcPr/>
                </a:tc>
              </a:tr>
            </a:tbl>
          </a:graphicData>
        </a:graphic>
      </p:graphicFrame>
      <p:cxnSp>
        <p:nvCxnSpPr>
          <p:cNvPr id="34" name="Elbow Connector 33"/>
          <p:cNvCxnSpPr>
            <a:stCxn id="33" idx="3"/>
            <a:endCxn id="32" idx="0"/>
          </p:cNvCxnSpPr>
          <p:nvPr/>
        </p:nvCxnSpPr>
        <p:spPr>
          <a:xfrm>
            <a:off x="6918452" y="4101996"/>
            <a:ext cx="1092801" cy="537913"/>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35" name="Elbow Connector 34"/>
          <p:cNvCxnSpPr>
            <a:stCxn id="31" idx="3"/>
            <a:endCxn id="32" idx="2"/>
          </p:cNvCxnSpPr>
          <p:nvPr/>
        </p:nvCxnSpPr>
        <p:spPr>
          <a:xfrm flipV="1">
            <a:off x="6798381" y="5381589"/>
            <a:ext cx="1212872" cy="433640"/>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6918452" y="3741286"/>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37" name="TextBox 36"/>
          <p:cNvSpPr txBox="1"/>
          <p:nvPr/>
        </p:nvSpPr>
        <p:spPr>
          <a:xfrm>
            <a:off x="8016299" y="4178615"/>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sp>
        <p:nvSpPr>
          <p:cNvPr id="38" name="TextBox 37"/>
          <p:cNvSpPr txBox="1"/>
          <p:nvPr/>
        </p:nvSpPr>
        <p:spPr>
          <a:xfrm>
            <a:off x="8020493" y="5366247"/>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39" name="TextBox 38"/>
          <p:cNvSpPr txBox="1"/>
          <p:nvPr/>
        </p:nvSpPr>
        <p:spPr>
          <a:xfrm>
            <a:off x="6798381" y="5679436"/>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sp>
        <p:nvSpPr>
          <p:cNvPr id="43" name="TextBox 42"/>
          <p:cNvSpPr txBox="1"/>
          <p:nvPr/>
        </p:nvSpPr>
        <p:spPr>
          <a:xfrm>
            <a:off x="764897" y="1592023"/>
            <a:ext cx="1034257" cy="369332"/>
          </a:xfrm>
          <a:prstGeom prst="rect">
            <a:avLst/>
          </a:prstGeom>
          <a:noFill/>
        </p:spPr>
        <p:txBody>
          <a:bodyPr wrap="none" rtlCol="0">
            <a:spAutoFit/>
          </a:bodyPr>
          <a:lstStyle/>
          <a:p>
            <a:r>
              <a:rPr lang="en-US" dirty="0" smtClean="0">
                <a:solidFill>
                  <a:schemeClr val="bg2">
                    <a:lumMod val="10000"/>
                  </a:schemeClr>
                </a:solidFill>
              </a:rPr>
              <a:t>Mapping</a:t>
            </a:r>
            <a:endParaRPr lang="en-US" dirty="0">
              <a:solidFill>
                <a:schemeClr val="bg2">
                  <a:lumMod val="10000"/>
                </a:schemeClr>
              </a:solidFill>
            </a:endParaRPr>
          </a:p>
        </p:txBody>
      </p:sp>
      <p:sp>
        <p:nvSpPr>
          <p:cNvPr id="2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30" name="TextBox 29"/>
          <p:cNvSpPr txBox="1"/>
          <p:nvPr/>
        </p:nvSpPr>
        <p:spPr>
          <a:xfrm>
            <a:off x="594189" y="2659245"/>
            <a:ext cx="3064850" cy="369332"/>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Microsoft Cognitive Services</a:t>
            </a:r>
            <a:endParaRPr lang="en-US" dirty="0">
              <a:solidFill>
                <a:schemeClr val="bg2">
                  <a:lumMod val="10000"/>
                </a:schemeClr>
              </a:solidFill>
            </a:endParaRPr>
          </a:p>
        </p:txBody>
      </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141</a:t>
            </a:fld>
            <a:endParaRPr lang="en-US" dirty="0">
              <a:solidFill>
                <a:schemeClr val="bg2">
                  <a:lumMod val="10000"/>
                </a:schemeClr>
              </a:solidFill>
            </a:endParaRPr>
          </a:p>
        </p:txBody>
      </p:sp>
      <p:graphicFrame>
        <p:nvGraphicFramePr>
          <p:cNvPr id="40" name="Table 39"/>
          <p:cNvGraphicFramePr>
            <a:graphicFrameLocks noGrp="1"/>
          </p:cNvGraphicFramePr>
          <p:nvPr>
            <p:extLst>
              <p:ext uri="{D42A27DB-BD31-4B8C-83A1-F6EECF244321}">
                <p14:modId xmlns:p14="http://schemas.microsoft.com/office/powerpoint/2010/main" val="405596426"/>
              </p:ext>
            </p:extLst>
          </p:nvPr>
        </p:nvGraphicFramePr>
        <p:xfrm>
          <a:off x="531639" y="5397928"/>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Face</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746036204"/>
              </p:ext>
            </p:extLst>
          </p:nvPr>
        </p:nvGraphicFramePr>
        <p:xfrm>
          <a:off x="2499518" y="4593448"/>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Person</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1620949442"/>
              </p:ext>
            </p:extLst>
          </p:nvPr>
        </p:nvGraphicFramePr>
        <p:xfrm>
          <a:off x="531639" y="3631434"/>
          <a:ext cx="1630085" cy="848202"/>
        </p:xfrm>
        <a:graphic>
          <a:graphicData uri="http://schemas.openxmlformats.org/drawingml/2006/table">
            <a:tbl>
              <a:tblPr firstRow="1" bandRow="1">
                <a:tableStyleId>{912C8C85-51F0-491E-9774-3900AFEF0FD7}</a:tableStyleId>
              </a:tblPr>
              <a:tblGrid>
                <a:gridCol w="1630085"/>
              </a:tblGrid>
              <a:tr h="424101">
                <a:tc>
                  <a:txBody>
                    <a:bodyPr/>
                    <a:lstStyle/>
                    <a:p>
                      <a:pPr algn="ctr"/>
                      <a:r>
                        <a:rPr lang="en-US" dirty="0" smtClean="0"/>
                        <a:t>Person</a:t>
                      </a:r>
                      <a:r>
                        <a:rPr lang="en-US" baseline="0" dirty="0" smtClean="0"/>
                        <a:t> Group</a:t>
                      </a:r>
                      <a:endParaRPr lang="en-US" dirty="0">
                        <a:solidFill>
                          <a:schemeClr val="tx1"/>
                        </a:solidFill>
                      </a:endParaRPr>
                    </a:p>
                  </a:txBody>
                  <a:tcPr/>
                </a:tc>
              </a:tr>
              <a:tr h="424101">
                <a:tc>
                  <a:txBody>
                    <a:bodyPr/>
                    <a:lstStyle/>
                    <a:p>
                      <a:endParaRPr lang="en-US" b="0" dirty="0">
                        <a:solidFill>
                          <a:schemeClr val="tx1"/>
                        </a:solidFill>
                      </a:endParaRPr>
                    </a:p>
                  </a:txBody>
                  <a:tcPr/>
                </a:tc>
              </a:tr>
            </a:tbl>
          </a:graphicData>
        </a:graphic>
      </p:graphicFrame>
      <p:cxnSp>
        <p:nvCxnSpPr>
          <p:cNvPr id="44" name="Elbow Connector 43"/>
          <p:cNvCxnSpPr/>
          <p:nvPr/>
        </p:nvCxnSpPr>
        <p:spPr>
          <a:xfrm>
            <a:off x="2161724" y="4055535"/>
            <a:ext cx="1092801" cy="537913"/>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45" name="Elbow Connector 44"/>
          <p:cNvCxnSpPr/>
          <p:nvPr/>
        </p:nvCxnSpPr>
        <p:spPr>
          <a:xfrm flipV="1">
            <a:off x="2041653" y="5335128"/>
            <a:ext cx="1212872" cy="433640"/>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sp>
        <p:nvSpPr>
          <p:cNvPr id="46" name="TextBox 45"/>
          <p:cNvSpPr txBox="1"/>
          <p:nvPr/>
        </p:nvSpPr>
        <p:spPr>
          <a:xfrm>
            <a:off x="2161724" y="3694825"/>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47" name="TextBox 46"/>
          <p:cNvSpPr txBox="1"/>
          <p:nvPr/>
        </p:nvSpPr>
        <p:spPr>
          <a:xfrm>
            <a:off x="3259571" y="4132154"/>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sp>
        <p:nvSpPr>
          <p:cNvPr id="48" name="TextBox 47"/>
          <p:cNvSpPr txBox="1"/>
          <p:nvPr/>
        </p:nvSpPr>
        <p:spPr>
          <a:xfrm>
            <a:off x="3263765" y="5319786"/>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49" name="TextBox 48"/>
          <p:cNvSpPr txBox="1"/>
          <p:nvPr/>
        </p:nvSpPr>
        <p:spPr>
          <a:xfrm>
            <a:off x="2041653" y="5632975"/>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spTree>
    <p:extLst>
      <p:ext uri="{BB962C8B-B14F-4D97-AF65-F5344CB8AC3E}">
        <p14:creationId xmlns:p14="http://schemas.microsoft.com/office/powerpoint/2010/main" val="173810667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Training Process</a:t>
            </a:r>
            <a:endParaRPr lang="en-US" dirty="0">
              <a:solidFill>
                <a:schemeClr val="bg2">
                  <a:lumMod val="10000"/>
                </a:schemeClr>
              </a:solidFill>
            </a:endParaRPr>
          </a:p>
        </p:txBody>
      </p:sp>
      <p:sp>
        <p:nvSpPr>
          <p:cNvPr id="25" name="TextBox 24"/>
          <p:cNvSpPr txBox="1"/>
          <p:nvPr/>
        </p:nvSpPr>
        <p:spPr>
          <a:xfrm>
            <a:off x="6176195" y="2630274"/>
            <a:ext cx="1643839" cy="369332"/>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System</a:t>
            </a:r>
            <a:endParaRPr lang="en-US" dirty="0">
              <a:solidFill>
                <a:schemeClr val="bg2">
                  <a:lumMod val="10000"/>
                </a:schemeClr>
              </a:solidFill>
            </a:endParaRPr>
          </a:p>
        </p:txBody>
      </p:sp>
      <p:sp>
        <p:nvSpPr>
          <p:cNvPr id="42" name="Left-Right Arrow 41"/>
          <p:cNvSpPr/>
          <p:nvPr/>
        </p:nvSpPr>
        <p:spPr>
          <a:xfrm>
            <a:off x="4079842" y="2574705"/>
            <a:ext cx="1208525" cy="538412"/>
          </a:xfrm>
          <a:prstGeom prst="leftRightArrow">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43" name="TextBox 42"/>
          <p:cNvSpPr txBox="1"/>
          <p:nvPr/>
        </p:nvSpPr>
        <p:spPr>
          <a:xfrm>
            <a:off x="764897" y="1592023"/>
            <a:ext cx="1034257" cy="369332"/>
          </a:xfrm>
          <a:prstGeom prst="rect">
            <a:avLst/>
          </a:prstGeom>
          <a:noFill/>
        </p:spPr>
        <p:txBody>
          <a:bodyPr wrap="none" rtlCol="0">
            <a:spAutoFit/>
          </a:bodyPr>
          <a:lstStyle/>
          <a:p>
            <a:r>
              <a:rPr lang="en-US" dirty="0" smtClean="0">
                <a:solidFill>
                  <a:schemeClr val="bg2">
                    <a:lumMod val="10000"/>
                  </a:schemeClr>
                </a:solidFill>
              </a:rPr>
              <a:t>Mapping</a:t>
            </a:r>
            <a:endParaRPr lang="en-US" dirty="0">
              <a:solidFill>
                <a:schemeClr val="bg2">
                  <a:lumMod val="10000"/>
                </a:schemeClr>
              </a:solidFill>
            </a:endParaRPr>
          </a:p>
        </p:txBody>
      </p:sp>
      <p:sp>
        <p:nvSpPr>
          <p:cNvPr id="2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
        <p:nvSpPr>
          <p:cNvPr id="30" name="TextBox 29"/>
          <p:cNvSpPr txBox="1"/>
          <p:nvPr/>
        </p:nvSpPr>
        <p:spPr>
          <a:xfrm>
            <a:off x="594189" y="2659245"/>
            <a:ext cx="3064850" cy="369332"/>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Microsoft Cognitive Services</a:t>
            </a:r>
            <a:endParaRPr lang="en-US" dirty="0">
              <a:solidFill>
                <a:schemeClr val="bg2">
                  <a:lumMod val="10000"/>
                </a:schemeClr>
              </a:solidFill>
            </a:endParaRPr>
          </a:p>
        </p:txBody>
      </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142</a:t>
            </a:fld>
            <a:endParaRPr lang="en-US" dirty="0">
              <a:solidFill>
                <a:schemeClr val="bg2">
                  <a:lumMod val="10000"/>
                </a:schemeClr>
              </a:solidFill>
            </a:endParaRPr>
          </a:p>
        </p:txBody>
      </p:sp>
      <p:graphicFrame>
        <p:nvGraphicFramePr>
          <p:cNvPr id="40" name="Table 39"/>
          <p:cNvGraphicFramePr>
            <a:graphicFrameLocks noGrp="1"/>
          </p:cNvGraphicFramePr>
          <p:nvPr>
            <p:extLst>
              <p:ext uri="{D42A27DB-BD31-4B8C-83A1-F6EECF244321}">
                <p14:modId xmlns:p14="http://schemas.microsoft.com/office/powerpoint/2010/main" val="177279359"/>
              </p:ext>
            </p:extLst>
          </p:nvPr>
        </p:nvGraphicFramePr>
        <p:xfrm>
          <a:off x="5288367" y="5444389"/>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Face</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974368324"/>
              </p:ext>
            </p:extLst>
          </p:nvPr>
        </p:nvGraphicFramePr>
        <p:xfrm>
          <a:off x="7256246" y="4639909"/>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Account</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1645613093"/>
              </p:ext>
            </p:extLst>
          </p:nvPr>
        </p:nvGraphicFramePr>
        <p:xfrm>
          <a:off x="5288367" y="3677895"/>
          <a:ext cx="1630085" cy="848202"/>
        </p:xfrm>
        <a:graphic>
          <a:graphicData uri="http://schemas.openxmlformats.org/drawingml/2006/table">
            <a:tbl>
              <a:tblPr firstRow="1" bandRow="1">
                <a:tableStyleId>{912C8C85-51F0-491E-9774-3900AFEF0FD7}</a:tableStyleId>
              </a:tblPr>
              <a:tblGrid>
                <a:gridCol w="1630085"/>
              </a:tblGrid>
              <a:tr h="424101">
                <a:tc>
                  <a:txBody>
                    <a:bodyPr/>
                    <a:lstStyle/>
                    <a:p>
                      <a:pPr algn="ctr"/>
                      <a:r>
                        <a:rPr lang="en-US" dirty="0" smtClean="0"/>
                        <a:t>Department</a:t>
                      </a:r>
                      <a:endParaRPr lang="en-US" dirty="0">
                        <a:solidFill>
                          <a:schemeClr val="tx1"/>
                        </a:solidFill>
                      </a:endParaRPr>
                    </a:p>
                  </a:txBody>
                  <a:tcPr/>
                </a:tc>
              </a:tr>
              <a:tr h="424101">
                <a:tc>
                  <a:txBody>
                    <a:bodyPr/>
                    <a:lstStyle/>
                    <a:p>
                      <a:endParaRPr lang="en-US" b="0" dirty="0">
                        <a:solidFill>
                          <a:schemeClr val="tx1"/>
                        </a:solidFill>
                      </a:endParaRPr>
                    </a:p>
                  </a:txBody>
                  <a:tcPr/>
                </a:tc>
              </a:tr>
            </a:tbl>
          </a:graphicData>
        </a:graphic>
      </p:graphicFrame>
      <p:cxnSp>
        <p:nvCxnSpPr>
          <p:cNvPr id="45" name="Elbow Connector 44"/>
          <p:cNvCxnSpPr/>
          <p:nvPr/>
        </p:nvCxnSpPr>
        <p:spPr>
          <a:xfrm>
            <a:off x="6918452" y="4101996"/>
            <a:ext cx="1092801" cy="537913"/>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46" name="Elbow Connector 45"/>
          <p:cNvCxnSpPr/>
          <p:nvPr/>
        </p:nvCxnSpPr>
        <p:spPr>
          <a:xfrm flipV="1">
            <a:off x="6798381" y="5381589"/>
            <a:ext cx="1212872" cy="433640"/>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sp>
        <p:nvSpPr>
          <p:cNvPr id="47" name="TextBox 46"/>
          <p:cNvSpPr txBox="1"/>
          <p:nvPr/>
        </p:nvSpPr>
        <p:spPr>
          <a:xfrm>
            <a:off x="6918452" y="3741286"/>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48" name="TextBox 47"/>
          <p:cNvSpPr txBox="1"/>
          <p:nvPr/>
        </p:nvSpPr>
        <p:spPr>
          <a:xfrm>
            <a:off x="8016299" y="4178615"/>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sp>
        <p:nvSpPr>
          <p:cNvPr id="49" name="TextBox 48"/>
          <p:cNvSpPr txBox="1"/>
          <p:nvPr/>
        </p:nvSpPr>
        <p:spPr>
          <a:xfrm>
            <a:off x="8020493" y="5366247"/>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50" name="TextBox 49"/>
          <p:cNvSpPr txBox="1"/>
          <p:nvPr/>
        </p:nvSpPr>
        <p:spPr>
          <a:xfrm>
            <a:off x="6798381" y="5679436"/>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graphicFrame>
        <p:nvGraphicFramePr>
          <p:cNvPr id="51" name="Table 50"/>
          <p:cNvGraphicFramePr>
            <a:graphicFrameLocks noGrp="1"/>
          </p:cNvGraphicFramePr>
          <p:nvPr>
            <p:extLst>
              <p:ext uri="{D42A27DB-BD31-4B8C-83A1-F6EECF244321}">
                <p14:modId xmlns:p14="http://schemas.microsoft.com/office/powerpoint/2010/main" val="377364338"/>
              </p:ext>
            </p:extLst>
          </p:nvPr>
        </p:nvGraphicFramePr>
        <p:xfrm>
          <a:off x="531639" y="5397928"/>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Face</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843219175"/>
              </p:ext>
            </p:extLst>
          </p:nvPr>
        </p:nvGraphicFramePr>
        <p:xfrm>
          <a:off x="2499518" y="4593448"/>
          <a:ext cx="1510014" cy="741680"/>
        </p:xfrm>
        <a:graphic>
          <a:graphicData uri="http://schemas.openxmlformats.org/drawingml/2006/table">
            <a:tbl>
              <a:tblPr firstRow="1" bandRow="1">
                <a:tableStyleId>{912C8C85-51F0-491E-9774-3900AFEF0FD7}</a:tableStyleId>
              </a:tblPr>
              <a:tblGrid>
                <a:gridCol w="1510014"/>
              </a:tblGrid>
              <a:tr h="370840">
                <a:tc>
                  <a:txBody>
                    <a:bodyPr/>
                    <a:lstStyle/>
                    <a:p>
                      <a:pPr algn="ctr"/>
                      <a:r>
                        <a:rPr lang="en-US" dirty="0" smtClean="0"/>
                        <a:t>Person</a:t>
                      </a:r>
                      <a:endParaRPr lang="en-US" dirty="0">
                        <a:solidFill>
                          <a:schemeClr val="tx1"/>
                        </a:solidFill>
                      </a:endParaRPr>
                    </a:p>
                  </a:txBody>
                  <a:tcPr/>
                </a:tc>
              </a:tr>
              <a:tr h="370840">
                <a:tc>
                  <a:txBody>
                    <a:bodyPr/>
                    <a:lstStyle/>
                    <a:p>
                      <a:endParaRPr lang="en-US" b="0" dirty="0">
                        <a:solidFill>
                          <a:schemeClr val="tx1"/>
                        </a:solidFill>
                      </a:endParaRPr>
                    </a:p>
                  </a:txBody>
                  <a:tcPr/>
                </a:tc>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740087672"/>
              </p:ext>
            </p:extLst>
          </p:nvPr>
        </p:nvGraphicFramePr>
        <p:xfrm>
          <a:off x="531639" y="3631434"/>
          <a:ext cx="1630085" cy="848202"/>
        </p:xfrm>
        <a:graphic>
          <a:graphicData uri="http://schemas.openxmlformats.org/drawingml/2006/table">
            <a:tbl>
              <a:tblPr firstRow="1" bandRow="1">
                <a:tableStyleId>{912C8C85-51F0-491E-9774-3900AFEF0FD7}</a:tableStyleId>
              </a:tblPr>
              <a:tblGrid>
                <a:gridCol w="1630085"/>
              </a:tblGrid>
              <a:tr h="424101">
                <a:tc>
                  <a:txBody>
                    <a:bodyPr/>
                    <a:lstStyle/>
                    <a:p>
                      <a:pPr algn="ctr"/>
                      <a:r>
                        <a:rPr lang="en-US" dirty="0" smtClean="0"/>
                        <a:t>Person</a:t>
                      </a:r>
                      <a:r>
                        <a:rPr lang="en-US" baseline="0" dirty="0" smtClean="0"/>
                        <a:t> Group</a:t>
                      </a:r>
                      <a:endParaRPr lang="en-US" dirty="0">
                        <a:solidFill>
                          <a:schemeClr val="tx1"/>
                        </a:solidFill>
                      </a:endParaRPr>
                    </a:p>
                  </a:txBody>
                  <a:tcPr/>
                </a:tc>
              </a:tr>
              <a:tr h="424101">
                <a:tc>
                  <a:txBody>
                    <a:bodyPr/>
                    <a:lstStyle/>
                    <a:p>
                      <a:endParaRPr lang="en-US" b="0" dirty="0">
                        <a:solidFill>
                          <a:schemeClr val="tx1"/>
                        </a:solidFill>
                      </a:endParaRPr>
                    </a:p>
                  </a:txBody>
                  <a:tcPr/>
                </a:tc>
              </a:tr>
            </a:tbl>
          </a:graphicData>
        </a:graphic>
      </p:graphicFrame>
      <p:cxnSp>
        <p:nvCxnSpPr>
          <p:cNvPr id="54" name="Elbow Connector 53"/>
          <p:cNvCxnSpPr/>
          <p:nvPr/>
        </p:nvCxnSpPr>
        <p:spPr>
          <a:xfrm>
            <a:off x="2161724" y="4055535"/>
            <a:ext cx="1092801" cy="537913"/>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55" name="Elbow Connector 54"/>
          <p:cNvCxnSpPr/>
          <p:nvPr/>
        </p:nvCxnSpPr>
        <p:spPr>
          <a:xfrm flipV="1">
            <a:off x="2041653" y="5335128"/>
            <a:ext cx="1212872" cy="433640"/>
          </a:xfrm>
          <a:prstGeom prst="bentConnector2">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sp>
        <p:nvSpPr>
          <p:cNvPr id="56" name="TextBox 55"/>
          <p:cNvSpPr txBox="1"/>
          <p:nvPr/>
        </p:nvSpPr>
        <p:spPr>
          <a:xfrm>
            <a:off x="2161724" y="3694825"/>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57" name="TextBox 56"/>
          <p:cNvSpPr txBox="1"/>
          <p:nvPr/>
        </p:nvSpPr>
        <p:spPr>
          <a:xfrm>
            <a:off x="3259571" y="4132154"/>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sp>
        <p:nvSpPr>
          <p:cNvPr id="58" name="TextBox 57"/>
          <p:cNvSpPr txBox="1"/>
          <p:nvPr/>
        </p:nvSpPr>
        <p:spPr>
          <a:xfrm>
            <a:off x="3263765" y="5319786"/>
            <a:ext cx="306494" cy="369332"/>
          </a:xfrm>
          <a:prstGeom prst="rect">
            <a:avLst/>
          </a:prstGeom>
          <a:noFill/>
        </p:spPr>
        <p:txBody>
          <a:bodyPr wrap="none" rtlCol="0">
            <a:spAutoFit/>
          </a:bodyPr>
          <a:lstStyle/>
          <a:p>
            <a:pPr algn="ctr"/>
            <a:r>
              <a:rPr lang="en-US" dirty="0" smtClean="0">
                <a:solidFill>
                  <a:schemeClr val="bg2">
                    <a:lumMod val="10000"/>
                  </a:schemeClr>
                </a:solidFill>
              </a:rPr>
              <a:t>1</a:t>
            </a:r>
            <a:endParaRPr lang="en-US" dirty="0">
              <a:solidFill>
                <a:schemeClr val="bg2">
                  <a:lumMod val="10000"/>
                </a:schemeClr>
              </a:solidFill>
            </a:endParaRPr>
          </a:p>
        </p:txBody>
      </p:sp>
      <p:sp>
        <p:nvSpPr>
          <p:cNvPr id="59" name="TextBox 58"/>
          <p:cNvSpPr txBox="1"/>
          <p:nvPr/>
        </p:nvSpPr>
        <p:spPr>
          <a:xfrm>
            <a:off x="2041653" y="5632975"/>
            <a:ext cx="399468" cy="584775"/>
          </a:xfrm>
          <a:prstGeom prst="rect">
            <a:avLst/>
          </a:prstGeom>
          <a:noFill/>
        </p:spPr>
        <p:txBody>
          <a:bodyPr wrap="none" rtlCol="0">
            <a:spAutoFit/>
          </a:bodyPr>
          <a:lstStyle/>
          <a:p>
            <a:pPr algn="ctr"/>
            <a:r>
              <a:rPr lang="en-US" sz="3200" dirty="0" smtClean="0">
                <a:solidFill>
                  <a:schemeClr val="bg2">
                    <a:lumMod val="10000"/>
                  </a:schemeClr>
                </a:solidFill>
              </a:rPr>
              <a:t>∞</a:t>
            </a:r>
            <a:endParaRPr lang="en-US" sz="3200" dirty="0">
              <a:solidFill>
                <a:schemeClr val="bg2">
                  <a:lumMod val="10000"/>
                </a:schemeClr>
              </a:solidFill>
            </a:endParaRPr>
          </a:p>
        </p:txBody>
      </p:sp>
    </p:spTree>
    <p:extLst>
      <p:ext uri="{BB962C8B-B14F-4D97-AF65-F5344CB8AC3E}">
        <p14:creationId xmlns:p14="http://schemas.microsoft.com/office/powerpoint/2010/main" val="109548341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Algorithms </a:t>
            </a:r>
            <a:r>
              <a:rPr lang="en-US" dirty="0" smtClean="0">
                <a:solidFill>
                  <a:schemeClr val="bg2">
                    <a:lumMod val="10000"/>
                  </a:schemeClr>
                </a:solidFill>
              </a:rPr>
              <a:t>- Training Employee Image</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143</a:t>
            </a:fld>
            <a:endParaRPr lang="en-US" dirty="0">
              <a:solidFill>
                <a:schemeClr val="bg2">
                  <a:lumMod val="10000"/>
                </a:schemeClr>
              </a:solidFill>
            </a:endParaRPr>
          </a:p>
        </p:txBody>
      </p:sp>
    </p:spTree>
    <p:extLst>
      <p:ext uri="{BB962C8B-B14F-4D97-AF65-F5344CB8AC3E}">
        <p14:creationId xmlns:p14="http://schemas.microsoft.com/office/powerpoint/2010/main" val="48511674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Algorithms </a:t>
            </a:r>
            <a:r>
              <a:rPr lang="en-US" dirty="0" smtClean="0">
                <a:solidFill>
                  <a:schemeClr val="bg2">
                    <a:lumMod val="10000"/>
                  </a:schemeClr>
                </a:solidFill>
              </a:rPr>
              <a:t>- Training Employee Image</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graphicFrame>
        <p:nvGraphicFramePr>
          <p:cNvPr id="3" name="Diagram 2"/>
          <p:cNvGraphicFramePr/>
          <p:nvPr>
            <p:extLst>
              <p:ext uri="{D42A27DB-BD31-4B8C-83A1-F6EECF244321}">
                <p14:modId xmlns:p14="http://schemas.microsoft.com/office/powerpoint/2010/main" val="2020942061"/>
              </p:ext>
            </p:extLst>
          </p:nvPr>
        </p:nvGraphicFramePr>
        <p:xfrm>
          <a:off x="531640" y="2460256"/>
          <a:ext cx="818705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p:cNvSpPr/>
          <p:nvPr/>
        </p:nvSpPr>
        <p:spPr>
          <a:xfrm>
            <a:off x="1537963" y="2460256"/>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Oval 8"/>
          <p:cNvSpPr/>
          <p:nvPr/>
        </p:nvSpPr>
        <p:spPr>
          <a:xfrm>
            <a:off x="1537963" y="3935607"/>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Oval 11"/>
          <p:cNvSpPr/>
          <p:nvPr/>
        </p:nvSpPr>
        <p:spPr>
          <a:xfrm>
            <a:off x="1537963" y="5410958"/>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144</a:t>
            </a:fld>
            <a:endParaRPr lang="en-US" dirty="0">
              <a:solidFill>
                <a:schemeClr val="bg2">
                  <a:lumMod val="10000"/>
                </a:schemeClr>
              </a:solidFill>
            </a:endParaRPr>
          </a:p>
        </p:txBody>
      </p:sp>
    </p:spTree>
    <p:extLst>
      <p:ext uri="{BB962C8B-B14F-4D97-AF65-F5344CB8AC3E}">
        <p14:creationId xmlns:p14="http://schemas.microsoft.com/office/powerpoint/2010/main" val="18594227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9" y="753228"/>
            <a:ext cx="5958808" cy="1080938"/>
          </a:xfrm>
        </p:spPr>
        <p:txBody>
          <a:bodyPr>
            <a:normAutofit fontScale="90000"/>
          </a:bodyPr>
          <a:lstStyle/>
          <a:p>
            <a:r>
              <a:rPr lang="en-US" dirty="0">
                <a:solidFill>
                  <a:schemeClr val="bg2">
                    <a:lumMod val="10000"/>
                  </a:schemeClr>
                </a:solidFill>
              </a:rPr>
              <a:t>Algorithms – Training Employee 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145</a:t>
            </a:fld>
            <a:endParaRPr lang="en-US" dirty="0">
              <a:solidFill>
                <a:schemeClr val="bg2">
                  <a:lumMod val="10000"/>
                </a:schemeClr>
              </a:solidFill>
            </a:endParaRPr>
          </a:p>
        </p:txBody>
      </p:sp>
      <p:sp>
        <p:nvSpPr>
          <p:cNvPr id="4" name="TextBox 3"/>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4966220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9" y="753228"/>
            <a:ext cx="5958808" cy="1080938"/>
          </a:xfrm>
        </p:spPr>
        <p:txBody>
          <a:bodyPr>
            <a:normAutofit fontScale="90000"/>
          </a:bodyPr>
          <a:lstStyle/>
          <a:p>
            <a:r>
              <a:rPr lang="en-US" dirty="0" smtClean="0">
                <a:solidFill>
                  <a:schemeClr val="bg2">
                    <a:lumMod val="10000"/>
                  </a:schemeClr>
                </a:solidFill>
              </a:rPr>
              <a:t>Algorithms – Training Employee </a:t>
            </a:r>
            <a:r>
              <a:rPr lang="en-US" dirty="0">
                <a:solidFill>
                  <a:schemeClr val="bg2">
                    <a:lumMod val="10000"/>
                  </a:schemeClr>
                </a:solidFill>
              </a:rPr>
              <a:t>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679701" y="2182659"/>
            <a:ext cx="2283486" cy="4431897"/>
            <a:chOff x="118753" y="2273168"/>
            <a:chExt cx="2683824" cy="4675341"/>
          </a:xfrm>
        </p:grpSpPr>
        <p:sp>
          <p:nvSpPr>
            <p:cNvPr id="16" name="Rectangle 15"/>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8" name="Group 7"/>
          <p:cNvGrpSpPr/>
          <p:nvPr/>
        </p:nvGrpSpPr>
        <p:grpSpPr>
          <a:xfrm>
            <a:off x="272845" y="3458679"/>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grpSp>
        <p:nvGrpSpPr>
          <p:cNvPr id="29" name="Group 28"/>
          <p:cNvGrpSpPr/>
          <p:nvPr/>
        </p:nvGrpSpPr>
        <p:grpSpPr>
          <a:xfrm>
            <a:off x="958750" y="3355474"/>
            <a:ext cx="1598672" cy="646331"/>
            <a:chOff x="953290" y="2502340"/>
            <a:chExt cx="1320783" cy="646331"/>
          </a:xfrm>
        </p:grpSpPr>
        <p:cxnSp>
          <p:nvCxnSpPr>
            <p:cNvPr id="30" name="Straight Arrow Connector 29"/>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Department</a:t>
              </a:r>
              <a:endParaRPr lang="en-US" dirty="0">
                <a:solidFill>
                  <a:schemeClr val="bg2">
                    <a:lumMod val="10000"/>
                  </a:schemeClr>
                </a:solidFill>
                <a:latin typeface="Cambria" panose="02040503050406030204" pitchFamily="18" charset="0"/>
              </a:endParaRPr>
            </a:p>
          </p:txBody>
        </p:sp>
      </p:gr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146</a:t>
            </a:fld>
            <a:endParaRPr lang="en-US" dirty="0">
              <a:solidFill>
                <a:schemeClr val="bg2">
                  <a:lumMod val="10000"/>
                </a:schemeClr>
              </a:solidFill>
            </a:endParaRPr>
          </a:p>
        </p:txBody>
      </p:sp>
      <p:sp>
        <p:nvSpPr>
          <p:cNvPr id="18" name="TextBox 17"/>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100604176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9" y="753228"/>
            <a:ext cx="5976737" cy="1080938"/>
          </a:xfrm>
        </p:spPr>
        <p:txBody>
          <a:bodyPr>
            <a:normAutofit fontScale="90000"/>
          </a:bodyPr>
          <a:lstStyle/>
          <a:p>
            <a:r>
              <a:rPr lang="en-US" dirty="0" smtClean="0">
                <a:solidFill>
                  <a:schemeClr val="bg2">
                    <a:lumMod val="10000"/>
                  </a:schemeClr>
                </a:solidFill>
              </a:rPr>
              <a:t>Algorithms – Training Employee </a:t>
            </a:r>
            <a:r>
              <a:rPr lang="en-US" dirty="0">
                <a:solidFill>
                  <a:schemeClr val="bg2">
                    <a:lumMod val="10000"/>
                  </a:schemeClr>
                </a:solidFill>
              </a:rPr>
              <a:t>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679701" y="2182659"/>
            <a:ext cx="2283486" cy="4431897"/>
            <a:chOff x="118753" y="2273168"/>
            <a:chExt cx="2683824" cy="4675341"/>
          </a:xfrm>
        </p:grpSpPr>
        <p:sp>
          <p:nvSpPr>
            <p:cNvPr id="16" name="Rectangle 15"/>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8" name="Group 7"/>
          <p:cNvGrpSpPr/>
          <p:nvPr/>
        </p:nvGrpSpPr>
        <p:grpSpPr>
          <a:xfrm>
            <a:off x="272845" y="3458679"/>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grpSp>
        <p:nvGrpSpPr>
          <p:cNvPr id="5" name="Group 4"/>
          <p:cNvGrpSpPr/>
          <p:nvPr/>
        </p:nvGrpSpPr>
        <p:grpSpPr>
          <a:xfrm>
            <a:off x="2856892" y="2740526"/>
            <a:ext cx="1984049" cy="3659449"/>
            <a:chOff x="2856892" y="2740526"/>
            <a:chExt cx="1984049" cy="3659449"/>
          </a:xfrm>
        </p:grpSpPr>
        <p:sp>
          <p:nvSpPr>
            <p:cNvPr id="38" name="Rectangle 37"/>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18" name="Rectangle 17"/>
            <p:cNvSpPr/>
            <p:nvPr/>
          </p:nvSpPr>
          <p:spPr>
            <a:xfrm>
              <a:off x="2856892" y="2740526"/>
              <a:ext cx="1984049"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29" name="Group 28"/>
          <p:cNvGrpSpPr/>
          <p:nvPr/>
        </p:nvGrpSpPr>
        <p:grpSpPr>
          <a:xfrm>
            <a:off x="958750" y="3355474"/>
            <a:ext cx="1598672" cy="646331"/>
            <a:chOff x="953290" y="2502340"/>
            <a:chExt cx="1320783" cy="646331"/>
          </a:xfrm>
        </p:grpSpPr>
        <p:cxnSp>
          <p:nvCxnSpPr>
            <p:cNvPr id="30" name="Straight Arrow Connector 29"/>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Department</a:t>
              </a:r>
              <a:endParaRPr lang="en-US" dirty="0">
                <a:solidFill>
                  <a:schemeClr val="bg2">
                    <a:lumMod val="10000"/>
                  </a:schemeClr>
                </a:solidFill>
                <a:latin typeface="Cambria" panose="02040503050406030204" pitchFamily="18" charset="0"/>
              </a:endParaRPr>
            </a:p>
          </p:txBody>
        </p:sp>
      </p:gr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147</a:t>
            </a:fld>
            <a:endParaRPr lang="en-US" dirty="0">
              <a:solidFill>
                <a:schemeClr val="bg2">
                  <a:lumMod val="10000"/>
                </a:schemeClr>
              </a:solidFill>
            </a:endParaRPr>
          </a:p>
        </p:txBody>
      </p:sp>
      <p:sp>
        <p:nvSpPr>
          <p:cNvPr id="20" name="TextBox 19"/>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89380256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9" y="753228"/>
            <a:ext cx="5976546" cy="1080938"/>
          </a:xfrm>
        </p:spPr>
        <p:txBody>
          <a:bodyPr>
            <a:normAutofit fontScale="90000"/>
          </a:bodyPr>
          <a:lstStyle/>
          <a:p>
            <a:r>
              <a:rPr lang="en-US" dirty="0" smtClean="0">
                <a:solidFill>
                  <a:schemeClr val="bg2">
                    <a:lumMod val="10000"/>
                  </a:schemeClr>
                </a:solidFill>
              </a:rPr>
              <a:t>Algorithms – Training Employee </a:t>
            </a:r>
            <a:r>
              <a:rPr lang="en-US" dirty="0">
                <a:solidFill>
                  <a:schemeClr val="bg2">
                    <a:lumMod val="10000"/>
                  </a:schemeClr>
                </a:solidFill>
              </a:rPr>
              <a:t>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679701" y="2182659"/>
            <a:ext cx="2283486" cy="4431897"/>
            <a:chOff x="118753" y="2273168"/>
            <a:chExt cx="2683824" cy="4675341"/>
          </a:xfrm>
        </p:grpSpPr>
        <p:sp>
          <p:nvSpPr>
            <p:cNvPr id="16" name="Rectangle 15"/>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8" name="Group 7"/>
          <p:cNvGrpSpPr/>
          <p:nvPr/>
        </p:nvGrpSpPr>
        <p:grpSpPr>
          <a:xfrm>
            <a:off x="272845" y="3458679"/>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grpSp>
        <p:nvGrpSpPr>
          <p:cNvPr id="29" name="Group 28"/>
          <p:cNvGrpSpPr/>
          <p:nvPr/>
        </p:nvGrpSpPr>
        <p:grpSpPr>
          <a:xfrm>
            <a:off x="958750" y="3355474"/>
            <a:ext cx="1598672" cy="646331"/>
            <a:chOff x="953290" y="2502340"/>
            <a:chExt cx="1320783" cy="646331"/>
          </a:xfrm>
        </p:grpSpPr>
        <p:cxnSp>
          <p:nvCxnSpPr>
            <p:cNvPr id="30" name="Straight Arrow Connector 29"/>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Department</a:t>
              </a:r>
              <a:endParaRPr lang="en-US" dirty="0">
                <a:solidFill>
                  <a:schemeClr val="bg2">
                    <a:lumMod val="10000"/>
                  </a:schemeClr>
                </a:solidFill>
                <a:latin typeface="Cambria" panose="02040503050406030204" pitchFamily="18" charset="0"/>
              </a:endParaRPr>
            </a:p>
          </p:txBody>
        </p:sp>
      </p:grpSp>
      <p:grpSp>
        <p:nvGrpSpPr>
          <p:cNvPr id="20" name="Group 19"/>
          <p:cNvGrpSpPr/>
          <p:nvPr/>
        </p:nvGrpSpPr>
        <p:grpSpPr>
          <a:xfrm>
            <a:off x="5100037" y="2920269"/>
            <a:ext cx="1576380" cy="706251"/>
            <a:chOff x="865925" y="2434514"/>
            <a:chExt cx="1576380" cy="706251"/>
          </a:xfrm>
        </p:grpSpPr>
        <p:cxnSp>
          <p:nvCxnSpPr>
            <p:cNvPr id="21" name="Straight Arrow Connector 20"/>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65925" y="2434514"/>
              <a:ext cx="1576380"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t>
              </a:r>
              <a:r>
                <a:rPr lang="en-US" dirty="0" err="1" smtClean="0">
                  <a:solidFill>
                    <a:schemeClr val="bg2">
                      <a:lumMod val="10000"/>
                    </a:schemeClr>
                  </a:solidFill>
                  <a:latin typeface="Cambria" panose="02040503050406030204" pitchFamily="18" charset="0"/>
                </a:rPr>
                <a:t>PersonGroup</a:t>
              </a:r>
              <a:endParaRPr lang="en-US" dirty="0">
                <a:solidFill>
                  <a:schemeClr val="bg2">
                    <a:lumMod val="10000"/>
                  </a:schemeClr>
                </a:solidFill>
                <a:latin typeface="Cambria" panose="02040503050406030204" pitchFamily="18" charset="0"/>
              </a:endParaRPr>
            </a:p>
          </p:txBody>
        </p:sp>
      </p:grpSp>
      <p:grpSp>
        <p:nvGrpSpPr>
          <p:cNvPr id="34" name="Group 33"/>
          <p:cNvGrpSpPr/>
          <p:nvPr/>
        </p:nvGrpSpPr>
        <p:grpSpPr>
          <a:xfrm>
            <a:off x="2856892" y="2740526"/>
            <a:ext cx="1984049" cy="3659449"/>
            <a:chOff x="2856892" y="2740526"/>
            <a:chExt cx="1984049" cy="3659449"/>
          </a:xfrm>
        </p:grpSpPr>
        <p:sp>
          <p:nvSpPr>
            <p:cNvPr id="35" name="Rectangle 34"/>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6" name="Rectangle 35"/>
            <p:cNvSpPr/>
            <p:nvPr/>
          </p:nvSpPr>
          <p:spPr>
            <a:xfrm>
              <a:off x="2856892" y="2740526"/>
              <a:ext cx="1984049"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27" name="Group 26"/>
          <p:cNvGrpSpPr/>
          <p:nvPr/>
        </p:nvGrpSpPr>
        <p:grpSpPr>
          <a:xfrm>
            <a:off x="6899527" y="2663281"/>
            <a:ext cx="1984049" cy="3659449"/>
            <a:chOff x="2856892" y="2728651"/>
            <a:chExt cx="1984049" cy="3659449"/>
          </a:xfrm>
        </p:grpSpPr>
        <p:sp>
          <p:nvSpPr>
            <p:cNvPr id="38" name="Rectangle 37"/>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1" name="Rectangle 40"/>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42" name="Group 41"/>
          <p:cNvGrpSpPr/>
          <p:nvPr/>
        </p:nvGrpSpPr>
        <p:grpSpPr>
          <a:xfrm>
            <a:off x="6752744" y="2041701"/>
            <a:ext cx="2283486" cy="4572854"/>
            <a:chOff x="6752744" y="2041701"/>
            <a:chExt cx="2283486" cy="4572854"/>
          </a:xfrm>
        </p:grpSpPr>
        <p:sp>
          <p:nvSpPr>
            <p:cNvPr id="43" name="Rectangle 42"/>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sp>
        <p:nvSpPr>
          <p:cNvPr id="45" name="TextBox 44"/>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148</a:t>
            </a:fld>
            <a:endParaRPr lang="en-US" dirty="0">
              <a:solidFill>
                <a:schemeClr val="bg2">
                  <a:lumMod val="10000"/>
                </a:schemeClr>
              </a:solidFill>
            </a:endParaRPr>
          </a:p>
        </p:txBody>
      </p:sp>
      <p:sp>
        <p:nvSpPr>
          <p:cNvPr id="37" name="TextBox 36"/>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167310372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9" y="753228"/>
            <a:ext cx="5976546" cy="1080938"/>
          </a:xfrm>
        </p:spPr>
        <p:txBody>
          <a:bodyPr>
            <a:normAutofit fontScale="90000"/>
          </a:bodyPr>
          <a:lstStyle/>
          <a:p>
            <a:r>
              <a:rPr lang="en-US" dirty="0" smtClean="0">
                <a:solidFill>
                  <a:schemeClr val="bg2">
                    <a:lumMod val="10000"/>
                  </a:schemeClr>
                </a:solidFill>
              </a:rPr>
              <a:t>Algorithms – Training Employee </a:t>
            </a:r>
            <a:r>
              <a:rPr lang="en-US" dirty="0">
                <a:solidFill>
                  <a:schemeClr val="bg2">
                    <a:lumMod val="10000"/>
                  </a:schemeClr>
                </a:solidFill>
              </a:rPr>
              <a:t>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679701" y="2182659"/>
            <a:ext cx="2283486" cy="4431897"/>
            <a:chOff x="118753" y="2273168"/>
            <a:chExt cx="2683824" cy="4675341"/>
          </a:xfrm>
        </p:grpSpPr>
        <p:sp>
          <p:nvSpPr>
            <p:cNvPr id="16" name="Rectangle 15"/>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8" name="Group 7"/>
          <p:cNvGrpSpPr/>
          <p:nvPr/>
        </p:nvGrpSpPr>
        <p:grpSpPr>
          <a:xfrm>
            <a:off x="272845" y="3458679"/>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grpSp>
        <p:nvGrpSpPr>
          <p:cNvPr id="29" name="Group 28"/>
          <p:cNvGrpSpPr/>
          <p:nvPr/>
        </p:nvGrpSpPr>
        <p:grpSpPr>
          <a:xfrm>
            <a:off x="958750" y="3355474"/>
            <a:ext cx="1598672" cy="646331"/>
            <a:chOff x="953290" y="2502340"/>
            <a:chExt cx="1320783" cy="646331"/>
          </a:xfrm>
        </p:grpSpPr>
        <p:cxnSp>
          <p:nvCxnSpPr>
            <p:cNvPr id="30" name="Straight Arrow Connector 29"/>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Department</a:t>
              </a:r>
              <a:endParaRPr lang="en-US" dirty="0">
                <a:solidFill>
                  <a:schemeClr val="bg2">
                    <a:lumMod val="10000"/>
                  </a:schemeClr>
                </a:solidFill>
                <a:latin typeface="Cambria" panose="02040503050406030204" pitchFamily="18" charset="0"/>
              </a:endParaRPr>
            </a:p>
          </p:txBody>
        </p:sp>
      </p:grpSp>
      <p:grpSp>
        <p:nvGrpSpPr>
          <p:cNvPr id="20" name="Group 19"/>
          <p:cNvGrpSpPr/>
          <p:nvPr/>
        </p:nvGrpSpPr>
        <p:grpSpPr>
          <a:xfrm>
            <a:off x="5100037" y="2920269"/>
            <a:ext cx="1576380" cy="706251"/>
            <a:chOff x="865925" y="2434514"/>
            <a:chExt cx="1576380" cy="706251"/>
          </a:xfrm>
        </p:grpSpPr>
        <p:cxnSp>
          <p:nvCxnSpPr>
            <p:cNvPr id="21" name="Straight Arrow Connector 20"/>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65925" y="2434514"/>
              <a:ext cx="1576380"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t>
              </a:r>
              <a:r>
                <a:rPr lang="en-US" dirty="0" err="1" smtClean="0">
                  <a:solidFill>
                    <a:schemeClr val="bg2">
                      <a:lumMod val="10000"/>
                    </a:schemeClr>
                  </a:solidFill>
                  <a:latin typeface="Cambria" panose="02040503050406030204" pitchFamily="18" charset="0"/>
                </a:rPr>
                <a:t>PersonGroup</a:t>
              </a:r>
              <a:endParaRPr lang="en-US" dirty="0">
                <a:solidFill>
                  <a:schemeClr val="bg2">
                    <a:lumMod val="10000"/>
                  </a:schemeClr>
                </a:solidFill>
                <a:latin typeface="Cambria" panose="02040503050406030204" pitchFamily="18" charset="0"/>
              </a:endParaRPr>
            </a:p>
          </p:txBody>
        </p:sp>
      </p:grpSp>
      <p:grpSp>
        <p:nvGrpSpPr>
          <p:cNvPr id="34" name="Group 33"/>
          <p:cNvGrpSpPr/>
          <p:nvPr/>
        </p:nvGrpSpPr>
        <p:grpSpPr>
          <a:xfrm>
            <a:off x="5151405" y="4296589"/>
            <a:ext cx="1401485" cy="483975"/>
            <a:chOff x="5151405" y="4296589"/>
            <a:chExt cx="1401485" cy="483975"/>
          </a:xfrm>
        </p:grpSpPr>
        <p:cxnSp>
          <p:nvCxnSpPr>
            <p:cNvPr id="35" name="Straight Arrow Connector 34"/>
            <p:cNvCxnSpPr/>
            <p:nvPr/>
          </p:nvCxnSpPr>
          <p:spPr>
            <a:xfrm flipH="1">
              <a:off x="5179295" y="4780564"/>
              <a:ext cx="134860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151405" y="4296589"/>
              <a:ext cx="1401485"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GroupCode</a:t>
              </a:r>
              <a:endParaRPr lang="en-US" dirty="0">
                <a:solidFill>
                  <a:schemeClr val="bg2">
                    <a:lumMod val="10000"/>
                  </a:schemeClr>
                </a:solidFill>
                <a:latin typeface="Cambria" panose="02040503050406030204" pitchFamily="18" charset="0"/>
              </a:endParaRPr>
            </a:p>
          </p:txBody>
        </p:sp>
      </p:grpSp>
      <p:grpSp>
        <p:nvGrpSpPr>
          <p:cNvPr id="39" name="Group 38"/>
          <p:cNvGrpSpPr/>
          <p:nvPr/>
        </p:nvGrpSpPr>
        <p:grpSpPr>
          <a:xfrm>
            <a:off x="2856892" y="2740526"/>
            <a:ext cx="1984049" cy="3659449"/>
            <a:chOff x="2856892" y="2740526"/>
            <a:chExt cx="1984049" cy="3659449"/>
          </a:xfrm>
        </p:grpSpPr>
        <p:sp>
          <p:nvSpPr>
            <p:cNvPr id="40" name="Rectangle 39"/>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1" name="Rectangle 40"/>
            <p:cNvSpPr/>
            <p:nvPr/>
          </p:nvSpPr>
          <p:spPr>
            <a:xfrm>
              <a:off x="2856892" y="2740526"/>
              <a:ext cx="1984049"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37" name="Group 36"/>
          <p:cNvGrpSpPr/>
          <p:nvPr/>
        </p:nvGrpSpPr>
        <p:grpSpPr>
          <a:xfrm>
            <a:off x="6899527" y="2663281"/>
            <a:ext cx="1984049" cy="3659449"/>
            <a:chOff x="2856892" y="2728651"/>
            <a:chExt cx="1984049" cy="3659449"/>
          </a:xfrm>
        </p:grpSpPr>
        <p:sp>
          <p:nvSpPr>
            <p:cNvPr id="38" name="Rectangle 37"/>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6" name="Rectangle 45"/>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47" name="Group 46"/>
          <p:cNvGrpSpPr/>
          <p:nvPr/>
        </p:nvGrpSpPr>
        <p:grpSpPr>
          <a:xfrm>
            <a:off x="6752744" y="2041701"/>
            <a:ext cx="2283486" cy="4572854"/>
            <a:chOff x="6752744" y="2041701"/>
            <a:chExt cx="2283486" cy="4572854"/>
          </a:xfrm>
        </p:grpSpPr>
        <p:sp>
          <p:nvSpPr>
            <p:cNvPr id="48" name="Rectangle 47"/>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sp>
        <p:nvSpPr>
          <p:cNvPr id="50" name="TextBox 49"/>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149</a:t>
            </a:fld>
            <a:endParaRPr lang="en-US" dirty="0">
              <a:solidFill>
                <a:schemeClr val="bg2">
                  <a:lumMod val="10000"/>
                </a:schemeClr>
              </a:solidFill>
            </a:endParaRPr>
          </a:p>
        </p:txBody>
      </p:sp>
      <p:sp>
        <p:nvSpPr>
          <p:cNvPr id="43" name="TextBox 42"/>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1235161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0"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Our Proposal</a:t>
            </a:r>
            <a:endParaRPr lang="en-US" sz="2700" dirty="0">
              <a:solidFill>
                <a:schemeClr val="bg2">
                  <a:lumMod val="10000"/>
                </a:schemeClr>
              </a:solidFill>
            </a:endParaRPr>
          </a:p>
        </p:txBody>
      </p:sp>
      <p:sp>
        <p:nvSpPr>
          <p:cNvPr id="11" name="Bevel 10"/>
          <p:cNvSpPr/>
          <p:nvPr/>
        </p:nvSpPr>
        <p:spPr>
          <a:xfrm>
            <a:off x="244548" y="2248593"/>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12"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947" y="2376828"/>
            <a:ext cx="1432464" cy="1432464"/>
          </a:xfrm>
        </p:spPr>
      </p:pic>
      <p:sp>
        <p:nvSpPr>
          <p:cNvPr id="3" name="TextBox 2"/>
          <p:cNvSpPr txBox="1"/>
          <p:nvPr/>
        </p:nvSpPr>
        <p:spPr>
          <a:xfrm>
            <a:off x="681964" y="3937527"/>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sp>
        <p:nvSpPr>
          <p:cNvPr id="2" name="TextBox 1"/>
          <p:cNvSpPr txBox="1"/>
          <p:nvPr/>
        </p:nvSpPr>
        <p:spPr>
          <a:xfrm>
            <a:off x="4890977" y="2413591"/>
            <a:ext cx="184731" cy="369332"/>
          </a:xfrm>
          <a:prstGeom prst="rect">
            <a:avLst/>
          </a:prstGeom>
          <a:noFill/>
        </p:spPr>
        <p:txBody>
          <a:bodyPr wrap="none" rtlCol="0">
            <a:spAutoFit/>
          </a:bodyPr>
          <a:lstStyle/>
          <a:p>
            <a:endParaRPr lang="en-US">
              <a:solidFill>
                <a:schemeClr val="bg2">
                  <a:lumMod val="10000"/>
                </a:schemeClr>
              </a:solidFill>
            </a:endParaRPr>
          </a:p>
        </p:txBody>
      </p:sp>
      <p:sp>
        <p:nvSpPr>
          <p:cNvPr id="4" name="Slide Number Placeholder 3"/>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15</a:t>
            </a:fld>
            <a:endParaRPr lang="en-US">
              <a:solidFill>
                <a:schemeClr val="bg2">
                  <a:lumMod val="10000"/>
                </a:schemeClr>
              </a:solidFill>
            </a:endParaRPr>
          </a:p>
        </p:txBody>
      </p:sp>
    </p:spTree>
    <p:extLst>
      <p:ext uri="{BB962C8B-B14F-4D97-AF65-F5344CB8AC3E}">
        <p14:creationId xmlns:p14="http://schemas.microsoft.com/office/powerpoint/2010/main" val="56408739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9" y="753228"/>
            <a:ext cx="5996257" cy="1080938"/>
          </a:xfrm>
        </p:spPr>
        <p:txBody>
          <a:bodyPr>
            <a:normAutofit fontScale="90000"/>
          </a:bodyPr>
          <a:lstStyle/>
          <a:p>
            <a:r>
              <a:rPr lang="en-US" dirty="0" smtClean="0">
                <a:solidFill>
                  <a:schemeClr val="bg2">
                    <a:lumMod val="10000"/>
                  </a:schemeClr>
                </a:solidFill>
              </a:rPr>
              <a:t>Algorithms – Training Employee </a:t>
            </a:r>
            <a:r>
              <a:rPr lang="en-US" dirty="0">
                <a:solidFill>
                  <a:schemeClr val="bg2">
                    <a:lumMod val="10000"/>
                  </a:schemeClr>
                </a:solidFill>
              </a:rPr>
              <a:t>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679701" y="2182659"/>
            <a:ext cx="2283486" cy="4431897"/>
            <a:chOff x="118753" y="2273168"/>
            <a:chExt cx="2683824" cy="4675341"/>
          </a:xfrm>
        </p:grpSpPr>
        <p:sp>
          <p:nvSpPr>
            <p:cNvPr id="16" name="Rectangle 15"/>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29" name="Group 28"/>
          <p:cNvGrpSpPr/>
          <p:nvPr/>
        </p:nvGrpSpPr>
        <p:grpSpPr>
          <a:xfrm>
            <a:off x="958750" y="3355474"/>
            <a:ext cx="1598672" cy="646331"/>
            <a:chOff x="953290" y="2502340"/>
            <a:chExt cx="1320783" cy="646331"/>
          </a:xfrm>
        </p:grpSpPr>
        <p:cxnSp>
          <p:nvCxnSpPr>
            <p:cNvPr id="30" name="Straight Arrow Connector 29"/>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Department</a:t>
              </a:r>
              <a:endParaRPr lang="en-US" dirty="0">
                <a:solidFill>
                  <a:schemeClr val="bg2">
                    <a:lumMod val="10000"/>
                  </a:schemeClr>
                </a:solidFill>
                <a:latin typeface="Cambria" panose="02040503050406030204" pitchFamily="18" charset="0"/>
              </a:endParaRPr>
            </a:p>
          </p:txBody>
        </p:sp>
      </p:grpSp>
      <p:grpSp>
        <p:nvGrpSpPr>
          <p:cNvPr id="20" name="Group 19"/>
          <p:cNvGrpSpPr/>
          <p:nvPr/>
        </p:nvGrpSpPr>
        <p:grpSpPr>
          <a:xfrm>
            <a:off x="5100037" y="2920269"/>
            <a:ext cx="1576380" cy="706251"/>
            <a:chOff x="865925" y="2434514"/>
            <a:chExt cx="1576380" cy="706251"/>
          </a:xfrm>
        </p:grpSpPr>
        <p:cxnSp>
          <p:nvCxnSpPr>
            <p:cNvPr id="21" name="Straight Arrow Connector 20"/>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65925" y="2434514"/>
              <a:ext cx="1576380"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t>
              </a:r>
              <a:r>
                <a:rPr lang="en-US" dirty="0" err="1" smtClean="0">
                  <a:solidFill>
                    <a:schemeClr val="bg2">
                      <a:lumMod val="10000"/>
                    </a:schemeClr>
                  </a:solidFill>
                  <a:latin typeface="Cambria" panose="02040503050406030204" pitchFamily="18" charset="0"/>
                </a:rPr>
                <a:t>PersonGroup</a:t>
              </a:r>
              <a:endParaRPr lang="en-US" dirty="0">
                <a:solidFill>
                  <a:schemeClr val="bg2">
                    <a:lumMod val="10000"/>
                  </a:schemeClr>
                </a:solidFill>
                <a:latin typeface="Cambria" panose="02040503050406030204" pitchFamily="18" charset="0"/>
              </a:endParaRPr>
            </a:p>
          </p:txBody>
        </p:sp>
      </p:grpSp>
      <p:grpSp>
        <p:nvGrpSpPr>
          <p:cNvPr id="34" name="Group 33"/>
          <p:cNvGrpSpPr/>
          <p:nvPr/>
        </p:nvGrpSpPr>
        <p:grpSpPr>
          <a:xfrm>
            <a:off x="5151405" y="4296589"/>
            <a:ext cx="1401485" cy="483975"/>
            <a:chOff x="5151405" y="4296589"/>
            <a:chExt cx="1401485" cy="483975"/>
          </a:xfrm>
        </p:grpSpPr>
        <p:cxnSp>
          <p:nvCxnSpPr>
            <p:cNvPr id="35" name="Straight Arrow Connector 34"/>
            <p:cNvCxnSpPr/>
            <p:nvPr/>
          </p:nvCxnSpPr>
          <p:spPr>
            <a:xfrm flipH="1">
              <a:off x="5179295" y="4780564"/>
              <a:ext cx="134860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151405" y="4296589"/>
              <a:ext cx="1401485"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GroupCode</a:t>
              </a:r>
              <a:endParaRPr lang="en-US" dirty="0">
                <a:solidFill>
                  <a:schemeClr val="bg2">
                    <a:lumMod val="10000"/>
                  </a:schemeClr>
                </a:solidFill>
                <a:latin typeface="Cambria" panose="02040503050406030204" pitchFamily="18" charset="0"/>
              </a:endParaRPr>
            </a:p>
          </p:txBody>
        </p:sp>
      </p:grpSp>
      <p:grpSp>
        <p:nvGrpSpPr>
          <p:cNvPr id="39" name="Group 38"/>
          <p:cNvGrpSpPr/>
          <p:nvPr/>
        </p:nvGrpSpPr>
        <p:grpSpPr>
          <a:xfrm>
            <a:off x="2856892" y="2740526"/>
            <a:ext cx="1984049" cy="3659449"/>
            <a:chOff x="2856892" y="2740526"/>
            <a:chExt cx="1984049" cy="3659449"/>
          </a:xfrm>
        </p:grpSpPr>
        <p:sp>
          <p:nvSpPr>
            <p:cNvPr id="40" name="Rectangle 39"/>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1" name="Rectangle 40"/>
            <p:cNvSpPr/>
            <p:nvPr/>
          </p:nvSpPr>
          <p:spPr>
            <a:xfrm>
              <a:off x="2856892" y="2740526"/>
              <a:ext cx="1984049"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47" name="Group 46"/>
          <p:cNvGrpSpPr/>
          <p:nvPr/>
        </p:nvGrpSpPr>
        <p:grpSpPr>
          <a:xfrm>
            <a:off x="272845" y="3458679"/>
            <a:ext cx="833883" cy="1117061"/>
            <a:chOff x="61773" y="2699970"/>
            <a:chExt cx="833883" cy="1117061"/>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49" name="TextBox 48"/>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sp>
        <p:nvSpPr>
          <p:cNvPr id="50" name="TextBox 49"/>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grpSp>
        <p:nvGrpSpPr>
          <p:cNvPr id="31" name="Group 30"/>
          <p:cNvGrpSpPr/>
          <p:nvPr/>
        </p:nvGrpSpPr>
        <p:grpSpPr>
          <a:xfrm>
            <a:off x="6899527" y="2663281"/>
            <a:ext cx="1984049" cy="3659449"/>
            <a:chOff x="2856892" y="2728651"/>
            <a:chExt cx="1984049" cy="3659449"/>
          </a:xfrm>
        </p:grpSpPr>
        <p:sp>
          <p:nvSpPr>
            <p:cNvPr id="33" name="Rectangle 32"/>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7" name="Rectangle 36"/>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38" name="Group 37"/>
          <p:cNvGrpSpPr/>
          <p:nvPr/>
        </p:nvGrpSpPr>
        <p:grpSpPr>
          <a:xfrm>
            <a:off x="6752744" y="2041701"/>
            <a:ext cx="2283486" cy="4572854"/>
            <a:chOff x="6752744" y="2041701"/>
            <a:chExt cx="2283486" cy="4572854"/>
          </a:xfrm>
        </p:grpSpPr>
        <p:sp>
          <p:nvSpPr>
            <p:cNvPr id="46" name="Rectangle 45"/>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sp>
        <p:nvSpPr>
          <p:cNvPr id="52" name="TextBox 51"/>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150</a:t>
            </a:fld>
            <a:endParaRPr lang="en-US" dirty="0">
              <a:solidFill>
                <a:schemeClr val="bg2">
                  <a:lumMod val="10000"/>
                </a:schemeClr>
              </a:solidFill>
            </a:endParaRPr>
          </a:p>
        </p:txBody>
      </p:sp>
      <p:sp>
        <p:nvSpPr>
          <p:cNvPr id="43" name="TextBox 42"/>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59176951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9" y="753228"/>
            <a:ext cx="5976737" cy="1080938"/>
          </a:xfrm>
        </p:spPr>
        <p:txBody>
          <a:bodyPr>
            <a:normAutofit fontScale="90000"/>
          </a:bodyPr>
          <a:lstStyle/>
          <a:p>
            <a:r>
              <a:rPr lang="en-US" dirty="0" smtClean="0">
                <a:solidFill>
                  <a:schemeClr val="bg2">
                    <a:lumMod val="10000"/>
                  </a:schemeClr>
                </a:solidFill>
              </a:rPr>
              <a:t>Algorithms – Training Employee </a:t>
            </a:r>
            <a:r>
              <a:rPr lang="en-US" dirty="0">
                <a:solidFill>
                  <a:schemeClr val="bg2">
                    <a:lumMod val="10000"/>
                  </a:schemeClr>
                </a:solidFill>
              </a:rPr>
              <a:t>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679701" y="2182659"/>
            <a:ext cx="2283486" cy="4431897"/>
            <a:chOff x="118753" y="2273168"/>
            <a:chExt cx="2683824" cy="4675341"/>
          </a:xfrm>
        </p:grpSpPr>
        <p:sp>
          <p:nvSpPr>
            <p:cNvPr id="16" name="Rectangle 15"/>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5" name="Group 4"/>
          <p:cNvGrpSpPr/>
          <p:nvPr/>
        </p:nvGrpSpPr>
        <p:grpSpPr>
          <a:xfrm>
            <a:off x="2856892" y="2728651"/>
            <a:ext cx="1984049" cy="3671324"/>
            <a:chOff x="2856892" y="2728651"/>
            <a:chExt cx="1984049" cy="3671324"/>
          </a:xfrm>
        </p:grpSpPr>
        <p:sp>
          <p:nvSpPr>
            <p:cNvPr id="38" name="Rectangle 37"/>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18" name="Rectangle 17"/>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29" name="Group 28"/>
          <p:cNvGrpSpPr/>
          <p:nvPr/>
        </p:nvGrpSpPr>
        <p:grpSpPr>
          <a:xfrm>
            <a:off x="958750" y="3355474"/>
            <a:ext cx="1598672" cy="646331"/>
            <a:chOff x="953290" y="2502340"/>
            <a:chExt cx="1320783" cy="646331"/>
          </a:xfrm>
        </p:grpSpPr>
        <p:cxnSp>
          <p:nvCxnSpPr>
            <p:cNvPr id="30" name="Straight Arrow Connector 29"/>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Department</a:t>
              </a:r>
              <a:endParaRPr lang="en-US" dirty="0">
                <a:solidFill>
                  <a:schemeClr val="bg2">
                    <a:lumMod val="10000"/>
                  </a:schemeClr>
                </a:solidFill>
                <a:latin typeface="Cambria" panose="02040503050406030204" pitchFamily="18" charset="0"/>
              </a:endParaRPr>
            </a:p>
          </p:txBody>
        </p:sp>
      </p:grpSp>
      <p:grpSp>
        <p:nvGrpSpPr>
          <p:cNvPr id="54" name="Group 53"/>
          <p:cNvGrpSpPr/>
          <p:nvPr/>
        </p:nvGrpSpPr>
        <p:grpSpPr>
          <a:xfrm>
            <a:off x="975255" y="4240766"/>
            <a:ext cx="1598672" cy="646331"/>
            <a:chOff x="953290" y="2502340"/>
            <a:chExt cx="1320783" cy="646331"/>
          </a:xfrm>
        </p:grpSpPr>
        <p:cxnSp>
          <p:nvCxnSpPr>
            <p:cNvPr id="55" name="Straight Arrow Connector 54"/>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Account</a:t>
              </a:r>
              <a:endParaRPr lang="en-US" dirty="0">
                <a:solidFill>
                  <a:schemeClr val="bg2">
                    <a:lumMod val="10000"/>
                  </a:schemeClr>
                </a:solidFill>
                <a:latin typeface="Cambria" panose="02040503050406030204" pitchFamily="18" charset="0"/>
              </a:endParaRPr>
            </a:p>
          </p:txBody>
        </p:sp>
      </p:grpSp>
      <p:grpSp>
        <p:nvGrpSpPr>
          <p:cNvPr id="53" name="Group 52"/>
          <p:cNvGrpSpPr/>
          <p:nvPr/>
        </p:nvGrpSpPr>
        <p:grpSpPr>
          <a:xfrm>
            <a:off x="272845" y="3458679"/>
            <a:ext cx="833883" cy="1117061"/>
            <a:chOff x="61773" y="2699970"/>
            <a:chExt cx="833883" cy="1117061"/>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64" name="TextBox 63"/>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sp>
        <p:nvSpPr>
          <p:cNvPr id="65" name="TextBox 64"/>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grpSp>
        <p:nvGrpSpPr>
          <p:cNvPr id="37" name="Group 36"/>
          <p:cNvGrpSpPr/>
          <p:nvPr/>
        </p:nvGrpSpPr>
        <p:grpSpPr>
          <a:xfrm>
            <a:off x="6899527" y="2663281"/>
            <a:ext cx="1984049" cy="3659449"/>
            <a:chOff x="2856892" y="2728651"/>
            <a:chExt cx="1984049" cy="3659449"/>
          </a:xfrm>
        </p:grpSpPr>
        <p:sp>
          <p:nvSpPr>
            <p:cNvPr id="39" name="Rectangle 38"/>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41" name="Group 40"/>
          <p:cNvGrpSpPr/>
          <p:nvPr/>
        </p:nvGrpSpPr>
        <p:grpSpPr>
          <a:xfrm>
            <a:off x="6752744" y="2041701"/>
            <a:ext cx="2283486" cy="4572854"/>
            <a:chOff x="6752744" y="2041701"/>
            <a:chExt cx="2283486" cy="4572854"/>
          </a:xfrm>
        </p:grpSpPr>
        <p:sp>
          <p:nvSpPr>
            <p:cNvPr id="42" name="Rectangle 41"/>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sp>
        <p:nvSpPr>
          <p:cNvPr id="44" name="TextBox 43"/>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151</a:t>
            </a:fld>
            <a:endParaRPr lang="en-US" dirty="0">
              <a:solidFill>
                <a:schemeClr val="bg2">
                  <a:lumMod val="10000"/>
                </a:schemeClr>
              </a:solidFill>
            </a:endParaRPr>
          </a:p>
        </p:txBody>
      </p:sp>
      <p:sp>
        <p:nvSpPr>
          <p:cNvPr id="31" name="TextBox 30"/>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178365409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8" y="753228"/>
            <a:ext cx="5976737" cy="1080938"/>
          </a:xfrm>
        </p:spPr>
        <p:txBody>
          <a:bodyPr>
            <a:normAutofit fontScale="90000"/>
          </a:bodyPr>
          <a:lstStyle/>
          <a:p>
            <a:r>
              <a:rPr lang="en-US" dirty="0" smtClean="0">
                <a:solidFill>
                  <a:schemeClr val="bg2">
                    <a:lumMod val="10000"/>
                  </a:schemeClr>
                </a:solidFill>
              </a:rPr>
              <a:t>Algorithms – Training Employee </a:t>
            </a:r>
            <a:r>
              <a:rPr lang="en-US" dirty="0">
                <a:solidFill>
                  <a:schemeClr val="bg2">
                    <a:lumMod val="10000"/>
                  </a:schemeClr>
                </a:solidFill>
              </a:rPr>
              <a:t>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679701" y="2182659"/>
            <a:ext cx="2283486" cy="4431897"/>
            <a:chOff x="118753" y="2273168"/>
            <a:chExt cx="2683824" cy="4675341"/>
          </a:xfrm>
        </p:grpSpPr>
        <p:sp>
          <p:nvSpPr>
            <p:cNvPr id="16" name="Rectangle 15"/>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8" name="Group 7"/>
          <p:cNvGrpSpPr/>
          <p:nvPr/>
        </p:nvGrpSpPr>
        <p:grpSpPr>
          <a:xfrm>
            <a:off x="249888" y="3738058"/>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grpSp>
        <p:nvGrpSpPr>
          <p:cNvPr id="5" name="Group 4"/>
          <p:cNvGrpSpPr/>
          <p:nvPr/>
        </p:nvGrpSpPr>
        <p:grpSpPr>
          <a:xfrm>
            <a:off x="2856892" y="2728651"/>
            <a:ext cx="1984049" cy="3671324"/>
            <a:chOff x="2856892" y="2728651"/>
            <a:chExt cx="1984049" cy="3671324"/>
          </a:xfrm>
        </p:grpSpPr>
        <p:sp>
          <p:nvSpPr>
            <p:cNvPr id="38" name="Rectangle 37"/>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18" name="Rectangle 17"/>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29" name="Group 28"/>
          <p:cNvGrpSpPr/>
          <p:nvPr/>
        </p:nvGrpSpPr>
        <p:grpSpPr>
          <a:xfrm>
            <a:off x="958750" y="3355474"/>
            <a:ext cx="1598672" cy="646331"/>
            <a:chOff x="953290" y="2502340"/>
            <a:chExt cx="1320783" cy="646331"/>
          </a:xfrm>
        </p:grpSpPr>
        <p:cxnSp>
          <p:nvCxnSpPr>
            <p:cNvPr id="30" name="Straight Arrow Connector 29"/>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Department</a:t>
              </a:r>
              <a:endParaRPr lang="en-US" dirty="0">
                <a:solidFill>
                  <a:schemeClr val="bg2">
                    <a:lumMod val="10000"/>
                  </a:schemeClr>
                </a:solidFill>
                <a:latin typeface="Cambria" panose="02040503050406030204" pitchFamily="18" charset="0"/>
              </a:endParaRPr>
            </a:p>
          </p:txBody>
        </p:sp>
      </p:grpSp>
      <p:grpSp>
        <p:nvGrpSpPr>
          <p:cNvPr id="34" name="Group 33"/>
          <p:cNvGrpSpPr/>
          <p:nvPr/>
        </p:nvGrpSpPr>
        <p:grpSpPr>
          <a:xfrm>
            <a:off x="2936000" y="4014348"/>
            <a:ext cx="1840564" cy="2308382"/>
            <a:chOff x="2936000" y="3037331"/>
            <a:chExt cx="1840564" cy="2308382"/>
          </a:xfrm>
        </p:grpSpPr>
        <p:sp>
          <p:nvSpPr>
            <p:cNvPr id="37" name="Rectangle 36"/>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grpSp>
        <p:nvGrpSpPr>
          <p:cNvPr id="54" name="Group 53"/>
          <p:cNvGrpSpPr/>
          <p:nvPr/>
        </p:nvGrpSpPr>
        <p:grpSpPr>
          <a:xfrm>
            <a:off x="975255" y="4240766"/>
            <a:ext cx="1598672" cy="646331"/>
            <a:chOff x="953290" y="2502340"/>
            <a:chExt cx="1320783" cy="646331"/>
          </a:xfrm>
        </p:grpSpPr>
        <p:cxnSp>
          <p:nvCxnSpPr>
            <p:cNvPr id="55" name="Straight Arrow Connector 54"/>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Account</a:t>
              </a:r>
              <a:endParaRPr lang="en-US" dirty="0">
                <a:solidFill>
                  <a:schemeClr val="bg2">
                    <a:lumMod val="10000"/>
                  </a:schemeClr>
                </a:solidFill>
                <a:latin typeface="Cambria" panose="02040503050406030204" pitchFamily="18" charset="0"/>
              </a:endParaRPr>
            </a:p>
          </p:txBody>
        </p:sp>
      </p:grpSp>
      <p:sp>
        <p:nvSpPr>
          <p:cNvPr id="41" name="TextBox 40"/>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grpSp>
        <p:nvGrpSpPr>
          <p:cNvPr id="35" name="Group 34"/>
          <p:cNvGrpSpPr/>
          <p:nvPr/>
        </p:nvGrpSpPr>
        <p:grpSpPr>
          <a:xfrm>
            <a:off x="6899527" y="2663281"/>
            <a:ext cx="1984049" cy="3659449"/>
            <a:chOff x="2856892" y="2728651"/>
            <a:chExt cx="1984049" cy="3659449"/>
          </a:xfrm>
        </p:grpSpPr>
        <p:sp>
          <p:nvSpPr>
            <p:cNvPr id="36" name="Rectangle 35"/>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42" name="Group 41"/>
          <p:cNvGrpSpPr/>
          <p:nvPr/>
        </p:nvGrpSpPr>
        <p:grpSpPr>
          <a:xfrm>
            <a:off x="6752744" y="2041701"/>
            <a:ext cx="2283486" cy="4572854"/>
            <a:chOff x="6752744" y="2041701"/>
            <a:chExt cx="2283486" cy="4572854"/>
          </a:xfrm>
        </p:grpSpPr>
        <p:sp>
          <p:nvSpPr>
            <p:cNvPr id="43" name="Rectangle 42"/>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sp>
        <p:nvSpPr>
          <p:cNvPr id="45" name="TextBox 44"/>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152</a:t>
            </a:fld>
            <a:endParaRPr lang="en-US" dirty="0">
              <a:solidFill>
                <a:schemeClr val="bg2">
                  <a:lumMod val="10000"/>
                </a:schemeClr>
              </a:solidFill>
            </a:endParaRPr>
          </a:p>
        </p:txBody>
      </p:sp>
      <p:sp>
        <p:nvSpPr>
          <p:cNvPr id="47" name="TextBox 46"/>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44179179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9" y="753228"/>
            <a:ext cx="5985702" cy="1080938"/>
          </a:xfrm>
        </p:spPr>
        <p:txBody>
          <a:bodyPr>
            <a:normAutofit fontScale="90000"/>
          </a:bodyPr>
          <a:lstStyle/>
          <a:p>
            <a:r>
              <a:rPr lang="en-US" dirty="0" smtClean="0">
                <a:solidFill>
                  <a:schemeClr val="bg2">
                    <a:lumMod val="10000"/>
                  </a:schemeClr>
                </a:solidFill>
              </a:rPr>
              <a:t>Algorithms – Training Employee </a:t>
            </a:r>
            <a:r>
              <a:rPr lang="en-US" dirty="0">
                <a:solidFill>
                  <a:schemeClr val="bg2">
                    <a:lumMod val="10000"/>
                  </a:schemeClr>
                </a:solidFill>
              </a:rPr>
              <a:t>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679701" y="2182659"/>
            <a:ext cx="2283486" cy="4431897"/>
            <a:chOff x="118753" y="2273168"/>
            <a:chExt cx="2683824" cy="4675341"/>
          </a:xfrm>
        </p:grpSpPr>
        <p:sp>
          <p:nvSpPr>
            <p:cNvPr id="16" name="Rectangle 15"/>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8" name="Group 7"/>
          <p:cNvGrpSpPr/>
          <p:nvPr/>
        </p:nvGrpSpPr>
        <p:grpSpPr>
          <a:xfrm>
            <a:off x="249888" y="3738058"/>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grpSp>
        <p:nvGrpSpPr>
          <p:cNvPr id="5" name="Group 4"/>
          <p:cNvGrpSpPr/>
          <p:nvPr/>
        </p:nvGrpSpPr>
        <p:grpSpPr>
          <a:xfrm>
            <a:off x="2856892" y="2728651"/>
            <a:ext cx="1984049" cy="3671324"/>
            <a:chOff x="2856892" y="2728651"/>
            <a:chExt cx="1984049" cy="3671324"/>
          </a:xfrm>
        </p:grpSpPr>
        <p:sp>
          <p:nvSpPr>
            <p:cNvPr id="38" name="Rectangle 37"/>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18" name="Rectangle 17"/>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20" name="Group 19"/>
          <p:cNvGrpSpPr/>
          <p:nvPr/>
        </p:nvGrpSpPr>
        <p:grpSpPr>
          <a:xfrm>
            <a:off x="6899527" y="2663281"/>
            <a:ext cx="1984049" cy="3659449"/>
            <a:chOff x="2856892" y="2728651"/>
            <a:chExt cx="1984049" cy="3659449"/>
          </a:xfrm>
        </p:grpSpPr>
        <p:sp>
          <p:nvSpPr>
            <p:cNvPr id="21" name="Rectangle 20"/>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23" name="Rectangle 22"/>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6" name="Group 5"/>
          <p:cNvGrpSpPr/>
          <p:nvPr/>
        </p:nvGrpSpPr>
        <p:grpSpPr>
          <a:xfrm>
            <a:off x="6752744" y="2041701"/>
            <a:ext cx="2283486" cy="4572854"/>
            <a:chOff x="6752744" y="2041701"/>
            <a:chExt cx="2283486" cy="4572854"/>
          </a:xfrm>
        </p:grpSpPr>
        <p:sp>
          <p:nvSpPr>
            <p:cNvPr id="25" name="Rectangle 24"/>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grpSp>
        <p:nvGrpSpPr>
          <p:cNvPr id="29" name="Group 28"/>
          <p:cNvGrpSpPr/>
          <p:nvPr/>
        </p:nvGrpSpPr>
        <p:grpSpPr>
          <a:xfrm>
            <a:off x="958750" y="3355474"/>
            <a:ext cx="1598672" cy="646331"/>
            <a:chOff x="953290" y="2502340"/>
            <a:chExt cx="1320783" cy="646331"/>
          </a:xfrm>
        </p:grpSpPr>
        <p:cxnSp>
          <p:nvCxnSpPr>
            <p:cNvPr id="30" name="Straight Arrow Connector 29"/>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Department</a:t>
              </a:r>
              <a:endParaRPr lang="en-US" dirty="0">
                <a:solidFill>
                  <a:schemeClr val="bg2">
                    <a:lumMod val="10000"/>
                  </a:schemeClr>
                </a:solidFill>
                <a:latin typeface="Cambria" panose="02040503050406030204" pitchFamily="18" charset="0"/>
              </a:endParaRPr>
            </a:p>
          </p:txBody>
        </p:sp>
      </p:grpSp>
      <p:grpSp>
        <p:nvGrpSpPr>
          <p:cNvPr id="34" name="Group 33"/>
          <p:cNvGrpSpPr/>
          <p:nvPr/>
        </p:nvGrpSpPr>
        <p:grpSpPr>
          <a:xfrm>
            <a:off x="2936000" y="4014348"/>
            <a:ext cx="1840564" cy="2308382"/>
            <a:chOff x="2936000" y="3037331"/>
            <a:chExt cx="1840564" cy="2308382"/>
          </a:xfrm>
        </p:grpSpPr>
        <p:sp>
          <p:nvSpPr>
            <p:cNvPr id="37" name="Rectangle 36"/>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sp>
        <p:nvSpPr>
          <p:cNvPr id="47" name="TextBox 46"/>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grpSp>
        <p:nvGrpSpPr>
          <p:cNvPr id="54" name="Group 53"/>
          <p:cNvGrpSpPr/>
          <p:nvPr/>
        </p:nvGrpSpPr>
        <p:grpSpPr>
          <a:xfrm>
            <a:off x="975255" y="4240766"/>
            <a:ext cx="1598672" cy="646331"/>
            <a:chOff x="953290" y="2502340"/>
            <a:chExt cx="1320783" cy="646331"/>
          </a:xfrm>
        </p:grpSpPr>
        <p:cxnSp>
          <p:nvCxnSpPr>
            <p:cNvPr id="55" name="Straight Arrow Connector 54"/>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Account</a:t>
              </a:r>
              <a:endParaRPr lang="en-US" dirty="0">
                <a:solidFill>
                  <a:schemeClr val="bg2">
                    <a:lumMod val="10000"/>
                  </a:schemeClr>
                </a:solidFill>
                <a:latin typeface="Cambria" panose="02040503050406030204" pitchFamily="18" charset="0"/>
              </a:endParaRPr>
            </a:p>
          </p:txBody>
        </p:sp>
      </p:grpSp>
      <p:grpSp>
        <p:nvGrpSpPr>
          <p:cNvPr id="57" name="Group 56"/>
          <p:cNvGrpSpPr/>
          <p:nvPr/>
        </p:nvGrpSpPr>
        <p:grpSpPr>
          <a:xfrm>
            <a:off x="5009298" y="4380627"/>
            <a:ext cx="1576380" cy="706251"/>
            <a:chOff x="865925" y="2434514"/>
            <a:chExt cx="1576380" cy="706251"/>
          </a:xfrm>
        </p:grpSpPr>
        <p:cxnSp>
          <p:nvCxnSpPr>
            <p:cNvPr id="58" name="Straight Arrow Connector 57"/>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65925" y="2434514"/>
              <a:ext cx="1576380"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t>
              </a:r>
            </a:p>
            <a:p>
              <a:pPr algn="ctr"/>
              <a:r>
                <a:rPr lang="en-US" dirty="0" smtClean="0">
                  <a:solidFill>
                    <a:schemeClr val="bg2">
                      <a:lumMod val="10000"/>
                    </a:schemeClr>
                  </a:solidFill>
                  <a:latin typeface="Cambria" panose="02040503050406030204" pitchFamily="18" charset="0"/>
                </a:rPr>
                <a:t>Person</a:t>
              </a:r>
              <a:endParaRPr lang="en-US" dirty="0">
                <a:solidFill>
                  <a:schemeClr val="bg2">
                    <a:lumMod val="10000"/>
                  </a:schemeClr>
                </a:solidFill>
                <a:latin typeface="Cambria" panose="02040503050406030204" pitchFamily="18" charset="0"/>
              </a:endParaRPr>
            </a:p>
          </p:txBody>
        </p:sp>
      </p:grpSp>
      <p:sp>
        <p:nvSpPr>
          <p:cNvPr id="65" name="TextBox 64"/>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153</a:t>
            </a:fld>
            <a:endParaRPr lang="en-US" dirty="0">
              <a:solidFill>
                <a:schemeClr val="bg2">
                  <a:lumMod val="10000"/>
                </a:schemeClr>
              </a:solidFill>
            </a:endParaRPr>
          </a:p>
        </p:txBody>
      </p:sp>
      <p:sp>
        <p:nvSpPr>
          <p:cNvPr id="35" name="TextBox 34"/>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12938649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9" y="753228"/>
            <a:ext cx="5967773" cy="1080938"/>
          </a:xfrm>
        </p:spPr>
        <p:txBody>
          <a:bodyPr>
            <a:normAutofit fontScale="90000"/>
          </a:bodyPr>
          <a:lstStyle/>
          <a:p>
            <a:r>
              <a:rPr lang="en-US" dirty="0" smtClean="0">
                <a:solidFill>
                  <a:schemeClr val="bg2">
                    <a:lumMod val="10000"/>
                  </a:schemeClr>
                </a:solidFill>
              </a:rPr>
              <a:t>Algorithms – Training Employee </a:t>
            </a:r>
            <a:r>
              <a:rPr lang="en-US" dirty="0">
                <a:solidFill>
                  <a:schemeClr val="bg2">
                    <a:lumMod val="10000"/>
                  </a:schemeClr>
                </a:solidFill>
              </a:rPr>
              <a:t>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679701" y="2182659"/>
            <a:ext cx="2283486" cy="4431897"/>
            <a:chOff x="118753" y="2273168"/>
            <a:chExt cx="2683824" cy="4675341"/>
          </a:xfrm>
        </p:grpSpPr>
        <p:sp>
          <p:nvSpPr>
            <p:cNvPr id="16" name="Rectangle 15"/>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8" name="Group 7"/>
          <p:cNvGrpSpPr/>
          <p:nvPr/>
        </p:nvGrpSpPr>
        <p:grpSpPr>
          <a:xfrm>
            <a:off x="249888" y="3738058"/>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grpSp>
        <p:nvGrpSpPr>
          <p:cNvPr id="5" name="Group 4"/>
          <p:cNvGrpSpPr/>
          <p:nvPr/>
        </p:nvGrpSpPr>
        <p:grpSpPr>
          <a:xfrm>
            <a:off x="2856892" y="2728651"/>
            <a:ext cx="1984049" cy="3671324"/>
            <a:chOff x="2856892" y="2728651"/>
            <a:chExt cx="1984049" cy="3671324"/>
          </a:xfrm>
        </p:grpSpPr>
        <p:sp>
          <p:nvSpPr>
            <p:cNvPr id="38" name="Rectangle 37"/>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18" name="Rectangle 17"/>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20" name="Group 19"/>
          <p:cNvGrpSpPr/>
          <p:nvPr/>
        </p:nvGrpSpPr>
        <p:grpSpPr>
          <a:xfrm>
            <a:off x="6899527" y="2663281"/>
            <a:ext cx="1984049" cy="3659449"/>
            <a:chOff x="2856892" y="2728651"/>
            <a:chExt cx="1984049" cy="3659449"/>
          </a:xfrm>
        </p:grpSpPr>
        <p:sp>
          <p:nvSpPr>
            <p:cNvPr id="21" name="Rectangle 20"/>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23" name="Rectangle 22"/>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6" name="Group 5"/>
          <p:cNvGrpSpPr/>
          <p:nvPr/>
        </p:nvGrpSpPr>
        <p:grpSpPr>
          <a:xfrm>
            <a:off x="6752744" y="2041701"/>
            <a:ext cx="2283486" cy="4572854"/>
            <a:chOff x="6752744" y="2041701"/>
            <a:chExt cx="2283486" cy="4572854"/>
          </a:xfrm>
        </p:grpSpPr>
        <p:sp>
          <p:nvSpPr>
            <p:cNvPr id="25" name="Rectangle 24"/>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grpSp>
        <p:nvGrpSpPr>
          <p:cNvPr id="29" name="Group 28"/>
          <p:cNvGrpSpPr/>
          <p:nvPr/>
        </p:nvGrpSpPr>
        <p:grpSpPr>
          <a:xfrm>
            <a:off x="958750" y="3355474"/>
            <a:ext cx="1598672" cy="646331"/>
            <a:chOff x="953290" y="2502340"/>
            <a:chExt cx="1320783" cy="646331"/>
          </a:xfrm>
        </p:grpSpPr>
        <p:cxnSp>
          <p:nvCxnSpPr>
            <p:cNvPr id="30" name="Straight Arrow Connector 29"/>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Department</a:t>
              </a:r>
              <a:endParaRPr lang="en-US" dirty="0">
                <a:solidFill>
                  <a:schemeClr val="bg2">
                    <a:lumMod val="10000"/>
                  </a:schemeClr>
                </a:solidFill>
                <a:latin typeface="Cambria" panose="02040503050406030204" pitchFamily="18" charset="0"/>
              </a:endParaRPr>
            </a:p>
          </p:txBody>
        </p:sp>
      </p:grpSp>
      <p:grpSp>
        <p:nvGrpSpPr>
          <p:cNvPr id="34" name="Group 33"/>
          <p:cNvGrpSpPr/>
          <p:nvPr/>
        </p:nvGrpSpPr>
        <p:grpSpPr>
          <a:xfrm>
            <a:off x="2936000" y="4014348"/>
            <a:ext cx="1840564" cy="2308382"/>
            <a:chOff x="2936000" y="3037331"/>
            <a:chExt cx="1840564" cy="2308382"/>
          </a:xfrm>
        </p:grpSpPr>
        <p:sp>
          <p:nvSpPr>
            <p:cNvPr id="37" name="Rectangle 36"/>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grpSp>
        <p:nvGrpSpPr>
          <p:cNvPr id="44" name="Group 43"/>
          <p:cNvGrpSpPr/>
          <p:nvPr/>
        </p:nvGrpSpPr>
        <p:grpSpPr>
          <a:xfrm>
            <a:off x="6974205" y="3910774"/>
            <a:ext cx="1840564" cy="2308382"/>
            <a:chOff x="2936000" y="3037331"/>
            <a:chExt cx="1840564" cy="2308382"/>
          </a:xfrm>
        </p:grpSpPr>
        <p:sp>
          <p:nvSpPr>
            <p:cNvPr id="45" name="Rectangle 44"/>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6" name="Rectangle 45"/>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a:t>
              </a:r>
              <a:endParaRPr lang="en-US" dirty="0">
                <a:solidFill>
                  <a:schemeClr val="bg2">
                    <a:lumMod val="10000"/>
                  </a:schemeClr>
                </a:solidFill>
              </a:endParaRPr>
            </a:p>
          </p:txBody>
        </p:sp>
      </p:grpSp>
      <p:sp>
        <p:nvSpPr>
          <p:cNvPr id="47" name="TextBox 46"/>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sp>
        <p:nvSpPr>
          <p:cNvPr id="52" name="TextBox 51"/>
          <p:cNvSpPr txBox="1"/>
          <p:nvPr/>
        </p:nvSpPr>
        <p:spPr>
          <a:xfrm>
            <a:off x="7185753" y="4574055"/>
            <a:ext cx="1401485"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p</a:t>
            </a:r>
            <a:r>
              <a:rPr lang="en-US" dirty="0" err="1" smtClean="0">
                <a:solidFill>
                  <a:schemeClr val="bg2">
                    <a:lumMod val="10000"/>
                  </a:schemeClr>
                </a:solidFill>
                <a:latin typeface="Cambria" panose="02040503050406030204" pitchFamily="18" charset="0"/>
              </a:rPr>
              <a:t>ersonCode</a:t>
            </a:r>
            <a:endParaRPr lang="en-US" dirty="0">
              <a:solidFill>
                <a:schemeClr val="bg2">
                  <a:lumMod val="10000"/>
                </a:schemeClr>
              </a:solidFill>
              <a:latin typeface="Cambria" panose="02040503050406030204" pitchFamily="18" charset="0"/>
            </a:endParaRPr>
          </a:p>
        </p:txBody>
      </p:sp>
      <p:grpSp>
        <p:nvGrpSpPr>
          <p:cNvPr id="54" name="Group 53"/>
          <p:cNvGrpSpPr/>
          <p:nvPr/>
        </p:nvGrpSpPr>
        <p:grpSpPr>
          <a:xfrm>
            <a:off x="975255" y="4240766"/>
            <a:ext cx="1598672" cy="646331"/>
            <a:chOff x="953290" y="2502340"/>
            <a:chExt cx="1320783" cy="646331"/>
          </a:xfrm>
        </p:grpSpPr>
        <p:cxnSp>
          <p:nvCxnSpPr>
            <p:cNvPr id="55" name="Straight Arrow Connector 54"/>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Account</a:t>
              </a:r>
              <a:endParaRPr lang="en-US" dirty="0">
                <a:solidFill>
                  <a:schemeClr val="bg2">
                    <a:lumMod val="10000"/>
                  </a:schemeClr>
                </a:solidFill>
                <a:latin typeface="Cambria" panose="02040503050406030204" pitchFamily="18" charset="0"/>
              </a:endParaRPr>
            </a:p>
          </p:txBody>
        </p:sp>
      </p:grpSp>
      <p:grpSp>
        <p:nvGrpSpPr>
          <p:cNvPr id="57" name="Group 56"/>
          <p:cNvGrpSpPr/>
          <p:nvPr/>
        </p:nvGrpSpPr>
        <p:grpSpPr>
          <a:xfrm>
            <a:off x="5009298" y="4380627"/>
            <a:ext cx="1576380" cy="706251"/>
            <a:chOff x="865925" y="2434514"/>
            <a:chExt cx="1576380" cy="706251"/>
          </a:xfrm>
        </p:grpSpPr>
        <p:cxnSp>
          <p:nvCxnSpPr>
            <p:cNvPr id="58" name="Straight Arrow Connector 57"/>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65925" y="2434514"/>
              <a:ext cx="1576380"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t>
              </a:r>
            </a:p>
            <a:p>
              <a:pPr algn="ctr"/>
              <a:r>
                <a:rPr lang="en-US" dirty="0" smtClean="0">
                  <a:solidFill>
                    <a:schemeClr val="bg2">
                      <a:lumMod val="10000"/>
                    </a:schemeClr>
                  </a:solidFill>
                  <a:latin typeface="Cambria" panose="02040503050406030204" pitchFamily="18" charset="0"/>
                </a:rPr>
                <a:t>Person</a:t>
              </a:r>
              <a:endParaRPr lang="en-US" dirty="0">
                <a:solidFill>
                  <a:schemeClr val="bg2">
                    <a:lumMod val="10000"/>
                  </a:schemeClr>
                </a:solidFill>
                <a:latin typeface="Cambria" panose="02040503050406030204" pitchFamily="18" charset="0"/>
              </a:endParaRPr>
            </a:p>
          </p:txBody>
        </p:sp>
      </p:grpSp>
      <p:sp>
        <p:nvSpPr>
          <p:cNvPr id="53" name="TextBox 52"/>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154</a:t>
            </a:fld>
            <a:endParaRPr lang="en-US" dirty="0">
              <a:solidFill>
                <a:schemeClr val="bg2">
                  <a:lumMod val="10000"/>
                </a:schemeClr>
              </a:solidFill>
            </a:endParaRPr>
          </a:p>
        </p:txBody>
      </p:sp>
      <p:sp>
        <p:nvSpPr>
          <p:cNvPr id="40" name="TextBox 39"/>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191995344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9" y="753228"/>
            <a:ext cx="5949843" cy="1080938"/>
          </a:xfrm>
        </p:spPr>
        <p:txBody>
          <a:bodyPr>
            <a:normAutofit fontScale="90000"/>
          </a:bodyPr>
          <a:lstStyle/>
          <a:p>
            <a:r>
              <a:rPr lang="en-US" dirty="0" smtClean="0">
                <a:solidFill>
                  <a:schemeClr val="bg2">
                    <a:lumMod val="10000"/>
                  </a:schemeClr>
                </a:solidFill>
              </a:rPr>
              <a:t>Algorithms – Training Employee </a:t>
            </a:r>
            <a:r>
              <a:rPr lang="en-US" dirty="0">
                <a:solidFill>
                  <a:schemeClr val="bg2">
                    <a:lumMod val="10000"/>
                  </a:schemeClr>
                </a:solidFill>
              </a:rPr>
              <a:t>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679701" y="2182659"/>
            <a:ext cx="2283486" cy="4431897"/>
            <a:chOff x="118753" y="2273168"/>
            <a:chExt cx="2683824" cy="4675341"/>
          </a:xfrm>
        </p:grpSpPr>
        <p:sp>
          <p:nvSpPr>
            <p:cNvPr id="16" name="Rectangle 15"/>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8" name="Group 7"/>
          <p:cNvGrpSpPr/>
          <p:nvPr/>
        </p:nvGrpSpPr>
        <p:grpSpPr>
          <a:xfrm>
            <a:off x="249888" y="3738058"/>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grpSp>
        <p:nvGrpSpPr>
          <p:cNvPr id="5" name="Group 4"/>
          <p:cNvGrpSpPr/>
          <p:nvPr/>
        </p:nvGrpSpPr>
        <p:grpSpPr>
          <a:xfrm>
            <a:off x="2856892" y="2728651"/>
            <a:ext cx="1984049" cy="3671324"/>
            <a:chOff x="2856892" y="2728651"/>
            <a:chExt cx="1984049" cy="3671324"/>
          </a:xfrm>
        </p:grpSpPr>
        <p:sp>
          <p:nvSpPr>
            <p:cNvPr id="38" name="Rectangle 37"/>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18" name="Rectangle 17"/>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20" name="Group 19"/>
          <p:cNvGrpSpPr/>
          <p:nvPr/>
        </p:nvGrpSpPr>
        <p:grpSpPr>
          <a:xfrm>
            <a:off x="6899527" y="2663281"/>
            <a:ext cx="1984049" cy="3659449"/>
            <a:chOff x="2856892" y="2728651"/>
            <a:chExt cx="1984049" cy="3659449"/>
          </a:xfrm>
        </p:grpSpPr>
        <p:sp>
          <p:nvSpPr>
            <p:cNvPr id="21" name="Rectangle 20"/>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23" name="Rectangle 22"/>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6" name="Group 5"/>
          <p:cNvGrpSpPr/>
          <p:nvPr/>
        </p:nvGrpSpPr>
        <p:grpSpPr>
          <a:xfrm>
            <a:off x="6752744" y="2041701"/>
            <a:ext cx="2283486" cy="4572854"/>
            <a:chOff x="6752744" y="2041701"/>
            <a:chExt cx="2283486" cy="4572854"/>
          </a:xfrm>
        </p:grpSpPr>
        <p:sp>
          <p:nvSpPr>
            <p:cNvPr id="25" name="Rectangle 24"/>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grpSp>
        <p:nvGrpSpPr>
          <p:cNvPr id="29" name="Group 28"/>
          <p:cNvGrpSpPr/>
          <p:nvPr/>
        </p:nvGrpSpPr>
        <p:grpSpPr>
          <a:xfrm>
            <a:off x="958750" y="3355474"/>
            <a:ext cx="1598672" cy="646331"/>
            <a:chOff x="953290" y="2502340"/>
            <a:chExt cx="1320783" cy="646331"/>
          </a:xfrm>
        </p:grpSpPr>
        <p:cxnSp>
          <p:nvCxnSpPr>
            <p:cNvPr id="30" name="Straight Arrow Connector 29"/>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Department</a:t>
              </a:r>
              <a:endParaRPr lang="en-US" dirty="0">
                <a:solidFill>
                  <a:schemeClr val="bg2">
                    <a:lumMod val="10000"/>
                  </a:schemeClr>
                </a:solidFill>
                <a:latin typeface="Cambria" panose="02040503050406030204" pitchFamily="18" charset="0"/>
              </a:endParaRPr>
            </a:p>
          </p:txBody>
        </p:sp>
      </p:grpSp>
      <p:grpSp>
        <p:nvGrpSpPr>
          <p:cNvPr id="34" name="Group 33"/>
          <p:cNvGrpSpPr/>
          <p:nvPr/>
        </p:nvGrpSpPr>
        <p:grpSpPr>
          <a:xfrm>
            <a:off x="2936000" y="4014348"/>
            <a:ext cx="1840564" cy="2308382"/>
            <a:chOff x="2936000" y="3037331"/>
            <a:chExt cx="1840564" cy="2308382"/>
          </a:xfrm>
        </p:grpSpPr>
        <p:sp>
          <p:nvSpPr>
            <p:cNvPr id="37" name="Rectangle 36"/>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grpSp>
        <p:nvGrpSpPr>
          <p:cNvPr id="44" name="Group 43"/>
          <p:cNvGrpSpPr/>
          <p:nvPr/>
        </p:nvGrpSpPr>
        <p:grpSpPr>
          <a:xfrm>
            <a:off x="6974205" y="3910774"/>
            <a:ext cx="1840564" cy="2308382"/>
            <a:chOff x="2936000" y="3037331"/>
            <a:chExt cx="1840564" cy="2308382"/>
          </a:xfrm>
        </p:grpSpPr>
        <p:sp>
          <p:nvSpPr>
            <p:cNvPr id="45" name="Rectangle 44"/>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6" name="Rectangle 45"/>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a:t>
              </a:r>
              <a:endParaRPr lang="en-US" dirty="0">
                <a:solidFill>
                  <a:schemeClr val="bg2">
                    <a:lumMod val="10000"/>
                  </a:schemeClr>
                </a:solidFill>
              </a:endParaRPr>
            </a:p>
          </p:txBody>
        </p:sp>
      </p:grpSp>
      <p:sp>
        <p:nvSpPr>
          <p:cNvPr id="47" name="TextBox 46"/>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sp>
        <p:nvSpPr>
          <p:cNvPr id="52" name="TextBox 51"/>
          <p:cNvSpPr txBox="1"/>
          <p:nvPr/>
        </p:nvSpPr>
        <p:spPr>
          <a:xfrm>
            <a:off x="7185753" y="4574055"/>
            <a:ext cx="1401485"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p</a:t>
            </a:r>
            <a:r>
              <a:rPr lang="en-US" dirty="0" err="1" smtClean="0">
                <a:solidFill>
                  <a:schemeClr val="bg2">
                    <a:lumMod val="10000"/>
                  </a:schemeClr>
                </a:solidFill>
                <a:latin typeface="Cambria" panose="02040503050406030204" pitchFamily="18" charset="0"/>
              </a:rPr>
              <a:t>ersonCode</a:t>
            </a:r>
            <a:endParaRPr lang="en-US" dirty="0">
              <a:solidFill>
                <a:schemeClr val="bg2">
                  <a:lumMod val="10000"/>
                </a:schemeClr>
              </a:solidFill>
              <a:latin typeface="Cambria" panose="02040503050406030204" pitchFamily="18" charset="0"/>
            </a:endParaRPr>
          </a:p>
        </p:txBody>
      </p:sp>
      <p:grpSp>
        <p:nvGrpSpPr>
          <p:cNvPr id="54" name="Group 53"/>
          <p:cNvGrpSpPr/>
          <p:nvPr/>
        </p:nvGrpSpPr>
        <p:grpSpPr>
          <a:xfrm>
            <a:off x="975255" y="4240766"/>
            <a:ext cx="1598672" cy="646331"/>
            <a:chOff x="953290" y="2502340"/>
            <a:chExt cx="1320783" cy="646331"/>
          </a:xfrm>
        </p:grpSpPr>
        <p:cxnSp>
          <p:nvCxnSpPr>
            <p:cNvPr id="55" name="Straight Arrow Connector 54"/>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Account</a:t>
              </a:r>
              <a:endParaRPr lang="en-US" dirty="0">
                <a:solidFill>
                  <a:schemeClr val="bg2">
                    <a:lumMod val="10000"/>
                  </a:schemeClr>
                </a:solidFill>
                <a:latin typeface="Cambria" panose="02040503050406030204" pitchFamily="18" charset="0"/>
              </a:endParaRPr>
            </a:p>
          </p:txBody>
        </p:sp>
      </p:grpSp>
      <p:grpSp>
        <p:nvGrpSpPr>
          <p:cNvPr id="57" name="Group 56"/>
          <p:cNvGrpSpPr/>
          <p:nvPr/>
        </p:nvGrpSpPr>
        <p:grpSpPr>
          <a:xfrm>
            <a:off x="5009298" y="4380627"/>
            <a:ext cx="1576380" cy="706251"/>
            <a:chOff x="865925" y="2434514"/>
            <a:chExt cx="1576380" cy="706251"/>
          </a:xfrm>
        </p:grpSpPr>
        <p:cxnSp>
          <p:nvCxnSpPr>
            <p:cNvPr id="58" name="Straight Arrow Connector 57"/>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65925" y="2434514"/>
              <a:ext cx="1576380"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t>
              </a:r>
            </a:p>
            <a:p>
              <a:pPr algn="ctr"/>
              <a:r>
                <a:rPr lang="en-US" dirty="0" smtClean="0">
                  <a:solidFill>
                    <a:schemeClr val="bg2">
                      <a:lumMod val="10000"/>
                    </a:schemeClr>
                  </a:solidFill>
                  <a:latin typeface="Cambria" panose="02040503050406030204" pitchFamily="18" charset="0"/>
                </a:rPr>
                <a:t>Person</a:t>
              </a:r>
              <a:endParaRPr lang="en-US" dirty="0">
                <a:solidFill>
                  <a:schemeClr val="bg2">
                    <a:lumMod val="10000"/>
                  </a:schemeClr>
                </a:solidFill>
                <a:latin typeface="Cambria" panose="02040503050406030204" pitchFamily="18" charset="0"/>
              </a:endParaRPr>
            </a:p>
          </p:txBody>
        </p:sp>
      </p:grpSp>
      <p:grpSp>
        <p:nvGrpSpPr>
          <p:cNvPr id="60" name="Group 59"/>
          <p:cNvGrpSpPr/>
          <p:nvPr/>
        </p:nvGrpSpPr>
        <p:grpSpPr>
          <a:xfrm>
            <a:off x="5176239" y="5564033"/>
            <a:ext cx="1401485" cy="483975"/>
            <a:chOff x="5151405" y="4296589"/>
            <a:chExt cx="1401485" cy="483975"/>
          </a:xfrm>
        </p:grpSpPr>
        <p:cxnSp>
          <p:nvCxnSpPr>
            <p:cNvPr id="61" name="Straight Arrow Connector 60"/>
            <p:cNvCxnSpPr/>
            <p:nvPr/>
          </p:nvCxnSpPr>
          <p:spPr>
            <a:xfrm flipH="1">
              <a:off x="5179295" y="4780564"/>
              <a:ext cx="134860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151405" y="4296589"/>
              <a:ext cx="1401485"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personCode</a:t>
              </a:r>
              <a:endParaRPr lang="en-US" dirty="0">
                <a:solidFill>
                  <a:schemeClr val="bg2">
                    <a:lumMod val="10000"/>
                  </a:schemeClr>
                </a:solidFill>
                <a:latin typeface="Cambria" panose="02040503050406030204" pitchFamily="18" charset="0"/>
              </a:endParaRPr>
            </a:p>
          </p:txBody>
        </p:sp>
      </p:grpSp>
      <p:sp>
        <p:nvSpPr>
          <p:cNvPr id="63" name="TextBox 62"/>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155</a:t>
            </a:fld>
            <a:endParaRPr lang="en-US" dirty="0">
              <a:solidFill>
                <a:schemeClr val="bg2">
                  <a:lumMod val="10000"/>
                </a:schemeClr>
              </a:solidFill>
            </a:endParaRPr>
          </a:p>
        </p:txBody>
      </p:sp>
      <p:sp>
        <p:nvSpPr>
          <p:cNvPr id="41" name="TextBox 40"/>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179414364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39" y="753228"/>
            <a:ext cx="6021091" cy="1080938"/>
          </a:xfrm>
        </p:spPr>
        <p:txBody>
          <a:bodyPr>
            <a:normAutofit fontScale="90000"/>
          </a:bodyPr>
          <a:lstStyle/>
          <a:p>
            <a:r>
              <a:rPr lang="en-US" dirty="0" smtClean="0">
                <a:solidFill>
                  <a:schemeClr val="bg2">
                    <a:lumMod val="10000"/>
                  </a:schemeClr>
                </a:solidFill>
              </a:rPr>
              <a:t>Algorithms – Training Employee </a:t>
            </a:r>
            <a:r>
              <a:rPr lang="en-US" dirty="0">
                <a:solidFill>
                  <a:schemeClr val="bg2">
                    <a:lumMod val="10000"/>
                  </a:schemeClr>
                </a:solidFill>
              </a:rPr>
              <a:t>Image - Preparation</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679701" y="2182659"/>
            <a:ext cx="2283486" cy="4431897"/>
            <a:chOff x="118753" y="2273168"/>
            <a:chExt cx="2683824" cy="4675341"/>
          </a:xfrm>
        </p:grpSpPr>
        <p:sp>
          <p:nvSpPr>
            <p:cNvPr id="16" name="Rectangle 15"/>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8" name="Group 7"/>
          <p:cNvGrpSpPr/>
          <p:nvPr/>
        </p:nvGrpSpPr>
        <p:grpSpPr>
          <a:xfrm>
            <a:off x="249888" y="3738058"/>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grpSp>
        <p:nvGrpSpPr>
          <p:cNvPr id="5" name="Group 4"/>
          <p:cNvGrpSpPr/>
          <p:nvPr/>
        </p:nvGrpSpPr>
        <p:grpSpPr>
          <a:xfrm>
            <a:off x="2856892" y="2728651"/>
            <a:ext cx="1984049" cy="3671324"/>
            <a:chOff x="2856892" y="2728651"/>
            <a:chExt cx="1984049" cy="3671324"/>
          </a:xfrm>
        </p:grpSpPr>
        <p:sp>
          <p:nvSpPr>
            <p:cNvPr id="38" name="Rectangle 37"/>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18" name="Rectangle 17"/>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20" name="Group 19"/>
          <p:cNvGrpSpPr/>
          <p:nvPr/>
        </p:nvGrpSpPr>
        <p:grpSpPr>
          <a:xfrm>
            <a:off x="6899527" y="2663281"/>
            <a:ext cx="1984049" cy="3659449"/>
            <a:chOff x="2856892" y="2728651"/>
            <a:chExt cx="1984049" cy="3659449"/>
          </a:xfrm>
        </p:grpSpPr>
        <p:sp>
          <p:nvSpPr>
            <p:cNvPr id="21" name="Rectangle 20"/>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23" name="Rectangle 22"/>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6" name="Group 5"/>
          <p:cNvGrpSpPr/>
          <p:nvPr/>
        </p:nvGrpSpPr>
        <p:grpSpPr>
          <a:xfrm>
            <a:off x="6752744" y="2041701"/>
            <a:ext cx="2283486" cy="4572854"/>
            <a:chOff x="6752744" y="2041701"/>
            <a:chExt cx="2283486" cy="4572854"/>
          </a:xfrm>
        </p:grpSpPr>
        <p:sp>
          <p:nvSpPr>
            <p:cNvPr id="25" name="Rectangle 24"/>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grpSp>
        <p:nvGrpSpPr>
          <p:cNvPr id="29" name="Group 28"/>
          <p:cNvGrpSpPr/>
          <p:nvPr/>
        </p:nvGrpSpPr>
        <p:grpSpPr>
          <a:xfrm>
            <a:off x="958750" y="3355474"/>
            <a:ext cx="1598672" cy="646331"/>
            <a:chOff x="953290" y="2502340"/>
            <a:chExt cx="1320783" cy="646331"/>
          </a:xfrm>
        </p:grpSpPr>
        <p:cxnSp>
          <p:nvCxnSpPr>
            <p:cNvPr id="30" name="Straight Arrow Connector 29"/>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Department</a:t>
              </a:r>
              <a:endParaRPr lang="en-US" dirty="0">
                <a:solidFill>
                  <a:schemeClr val="bg2">
                    <a:lumMod val="10000"/>
                  </a:schemeClr>
                </a:solidFill>
                <a:latin typeface="Cambria" panose="02040503050406030204" pitchFamily="18" charset="0"/>
              </a:endParaRPr>
            </a:p>
          </p:txBody>
        </p:sp>
      </p:grpSp>
      <p:grpSp>
        <p:nvGrpSpPr>
          <p:cNvPr id="34" name="Group 33"/>
          <p:cNvGrpSpPr/>
          <p:nvPr/>
        </p:nvGrpSpPr>
        <p:grpSpPr>
          <a:xfrm>
            <a:off x="2936000" y="4014348"/>
            <a:ext cx="1840564" cy="2308382"/>
            <a:chOff x="2936000" y="3037331"/>
            <a:chExt cx="1840564" cy="2308382"/>
          </a:xfrm>
        </p:grpSpPr>
        <p:sp>
          <p:nvSpPr>
            <p:cNvPr id="37" name="Rectangle 36"/>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grpSp>
        <p:nvGrpSpPr>
          <p:cNvPr id="44" name="Group 43"/>
          <p:cNvGrpSpPr/>
          <p:nvPr/>
        </p:nvGrpSpPr>
        <p:grpSpPr>
          <a:xfrm>
            <a:off x="6974205" y="3910774"/>
            <a:ext cx="1840564" cy="2308382"/>
            <a:chOff x="2936000" y="3037331"/>
            <a:chExt cx="1840564" cy="2308382"/>
          </a:xfrm>
        </p:grpSpPr>
        <p:sp>
          <p:nvSpPr>
            <p:cNvPr id="45" name="Rectangle 44"/>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6" name="Rectangle 45"/>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a:t>
              </a:r>
              <a:endParaRPr lang="en-US" dirty="0">
                <a:solidFill>
                  <a:schemeClr val="bg2">
                    <a:lumMod val="10000"/>
                  </a:schemeClr>
                </a:solidFill>
              </a:endParaRPr>
            </a:p>
          </p:txBody>
        </p:sp>
      </p:grpSp>
      <p:sp>
        <p:nvSpPr>
          <p:cNvPr id="47" name="TextBox 46"/>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sp>
        <p:nvSpPr>
          <p:cNvPr id="52" name="TextBox 51"/>
          <p:cNvSpPr txBox="1"/>
          <p:nvPr/>
        </p:nvSpPr>
        <p:spPr>
          <a:xfrm>
            <a:off x="7185753" y="4574055"/>
            <a:ext cx="1401485"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personCode</a:t>
            </a:r>
            <a:endParaRPr lang="en-US" dirty="0">
              <a:solidFill>
                <a:schemeClr val="bg2">
                  <a:lumMod val="10000"/>
                </a:schemeClr>
              </a:solidFill>
              <a:latin typeface="Cambria" panose="02040503050406030204" pitchFamily="18" charset="0"/>
            </a:endParaRPr>
          </a:p>
        </p:txBody>
      </p:sp>
      <p:grpSp>
        <p:nvGrpSpPr>
          <p:cNvPr id="54" name="Group 53"/>
          <p:cNvGrpSpPr/>
          <p:nvPr/>
        </p:nvGrpSpPr>
        <p:grpSpPr>
          <a:xfrm>
            <a:off x="975255" y="4240766"/>
            <a:ext cx="1598672" cy="646331"/>
            <a:chOff x="953290" y="2502340"/>
            <a:chExt cx="1320783" cy="646331"/>
          </a:xfrm>
        </p:grpSpPr>
        <p:cxnSp>
          <p:nvCxnSpPr>
            <p:cNvPr id="55" name="Straight Arrow Connector 54"/>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53290" y="2502340"/>
              <a:ext cx="1320783"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Account</a:t>
              </a:r>
              <a:endParaRPr lang="en-US" dirty="0">
                <a:solidFill>
                  <a:schemeClr val="bg2">
                    <a:lumMod val="10000"/>
                  </a:schemeClr>
                </a:solidFill>
                <a:latin typeface="Cambria" panose="02040503050406030204" pitchFamily="18" charset="0"/>
              </a:endParaRPr>
            </a:p>
          </p:txBody>
        </p:sp>
      </p:grpSp>
      <p:grpSp>
        <p:nvGrpSpPr>
          <p:cNvPr id="57" name="Group 56"/>
          <p:cNvGrpSpPr/>
          <p:nvPr/>
        </p:nvGrpSpPr>
        <p:grpSpPr>
          <a:xfrm>
            <a:off x="5009298" y="4380627"/>
            <a:ext cx="1576380" cy="706251"/>
            <a:chOff x="865925" y="2434514"/>
            <a:chExt cx="1576380" cy="706251"/>
          </a:xfrm>
        </p:grpSpPr>
        <p:cxnSp>
          <p:nvCxnSpPr>
            <p:cNvPr id="58" name="Straight Arrow Connector 57"/>
            <p:cNvCxnSpPr/>
            <p:nvPr/>
          </p:nvCxnSpPr>
          <p:spPr>
            <a:xfrm>
              <a:off x="1036045" y="3140765"/>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65925" y="2434514"/>
              <a:ext cx="1576380"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Create </a:t>
              </a:r>
            </a:p>
            <a:p>
              <a:pPr algn="ctr"/>
              <a:r>
                <a:rPr lang="en-US" dirty="0" smtClean="0">
                  <a:solidFill>
                    <a:schemeClr val="bg2">
                      <a:lumMod val="10000"/>
                    </a:schemeClr>
                  </a:solidFill>
                  <a:latin typeface="Cambria" panose="02040503050406030204" pitchFamily="18" charset="0"/>
                </a:rPr>
                <a:t>Person</a:t>
              </a:r>
              <a:endParaRPr lang="en-US" dirty="0">
                <a:solidFill>
                  <a:schemeClr val="bg2">
                    <a:lumMod val="10000"/>
                  </a:schemeClr>
                </a:solidFill>
                <a:latin typeface="Cambria" panose="02040503050406030204" pitchFamily="18" charset="0"/>
              </a:endParaRPr>
            </a:p>
          </p:txBody>
        </p:sp>
      </p:grpSp>
      <p:grpSp>
        <p:nvGrpSpPr>
          <p:cNvPr id="60" name="Group 59"/>
          <p:cNvGrpSpPr/>
          <p:nvPr/>
        </p:nvGrpSpPr>
        <p:grpSpPr>
          <a:xfrm>
            <a:off x="5176239" y="5564033"/>
            <a:ext cx="1401485" cy="483975"/>
            <a:chOff x="5151405" y="4296589"/>
            <a:chExt cx="1401485" cy="483975"/>
          </a:xfrm>
        </p:grpSpPr>
        <p:cxnSp>
          <p:nvCxnSpPr>
            <p:cNvPr id="61" name="Straight Arrow Connector 60"/>
            <p:cNvCxnSpPr/>
            <p:nvPr/>
          </p:nvCxnSpPr>
          <p:spPr>
            <a:xfrm flipH="1">
              <a:off x="5179295" y="4780564"/>
              <a:ext cx="134860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151405" y="4296589"/>
              <a:ext cx="1401485"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personCode</a:t>
              </a:r>
              <a:endParaRPr lang="en-US" dirty="0">
                <a:solidFill>
                  <a:schemeClr val="bg2">
                    <a:lumMod val="10000"/>
                  </a:schemeClr>
                </a:solidFill>
                <a:latin typeface="Cambria" panose="02040503050406030204" pitchFamily="18" charset="0"/>
              </a:endParaRPr>
            </a:p>
          </p:txBody>
        </p:sp>
      </p:grpSp>
      <p:sp>
        <p:nvSpPr>
          <p:cNvPr id="53" name="TextBox 52"/>
          <p:cNvSpPr txBox="1"/>
          <p:nvPr/>
        </p:nvSpPr>
        <p:spPr>
          <a:xfrm>
            <a:off x="3120699" y="4666756"/>
            <a:ext cx="1401485"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user_code</a:t>
            </a:r>
            <a:endParaRPr lang="en-US" dirty="0">
              <a:solidFill>
                <a:schemeClr val="bg2">
                  <a:lumMod val="10000"/>
                </a:schemeClr>
              </a:solidFill>
              <a:latin typeface="Cambria" panose="02040503050406030204" pitchFamily="18" charset="0"/>
            </a:endParaRPr>
          </a:p>
        </p:txBody>
      </p:sp>
      <p:sp>
        <p:nvSpPr>
          <p:cNvPr id="63" name="TextBox 62"/>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156</a:t>
            </a:fld>
            <a:endParaRPr lang="en-US" dirty="0">
              <a:solidFill>
                <a:schemeClr val="bg2">
                  <a:lumMod val="10000"/>
                </a:schemeClr>
              </a:solidFill>
            </a:endParaRPr>
          </a:p>
        </p:txBody>
      </p:sp>
      <p:sp>
        <p:nvSpPr>
          <p:cNvPr id="42" name="TextBox 41"/>
          <p:cNvSpPr txBox="1"/>
          <p:nvPr/>
        </p:nvSpPr>
        <p:spPr>
          <a:xfrm>
            <a:off x="6670520" y="636884"/>
            <a:ext cx="1768433" cy="369332"/>
          </a:xfrm>
          <a:prstGeom prst="rect">
            <a:avLst/>
          </a:prstGeom>
          <a:noFill/>
        </p:spPr>
        <p:txBody>
          <a:bodyPr wrap="none" rtlCol="0">
            <a:spAutoFit/>
          </a:bodyPr>
          <a:lstStyle/>
          <a:p>
            <a:r>
              <a:rPr lang="en-US" b="1" dirty="0" smtClean="0">
                <a:solidFill>
                  <a:schemeClr val="bg2">
                    <a:lumMod val="10000"/>
                  </a:schemeClr>
                </a:solidFill>
              </a:rPr>
              <a:t>1. </a:t>
            </a:r>
            <a:r>
              <a:rPr lang="vi-VN" b="1" dirty="0" smtClean="0">
                <a:solidFill>
                  <a:schemeClr val="bg2">
                    <a:lumMod val="10000"/>
                  </a:schemeClr>
                </a:solidFill>
              </a:rPr>
              <a:t>Pre-training</a:t>
            </a:r>
            <a:endParaRPr lang="en-US" b="1" dirty="0">
              <a:solidFill>
                <a:schemeClr val="bg2">
                  <a:lumMod val="10000"/>
                </a:schemeClr>
              </a:solidFill>
            </a:endParaRPr>
          </a:p>
        </p:txBody>
      </p:sp>
    </p:spTree>
    <p:extLst>
      <p:ext uri="{BB962C8B-B14F-4D97-AF65-F5344CB8AC3E}">
        <p14:creationId xmlns:p14="http://schemas.microsoft.com/office/powerpoint/2010/main" val="116582651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8" name="Title 1"/>
          <p:cNvSpPr>
            <a:spLocks noGrp="1"/>
          </p:cNvSpPr>
          <p:nvPr>
            <p:ph type="title"/>
          </p:nvPr>
        </p:nvSpPr>
        <p:spPr>
          <a:xfrm>
            <a:off x="531639" y="753228"/>
            <a:ext cx="5896055" cy="1080938"/>
          </a:xfrm>
        </p:spPr>
        <p:txBody>
          <a:bodyPr/>
          <a:lstStyle/>
          <a:p>
            <a:r>
              <a:rPr lang="en-US" dirty="0">
                <a:solidFill>
                  <a:schemeClr val="bg2">
                    <a:lumMod val="10000"/>
                  </a:schemeClr>
                </a:solidFill>
              </a:rPr>
              <a:t>Algorithms – Training Employee </a:t>
            </a:r>
            <a:r>
              <a:rPr lang="en-US" dirty="0" smtClean="0">
                <a:solidFill>
                  <a:schemeClr val="bg2">
                    <a:lumMod val="10000"/>
                  </a:schemeClr>
                </a:solidFill>
              </a:rPr>
              <a:t>Image</a:t>
            </a:r>
            <a:endParaRPr lang="en-US" dirty="0">
              <a:solidFill>
                <a:schemeClr val="bg2">
                  <a:lumMod val="10000"/>
                </a:schemeClr>
              </a:solidFill>
            </a:endParaRPr>
          </a:p>
        </p:txBody>
      </p:sp>
      <p:graphicFrame>
        <p:nvGraphicFramePr>
          <p:cNvPr id="9" name="Diagram 8"/>
          <p:cNvGraphicFramePr/>
          <p:nvPr>
            <p:extLst>
              <p:ext uri="{D42A27DB-BD31-4B8C-83A1-F6EECF244321}">
                <p14:modId xmlns:p14="http://schemas.microsoft.com/office/powerpoint/2010/main" val="1840762129"/>
              </p:ext>
            </p:extLst>
          </p:nvPr>
        </p:nvGraphicFramePr>
        <p:xfrm>
          <a:off x="531640" y="2460256"/>
          <a:ext cx="818705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val 11"/>
          <p:cNvSpPr/>
          <p:nvPr/>
        </p:nvSpPr>
        <p:spPr>
          <a:xfrm>
            <a:off x="1537963" y="2460256"/>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Oval 12"/>
          <p:cNvSpPr/>
          <p:nvPr/>
        </p:nvSpPr>
        <p:spPr>
          <a:xfrm>
            <a:off x="1537963" y="3935607"/>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Oval 13"/>
          <p:cNvSpPr/>
          <p:nvPr/>
        </p:nvSpPr>
        <p:spPr>
          <a:xfrm>
            <a:off x="1537963" y="5410958"/>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5" name="Picture 2" descr="http://www.iconsdb.com/icons/preview/green/checkmark-xx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327" y="2646356"/>
            <a:ext cx="744077" cy="74407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33CC90C-489C-C947-A38D-033AF202A691}" type="slidenum">
              <a:rPr lang="en-US" smtClean="0">
                <a:solidFill>
                  <a:schemeClr val="bg2">
                    <a:lumMod val="10000"/>
                  </a:schemeClr>
                </a:solidFill>
              </a:rPr>
              <a:pPr/>
              <a:t>157</a:t>
            </a:fld>
            <a:endParaRPr lang="en-US" dirty="0">
              <a:solidFill>
                <a:schemeClr val="bg2">
                  <a:lumMod val="10000"/>
                </a:schemeClr>
              </a:solidFill>
            </a:endParaRPr>
          </a:p>
        </p:txBody>
      </p:sp>
    </p:spTree>
    <p:extLst>
      <p:ext uri="{BB962C8B-B14F-4D97-AF65-F5344CB8AC3E}">
        <p14:creationId xmlns:p14="http://schemas.microsoft.com/office/powerpoint/2010/main" val="2194305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2">
                    <a:lumMod val="10000"/>
                  </a:schemeClr>
                </a:solidFill>
              </a:rPr>
              <a:t>Algorithms – Training Employee Image - Process</a:t>
            </a: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158</a:t>
            </a:fld>
            <a:endParaRPr lang="en-US" dirty="0">
              <a:solidFill>
                <a:schemeClr val="bg2">
                  <a:lumMod val="10000"/>
                </a:schemeClr>
              </a:solidFill>
            </a:endParaRPr>
          </a:p>
        </p:txBody>
      </p:sp>
      <p:sp>
        <p:nvSpPr>
          <p:cNvPr id="8" name="TextBox 7"/>
          <p:cNvSpPr txBox="1"/>
          <p:nvPr/>
        </p:nvSpPr>
        <p:spPr>
          <a:xfrm>
            <a:off x="6670520" y="636884"/>
            <a:ext cx="1723549" cy="646331"/>
          </a:xfrm>
          <a:prstGeom prst="rect">
            <a:avLst/>
          </a:prstGeom>
          <a:noFill/>
        </p:spPr>
        <p:txBody>
          <a:bodyPr wrap="none" rtlCol="0">
            <a:spAutoFit/>
          </a:bodyPr>
          <a:lstStyle/>
          <a:p>
            <a:pPr marL="342900" indent="-342900">
              <a:buAutoNum type="arabicPeriod"/>
            </a:pPr>
            <a:r>
              <a:rPr lang="vi-VN" dirty="0" smtClean="0">
                <a:solidFill>
                  <a:schemeClr val="bg2">
                    <a:lumMod val="10000"/>
                  </a:schemeClr>
                </a:solidFill>
              </a:rPr>
              <a:t>Pre-training</a:t>
            </a:r>
          </a:p>
          <a:p>
            <a:pPr marL="342900" indent="-342900">
              <a:buAutoNum type="arabicPeriod"/>
            </a:pPr>
            <a:r>
              <a:rPr lang="vi-VN" b="1" dirty="0" smtClean="0">
                <a:solidFill>
                  <a:schemeClr val="bg2">
                    <a:lumMod val="10000"/>
                  </a:schemeClr>
                </a:solidFill>
              </a:rPr>
              <a:t>Training</a:t>
            </a:r>
            <a:endParaRPr lang="en-US" b="1" dirty="0">
              <a:solidFill>
                <a:schemeClr val="bg2">
                  <a:lumMod val="10000"/>
                </a:schemeClr>
              </a:solidFill>
            </a:endParaRPr>
          </a:p>
        </p:txBody>
      </p:sp>
    </p:spTree>
    <p:extLst>
      <p:ext uri="{BB962C8B-B14F-4D97-AF65-F5344CB8AC3E}">
        <p14:creationId xmlns:p14="http://schemas.microsoft.com/office/powerpoint/2010/main" val="95768106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lumMod val="10000"/>
                  </a:schemeClr>
                </a:solidFill>
              </a:rPr>
              <a:t>Algorithms – Training Employee Image - Process</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8" name="Group 7"/>
          <p:cNvGrpSpPr/>
          <p:nvPr/>
        </p:nvGrpSpPr>
        <p:grpSpPr>
          <a:xfrm>
            <a:off x="254394" y="2864142"/>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cxnSp>
        <p:nvCxnSpPr>
          <p:cNvPr id="10" name="Straight Arrow Connector 9"/>
          <p:cNvCxnSpPr/>
          <p:nvPr/>
        </p:nvCxnSpPr>
        <p:spPr>
          <a:xfrm flipV="1">
            <a:off x="1175742" y="3438521"/>
            <a:ext cx="1172685" cy="285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927978" y="4144804"/>
            <a:ext cx="1401485"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u</a:t>
            </a:r>
            <a:r>
              <a:rPr lang="en-US" dirty="0" err="1" smtClean="0">
                <a:solidFill>
                  <a:schemeClr val="bg2">
                    <a:lumMod val="10000"/>
                  </a:schemeClr>
                </a:solidFill>
                <a:latin typeface="Cambria" panose="02040503050406030204" pitchFamily="18" charset="0"/>
              </a:rPr>
              <a:t>ser_id</a:t>
            </a:r>
            <a:endParaRPr lang="en-US" dirty="0">
              <a:solidFill>
                <a:schemeClr val="bg2">
                  <a:lumMod val="10000"/>
                </a:schemeClr>
              </a:solidFill>
              <a:latin typeface="Cambria" panose="02040503050406030204" pitchFamily="18" charset="0"/>
            </a:endParaRPr>
          </a:p>
        </p:txBody>
      </p:sp>
      <p:sp>
        <p:nvSpPr>
          <p:cNvPr id="57" name="TextBox 56"/>
          <p:cNvSpPr txBox="1"/>
          <p:nvPr/>
        </p:nvSpPr>
        <p:spPr>
          <a:xfrm>
            <a:off x="2568040" y="4111207"/>
            <a:ext cx="1689920"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d</a:t>
            </a:r>
            <a:r>
              <a:rPr lang="en-US" dirty="0" err="1" smtClean="0">
                <a:solidFill>
                  <a:schemeClr val="bg2">
                    <a:lumMod val="10000"/>
                  </a:schemeClr>
                </a:solidFill>
                <a:latin typeface="Cambria" panose="02040503050406030204" pitchFamily="18" charset="0"/>
              </a:rPr>
              <a:t>epartment_id</a:t>
            </a:r>
            <a:endParaRPr lang="en-US"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159</a:t>
            </a:fld>
            <a:endParaRPr lang="en-US" dirty="0">
              <a:solidFill>
                <a:schemeClr val="bg2">
                  <a:lumMod val="10000"/>
                </a:schemeClr>
              </a:solidFill>
            </a:endParaRPr>
          </a:p>
        </p:txBody>
      </p:sp>
      <p:cxnSp>
        <p:nvCxnSpPr>
          <p:cNvPr id="27" name="Straight Arrow Connector 26"/>
          <p:cNvCxnSpPr/>
          <p:nvPr/>
        </p:nvCxnSpPr>
        <p:spPr>
          <a:xfrm>
            <a:off x="4547863" y="3438521"/>
            <a:ext cx="880400" cy="285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b="58824"/>
          <a:stretch/>
        </p:blipFill>
        <p:spPr>
          <a:xfrm>
            <a:off x="2497113" y="2691994"/>
            <a:ext cx="1831775" cy="1340907"/>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b="58039"/>
          <a:stretch/>
        </p:blipFill>
        <p:spPr>
          <a:xfrm>
            <a:off x="5685765" y="2685267"/>
            <a:ext cx="1885913" cy="1406834"/>
          </a:xfrm>
          <a:prstGeom prst="rect">
            <a:avLst/>
          </a:prstGeom>
        </p:spPr>
      </p:pic>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23002" r="14770"/>
          <a:stretch/>
        </p:blipFill>
        <p:spPr>
          <a:xfrm>
            <a:off x="6234047" y="5476868"/>
            <a:ext cx="1075075" cy="1151767"/>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5218" y="4480539"/>
            <a:ext cx="479032" cy="479032"/>
          </a:xfrm>
          <a:prstGeom prst="rect">
            <a:avLst/>
          </a:prstGeom>
        </p:spPr>
      </p:pic>
      <p:cxnSp>
        <p:nvCxnSpPr>
          <p:cNvPr id="9" name="Elbow Connector 8"/>
          <p:cNvCxnSpPr>
            <a:stCxn id="14" idx="3"/>
            <a:endCxn id="18" idx="3"/>
          </p:cNvCxnSpPr>
          <p:nvPr/>
        </p:nvCxnSpPr>
        <p:spPr>
          <a:xfrm flipH="1">
            <a:off x="7309122" y="3388684"/>
            <a:ext cx="262556" cy="2664068"/>
          </a:xfrm>
          <a:prstGeom prst="bentConnector3">
            <a:avLst>
              <a:gd name="adj1" fmla="val -388617"/>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433253" y="4936172"/>
            <a:ext cx="982961" cy="369332"/>
          </a:xfrm>
          <a:prstGeom prst="rect">
            <a:avLst/>
          </a:prstGeom>
          <a:noFill/>
        </p:spPr>
        <p:txBody>
          <a:bodyPr wrap="none" rtlCol="0">
            <a:spAutoFit/>
          </a:bodyPr>
          <a:lstStyle/>
          <a:p>
            <a:r>
              <a:rPr lang="en-US" smtClean="0">
                <a:solidFill>
                  <a:schemeClr val="bg2">
                    <a:lumMod val="10000"/>
                  </a:schemeClr>
                </a:solidFill>
              </a:rPr>
              <a:t>capture</a:t>
            </a:r>
            <a:endParaRPr lang="en-US">
              <a:solidFill>
                <a:schemeClr val="bg2">
                  <a:lumMod val="10000"/>
                </a:schemeClr>
              </a:solidFill>
            </a:endParaRPr>
          </a:p>
        </p:txBody>
      </p:sp>
      <p:sp>
        <p:nvSpPr>
          <p:cNvPr id="28" name="TextBox 27"/>
          <p:cNvSpPr txBox="1"/>
          <p:nvPr/>
        </p:nvSpPr>
        <p:spPr>
          <a:xfrm>
            <a:off x="1050123" y="2691994"/>
            <a:ext cx="1398989" cy="646331"/>
          </a:xfrm>
          <a:prstGeom prst="rect">
            <a:avLst/>
          </a:prstGeom>
          <a:noFill/>
        </p:spPr>
        <p:txBody>
          <a:bodyPr wrap="square" rtlCol="0">
            <a:spAutoFit/>
          </a:bodyPr>
          <a:lstStyle/>
          <a:p>
            <a:r>
              <a:rPr lang="en-US" dirty="0" smtClean="0">
                <a:solidFill>
                  <a:schemeClr val="bg2">
                    <a:lumMod val="10000"/>
                  </a:schemeClr>
                </a:solidFill>
              </a:rPr>
              <a:t>1. Choose department</a:t>
            </a:r>
            <a:endParaRPr lang="en-US" dirty="0">
              <a:solidFill>
                <a:schemeClr val="bg2">
                  <a:lumMod val="10000"/>
                </a:schemeClr>
              </a:solidFill>
            </a:endParaRPr>
          </a:p>
        </p:txBody>
      </p:sp>
      <p:sp>
        <p:nvSpPr>
          <p:cNvPr id="34" name="TextBox 33"/>
          <p:cNvSpPr txBox="1"/>
          <p:nvPr/>
        </p:nvSpPr>
        <p:spPr>
          <a:xfrm>
            <a:off x="4373880" y="2755671"/>
            <a:ext cx="1398989" cy="646331"/>
          </a:xfrm>
          <a:prstGeom prst="rect">
            <a:avLst/>
          </a:prstGeom>
          <a:noFill/>
        </p:spPr>
        <p:txBody>
          <a:bodyPr wrap="square" rtlCol="0">
            <a:spAutoFit/>
          </a:bodyPr>
          <a:lstStyle/>
          <a:p>
            <a:r>
              <a:rPr lang="en-US" dirty="0">
                <a:solidFill>
                  <a:schemeClr val="bg2">
                    <a:lumMod val="10000"/>
                  </a:schemeClr>
                </a:solidFill>
              </a:rPr>
              <a:t>2</a:t>
            </a:r>
            <a:r>
              <a:rPr lang="en-US" dirty="0" smtClean="0">
                <a:solidFill>
                  <a:schemeClr val="bg2">
                    <a:lumMod val="10000"/>
                  </a:schemeClr>
                </a:solidFill>
              </a:rPr>
              <a:t>. Choose employee</a:t>
            </a:r>
            <a:endParaRPr lang="en-US" dirty="0">
              <a:solidFill>
                <a:schemeClr val="bg2">
                  <a:lumMod val="10000"/>
                </a:schemeClr>
              </a:solidFill>
            </a:endParaRPr>
          </a:p>
        </p:txBody>
      </p:sp>
      <p:sp>
        <p:nvSpPr>
          <p:cNvPr id="21" name="TextBox 20"/>
          <p:cNvSpPr txBox="1"/>
          <p:nvPr/>
        </p:nvSpPr>
        <p:spPr>
          <a:xfrm>
            <a:off x="6670520" y="636884"/>
            <a:ext cx="1723549" cy="646331"/>
          </a:xfrm>
          <a:prstGeom prst="rect">
            <a:avLst/>
          </a:prstGeom>
          <a:noFill/>
        </p:spPr>
        <p:txBody>
          <a:bodyPr wrap="none" rtlCol="0">
            <a:spAutoFit/>
          </a:bodyPr>
          <a:lstStyle/>
          <a:p>
            <a:pPr marL="342900" indent="-342900">
              <a:buAutoNum type="arabicPeriod"/>
            </a:pPr>
            <a:r>
              <a:rPr lang="vi-VN" dirty="0" smtClean="0">
                <a:solidFill>
                  <a:schemeClr val="bg2">
                    <a:lumMod val="10000"/>
                  </a:schemeClr>
                </a:solidFill>
              </a:rPr>
              <a:t>Pre-training</a:t>
            </a:r>
          </a:p>
          <a:p>
            <a:pPr marL="342900" indent="-342900">
              <a:buAutoNum type="arabicPeriod"/>
            </a:pPr>
            <a:r>
              <a:rPr lang="vi-VN" b="1" dirty="0" smtClean="0">
                <a:solidFill>
                  <a:schemeClr val="bg2">
                    <a:lumMod val="10000"/>
                  </a:schemeClr>
                </a:solidFill>
              </a:rPr>
              <a:t>Training</a:t>
            </a:r>
            <a:endParaRPr lang="en-US" b="1" dirty="0">
              <a:solidFill>
                <a:schemeClr val="bg2">
                  <a:lumMod val="10000"/>
                </a:schemeClr>
              </a:solidFill>
            </a:endParaRPr>
          </a:p>
        </p:txBody>
      </p:sp>
    </p:spTree>
    <p:extLst>
      <p:ext uri="{BB962C8B-B14F-4D97-AF65-F5344CB8AC3E}">
        <p14:creationId xmlns:p14="http://schemas.microsoft.com/office/powerpoint/2010/main" val="102856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0"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Our Proposal</a:t>
            </a:r>
            <a:endParaRPr lang="en-US" sz="2700" dirty="0">
              <a:solidFill>
                <a:schemeClr val="bg2">
                  <a:lumMod val="10000"/>
                </a:schemeClr>
              </a:solidFill>
            </a:endParaRPr>
          </a:p>
        </p:txBody>
      </p:sp>
      <p:sp>
        <p:nvSpPr>
          <p:cNvPr id="11" name="Bevel 10"/>
          <p:cNvSpPr/>
          <p:nvPr/>
        </p:nvSpPr>
        <p:spPr>
          <a:xfrm>
            <a:off x="244548" y="2248593"/>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1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947" y="2376828"/>
            <a:ext cx="1432464" cy="1432464"/>
          </a:xfrm>
        </p:spPr>
      </p:pic>
      <p:sp>
        <p:nvSpPr>
          <p:cNvPr id="16" name="TextBox 15"/>
          <p:cNvSpPr txBox="1"/>
          <p:nvPr/>
        </p:nvSpPr>
        <p:spPr>
          <a:xfrm>
            <a:off x="2880690" y="2608791"/>
            <a:ext cx="139278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Suggestion emotion</a:t>
            </a:r>
            <a:endParaRPr lang="en-US" dirty="0">
              <a:solidFill>
                <a:schemeClr val="bg2">
                  <a:lumMod val="10000"/>
                </a:schemeClr>
              </a:solidFill>
            </a:endParaRPr>
          </a:p>
        </p:txBody>
      </p:sp>
      <p:cxnSp>
        <p:nvCxnSpPr>
          <p:cNvPr id="18" name="Straight Arrow Connector 17"/>
          <p:cNvCxnSpPr>
            <a:endCxn id="16" idx="1"/>
          </p:cNvCxnSpPr>
          <p:nvPr/>
        </p:nvCxnSpPr>
        <p:spPr>
          <a:xfrm>
            <a:off x="2085749" y="2931956"/>
            <a:ext cx="794941" cy="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681964" y="3937527"/>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16</a:t>
            </a:fld>
            <a:endParaRPr lang="en-US">
              <a:solidFill>
                <a:schemeClr val="bg2">
                  <a:lumMod val="10000"/>
                </a:schemeClr>
              </a:solidFill>
            </a:endParaRPr>
          </a:p>
        </p:txBody>
      </p:sp>
    </p:spTree>
    <p:extLst>
      <p:ext uri="{BB962C8B-B14F-4D97-AF65-F5344CB8AC3E}">
        <p14:creationId xmlns:p14="http://schemas.microsoft.com/office/powerpoint/2010/main" val="5941338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lumMod val="10000"/>
                  </a:schemeClr>
                </a:solidFill>
              </a:rPr>
              <a:t>Algorithms – Training Employee Image - Process</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8" name="Group 7"/>
          <p:cNvGrpSpPr/>
          <p:nvPr/>
        </p:nvGrpSpPr>
        <p:grpSpPr>
          <a:xfrm>
            <a:off x="272845" y="3458679"/>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cxnSp>
        <p:nvCxnSpPr>
          <p:cNvPr id="10" name="Straight Arrow Connector 9"/>
          <p:cNvCxnSpPr/>
          <p:nvPr/>
        </p:nvCxnSpPr>
        <p:spPr>
          <a:xfrm>
            <a:off x="1194193" y="4035912"/>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353583" y="3112168"/>
            <a:ext cx="761278" cy="815585"/>
          </a:xfrm>
          <a:prstGeom prst="rect">
            <a:avLst/>
          </a:prstGeom>
        </p:spPr>
      </p:pic>
      <p:sp>
        <p:nvSpPr>
          <p:cNvPr id="56" name="TextBox 55"/>
          <p:cNvSpPr txBox="1"/>
          <p:nvPr/>
        </p:nvSpPr>
        <p:spPr>
          <a:xfrm>
            <a:off x="1098952" y="4144072"/>
            <a:ext cx="1401485"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u</a:t>
            </a:r>
            <a:r>
              <a:rPr lang="en-US" dirty="0" err="1" smtClean="0">
                <a:solidFill>
                  <a:schemeClr val="bg2">
                    <a:lumMod val="10000"/>
                  </a:schemeClr>
                </a:solidFill>
                <a:latin typeface="Cambria" panose="02040503050406030204" pitchFamily="18" charset="0"/>
              </a:rPr>
              <a:t>ser_id</a:t>
            </a:r>
            <a:endParaRPr lang="en-US" dirty="0">
              <a:solidFill>
                <a:schemeClr val="bg2">
                  <a:lumMod val="10000"/>
                </a:schemeClr>
              </a:solidFill>
              <a:latin typeface="Cambria" panose="02040503050406030204" pitchFamily="18" charset="0"/>
            </a:endParaRPr>
          </a:p>
        </p:txBody>
      </p:sp>
      <p:sp>
        <p:nvSpPr>
          <p:cNvPr id="57" name="TextBox 56"/>
          <p:cNvSpPr txBox="1"/>
          <p:nvPr/>
        </p:nvSpPr>
        <p:spPr>
          <a:xfrm>
            <a:off x="810517" y="4637919"/>
            <a:ext cx="1689920"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d</a:t>
            </a:r>
            <a:r>
              <a:rPr lang="en-US" dirty="0" err="1" smtClean="0">
                <a:solidFill>
                  <a:schemeClr val="bg2">
                    <a:lumMod val="10000"/>
                  </a:schemeClr>
                </a:solidFill>
                <a:latin typeface="Cambria" panose="02040503050406030204" pitchFamily="18" charset="0"/>
              </a:rPr>
              <a:t>epartment_id</a:t>
            </a:r>
            <a:endParaRPr lang="en-US" dirty="0">
              <a:solidFill>
                <a:schemeClr val="bg2">
                  <a:lumMod val="10000"/>
                </a:schemeClr>
              </a:solidFill>
              <a:latin typeface="Cambria" panose="02040503050406030204" pitchFamily="18" charset="0"/>
            </a:endParaRPr>
          </a:p>
        </p:txBody>
      </p:sp>
      <p:grpSp>
        <p:nvGrpSpPr>
          <p:cNvPr id="58" name="Group 57"/>
          <p:cNvGrpSpPr/>
          <p:nvPr/>
        </p:nvGrpSpPr>
        <p:grpSpPr>
          <a:xfrm>
            <a:off x="2679701" y="2182659"/>
            <a:ext cx="2283486" cy="4431897"/>
            <a:chOff x="118753" y="2273168"/>
            <a:chExt cx="2683824" cy="4675341"/>
          </a:xfrm>
        </p:grpSpPr>
        <p:sp>
          <p:nvSpPr>
            <p:cNvPr id="59" name="Rectangle 58"/>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TextBox 59"/>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61" name="Group 60"/>
          <p:cNvGrpSpPr/>
          <p:nvPr/>
        </p:nvGrpSpPr>
        <p:grpSpPr>
          <a:xfrm>
            <a:off x="2856892" y="2728651"/>
            <a:ext cx="1984049" cy="3671324"/>
            <a:chOff x="2856892" y="2728651"/>
            <a:chExt cx="1984049" cy="3671324"/>
          </a:xfrm>
        </p:grpSpPr>
        <p:sp>
          <p:nvSpPr>
            <p:cNvPr id="62" name="Rectangle 61"/>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3" name="Rectangle 62"/>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64" name="Group 63"/>
          <p:cNvGrpSpPr/>
          <p:nvPr/>
        </p:nvGrpSpPr>
        <p:grpSpPr>
          <a:xfrm>
            <a:off x="2936000" y="4014348"/>
            <a:ext cx="1840564" cy="2308382"/>
            <a:chOff x="2936000" y="3037331"/>
            <a:chExt cx="1840564" cy="2308382"/>
          </a:xfrm>
        </p:grpSpPr>
        <p:sp>
          <p:nvSpPr>
            <p:cNvPr id="65" name="Rectangle 64"/>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6" name="Rectangle 65"/>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sp>
        <p:nvSpPr>
          <p:cNvPr id="67" name="TextBox 66"/>
          <p:cNvSpPr txBox="1"/>
          <p:nvPr/>
        </p:nvSpPr>
        <p:spPr>
          <a:xfrm>
            <a:off x="3120699" y="4666756"/>
            <a:ext cx="1401485"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user_code</a:t>
            </a:r>
            <a:endParaRPr lang="en-US" dirty="0">
              <a:solidFill>
                <a:schemeClr val="bg2">
                  <a:lumMod val="10000"/>
                </a:schemeClr>
              </a:solidFill>
              <a:latin typeface="Cambria" panose="02040503050406030204" pitchFamily="18" charset="0"/>
            </a:endParaRPr>
          </a:p>
        </p:txBody>
      </p:sp>
      <p:sp>
        <p:nvSpPr>
          <p:cNvPr id="84" name="TextBox 83"/>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160</a:t>
            </a:fld>
            <a:endParaRPr lang="en-US" dirty="0">
              <a:solidFill>
                <a:schemeClr val="bg2">
                  <a:lumMod val="10000"/>
                </a:schemeClr>
              </a:solidFill>
            </a:endParaRPr>
          </a:p>
        </p:txBody>
      </p:sp>
      <p:sp>
        <p:nvSpPr>
          <p:cNvPr id="24" name="TextBox 23"/>
          <p:cNvSpPr txBox="1"/>
          <p:nvPr/>
        </p:nvSpPr>
        <p:spPr>
          <a:xfrm>
            <a:off x="6670520" y="636884"/>
            <a:ext cx="1723549" cy="646331"/>
          </a:xfrm>
          <a:prstGeom prst="rect">
            <a:avLst/>
          </a:prstGeom>
          <a:noFill/>
        </p:spPr>
        <p:txBody>
          <a:bodyPr wrap="none" rtlCol="0">
            <a:spAutoFit/>
          </a:bodyPr>
          <a:lstStyle/>
          <a:p>
            <a:pPr marL="342900" indent="-342900">
              <a:buAutoNum type="arabicPeriod"/>
            </a:pPr>
            <a:r>
              <a:rPr lang="vi-VN" dirty="0" smtClean="0">
                <a:solidFill>
                  <a:schemeClr val="bg2">
                    <a:lumMod val="10000"/>
                  </a:schemeClr>
                </a:solidFill>
              </a:rPr>
              <a:t>Pre-training</a:t>
            </a:r>
          </a:p>
          <a:p>
            <a:pPr marL="342900" indent="-342900">
              <a:buAutoNum type="arabicPeriod"/>
            </a:pPr>
            <a:r>
              <a:rPr lang="vi-VN" b="1" dirty="0" smtClean="0">
                <a:solidFill>
                  <a:schemeClr val="bg2">
                    <a:lumMod val="10000"/>
                  </a:schemeClr>
                </a:solidFill>
              </a:rPr>
              <a:t>Training</a:t>
            </a:r>
            <a:endParaRPr lang="en-US" b="1" dirty="0">
              <a:solidFill>
                <a:schemeClr val="bg2">
                  <a:lumMod val="10000"/>
                </a:schemeClr>
              </a:solidFill>
            </a:endParaRPr>
          </a:p>
        </p:txBody>
      </p:sp>
    </p:spTree>
    <p:extLst>
      <p:ext uri="{BB962C8B-B14F-4D97-AF65-F5344CB8AC3E}">
        <p14:creationId xmlns:p14="http://schemas.microsoft.com/office/powerpoint/2010/main" val="9300666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lumMod val="10000"/>
                  </a:schemeClr>
                </a:solidFill>
              </a:rPr>
              <a:t>Algorithms – Training Employee Image - Process </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8" name="Group 7"/>
          <p:cNvGrpSpPr/>
          <p:nvPr/>
        </p:nvGrpSpPr>
        <p:grpSpPr>
          <a:xfrm>
            <a:off x="272845" y="3458679"/>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cxnSp>
        <p:nvCxnSpPr>
          <p:cNvPr id="10" name="Straight Arrow Connector 9"/>
          <p:cNvCxnSpPr/>
          <p:nvPr/>
        </p:nvCxnSpPr>
        <p:spPr>
          <a:xfrm>
            <a:off x="1194193" y="4035912"/>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353583" y="3112168"/>
            <a:ext cx="761278" cy="815585"/>
          </a:xfrm>
          <a:prstGeom prst="rect">
            <a:avLst/>
          </a:prstGeom>
        </p:spPr>
      </p:pic>
      <p:grpSp>
        <p:nvGrpSpPr>
          <p:cNvPr id="4" name="Group 3"/>
          <p:cNvGrpSpPr/>
          <p:nvPr/>
        </p:nvGrpSpPr>
        <p:grpSpPr>
          <a:xfrm>
            <a:off x="5257872" y="2573851"/>
            <a:ext cx="1238028" cy="885781"/>
            <a:chOff x="5270157" y="2740739"/>
            <a:chExt cx="1238028" cy="885781"/>
          </a:xfrm>
        </p:grpSpPr>
        <p:cxnSp>
          <p:nvCxnSpPr>
            <p:cNvPr id="42" name="Straight Arrow Connector 41"/>
            <p:cNvCxnSpPr/>
            <p:nvPr/>
          </p:nvCxnSpPr>
          <p:spPr>
            <a:xfrm>
              <a:off x="5270157" y="3626520"/>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5509598" y="2740739"/>
              <a:ext cx="761278" cy="815585"/>
            </a:xfrm>
            <a:prstGeom prst="rect">
              <a:avLst/>
            </a:prstGeom>
          </p:spPr>
        </p:pic>
      </p:grpSp>
      <p:sp>
        <p:nvSpPr>
          <p:cNvPr id="56" name="TextBox 55"/>
          <p:cNvSpPr txBox="1"/>
          <p:nvPr/>
        </p:nvSpPr>
        <p:spPr>
          <a:xfrm>
            <a:off x="1098952" y="4144072"/>
            <a:ext cx="1401485"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u</a:t>
            </a:r>
            <a:r>
              <a:rPr lang="en-US" dirty="0" err="1" smtClean="0">
                <a:solidFill>
                  <a:schemeClr val="bg2">
                    <a:lumMod val="10000"/>
                  </a:schemeClr>
                </a:solidFill>
                <a:latin typeface="Cambria" panose="02040503050406030204" pitchFamily="18" charset="0"/>
              </a:rPr>
              <a:t>ser_id</a:t>
            </a:r>
            <a:endParaRPr lang="en-US" dirty="0">
              <a:solidFill>
                <a:schemeClr val="bg2">
                  <a:lumMod val="10000"/>
                </a:schemeClr>
              </a:solidFill>
              <a:latin typeface="Cambria" panose="02040503050406030204" pitchFamily="18" charset="0"/>
            </a:endParaRPr>
          </a:p>
        </p:txBody>
      </p:sp>
      <p:sp>
        <p:nvSpPr>
          <p:cNvPr id="57" name="TextBox 56"/>
          <p:cNvSpPr txBox="1"/>
          <p:nvPr/>
        </p:nvSpPr>
        <p:spPr>
          <a:xfrm>
            <a:off x="810517" y="4637919"/>
            <a:ext cx="1689920"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d</a:t>
            </a:r>
            <a:r>
              <a:rPr lang="en-US" dirty="0" err="1" smtClean="0">
                <a:solidFill>
                  <a:schemeClr val="bg2">
                    <a:lumMod val="10000"/>
                  </a:schemeClr>
                </a:solidFill>
                <a:latin typeface="Cambria" panose="02040503050406030204" pitchFamily="18" charset="0"/>
              </a:rPr>
              <a:t>epartment_id</a:t>
            </a:r>
            <a:endParaRPr lang="en-US" dirty="0">
              <a:solidFill>
                <a:schemeClr val="bg2">
                  <a:lumMod val="10000"/>
                </a:schemeClr>
              </a:solidFill>
              <a:latin typeface="Cambria" panose="02040503050406030204" pitchFamily="18" charset="0"/>
            </a:endParaRPr>
          </a:p>
        </p:txBody>
      </p:sp>
      <p:grpSp>
        <p:nvGrpSpPr>
          <p:cNvPr id="58" name="Group 57"/>
          <p:cNvGrpSpPr/>
          <p:nvPr/>
        </p:nvGrpSpPr>
        <p:grpSpPr>
          <a:xfrm>
            <a:off x="2679701" y="2182659"/>
            <a:ext cx="2283486" cy="4431897"/>
            <a:chOff x="118753" y="2273168"/>
            <a:chExt cx="2683824" cy="4675341"/>
          </a:xfrm>
        </p:grpSpPr>
        <p:sp>
          <p:nvSpPr>
            <p:cNvPr id="59" name="Rectangle 58"/>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TextBox 59"/>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61" name="Group 60"/>
          <p:cNvGrpSpPr/>
          <p:nvPr/>
        </p:nvGrpSpPr>
        <p:grpSpPr>
          <a:xfrm>
            <a:off x="2856892" y="2728651"/>
            <a:ext cx="1984049" cy="3671324"/>
            <a:chOff x="2856892" y="2728651"/>
            <a:chExt cx="1984049" cy="3671324"/>
          </a:xfrm>
        </p:grpSpPr>
        <p:sp>
          <p:nvSpPr>
            <p:cNvPr id="62" name="Rectangle 61"/>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3" name="Rectangle 62"/>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64" name="Group 63"/>
          <p:cNvGrpSpPr/>
          <p:nvPr/>
        </p:nvGrpSpPr>
        <p:grpSpPr>
          <a:xfrm>
            <a:off x="2936000" y="4014348"/>
            <a:ext cx="1840564" cy="2308382"/>
            <a:chOff x="2936000" y="3037331"/>
            <a:chExt cx="1840564" cy="2308382"/>
          </a:xfrm>
        </p:grpSpPr>
        <p:sp>
          <p:nvSpPr>
            <p:cNvPr id="65" name="Rectangle 64"/>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6" name="Rectangle 65"/>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sp>
        <p:nvSpPr>
          <p:cNvPr id="67" name="TextBox 66"/>
          <p:cNvSpPr txBox="1"/>
          <p:nvPr/>
        </p:nvSpPr>
        <p:spPr>
          <a:xfrm>
            <a:off x="3120699" y="4666756"/>
            <a:ext cx="1401485"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user_code</a:t>
            </a:r>
            <a:endParaRPr lang="en-US" dirty="0">
              <a:solidFill>
                <a:schemeClr val="bg2">
                  <a:lumMod val="10000"/>
                </a:schemeClr>
              </a:solidFill>
              <a:latin typeface="Cambria" panose="02040503050406030204" pitchFamily="18" charset="0"/>
            </a:endParaRPr>
          </a:p>
        </p:txBody>
      </p:sp>
      <p:sp>
        <p:nvSpPr>
          <p:cNvPr id="46" name="TextBox 45"/>
          <p:cNvSpPr txBox="1"/>
          <p:nvPr/>
        </p:nvSpPr>
        <p:spPr>
          <a:xfrm>
            <a:off x="5200801" y="3529829"/>
            <a:ext cx="1418401"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user_code</a:t>
            </a:r>
            <a:endParaRPr lang="en-US" dirty="0">
              <a:solidFill>
                <a:schemeClr val="bg2">
                  <a:lumMod val="10000"/>
                </a:schemeClr>
              </a:solidFill>
              <a:latin typeface="Cambria" panose="02040503050406030204" pitchFamily="18" charset="0"/>
            </a:endParaRPr>
          </a:p>
        </p:txBody>
      </p:sp>
      <p:grpSp>
        <p:nvGrpSpPr>
          <p:cNvPr id="48" name="Group 47"/>
          <p:cNvGrpSpPr/>
          <p:nvPr/>
        </p:nvGrpSpPr>
        <p:grpSpPr>
          <a:xfrm>
            <a:off x="6899527" y="2663281"/>
            <a:ext cx="1984049" cy="3659449"/>
            <a:chOff x="2856892" y="2728651"/>
            <a:chExt cx="1984049" cy="3659449"/>
          </a:xfrm>
        </p:grpSpPr>
        <p:sp>
          <p:nvSpPr>
            <p:cNvPr id="49" name="Rectangle 48"/>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0" name="Rectangle 49"/>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51" name="Group 50"/>
          <p:cNvGrpSpPr/>
          <p:nvPr/>
        </p:nvGrpSpPr>
        <p:grpSpPr>
          <a:xfrm>
            <a:off x="6752744" y="2041701"/>
            <a:ext cx="2283486" cy="4572854"/>
            <a:chOff x="6752744" y="2041701"/>
            <a:chExt cx="2283486" cy="4572854"/>
          </a:xfrm>
        </p:grpSpPr>
        <p:sp>
          <p:nvSpPr>
            <p:cNvPr id="52" name="Rectangle 51"/>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grpSp>
        <p:nvGrpSpPr>
          <p:cNvPr id="54" name="Group 53"/>
          <p:cNvGrpSpPr/>
          <p:nvPr/>
        </p:nvGrpSpPr>
        <p:grpSpPr>
          <a:xfrm>
            <a:off x="6974205" y="3910774"/>
            <a:ext cx="1840564" cy="2308382"/>
            <a:chOff x="2936000" y="3037331"/>
            <a:chExt cx="1840564" cy="2308382"/>
          </a:xfrm>
        </p:grpSpPr>
        <p:sp>
          <p:nvSpPr>
            <p:cNvPr id="69" name="Rectangle 68"/>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70" name="Rectangle 6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a:t>
              </a:r>
              <a:endParaRPr lang="en-US" dirty="0">
                <a:solidFill>
                  <a:schemeClr val="bg2">
                    <a:lumMod val="10000"/>
                  </a:schemeClr>
                </a:solidFill>
              </a:endParaRPr>
            </a:p>
          </p:txBody>
        </p:sp>
      </p:grpSp>
      <p:sp>
        <p:nvSpPr>
          <p:cNvPr id="71" name="TextBox 70"/>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sp>
        <p:nvSpPr>
          <p:cNvPr id="72" name="TextBox 71"/>
          <p:cNvSpPr txBox="1"/>
          <p:nvPr/>
        </p:nvSpPr>
        <p:spPr>
          <a:xfrm>
            <a:off x="7185753" y="4574055"/>
            <a:ext cx="1401485"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personCode</a:t>
            </a:r>
            <a:endParaRPr lang="en-US" dirty="0">
              <a:solidFill>
                <a:schemeClr val="bg2">
                  <a:lumMod val="10000"/>
                </a:schemeClr>
              </a:solidFill>
              <a:latin typeface="Cambria" panose="02040503050406030204" pitchFamily="18" charset="0"/>
            </a:endParaRPr>
          </a:p>
        </p:txBody>
      </p:sp>
      <p:sp>
        <p:nvSpPr>
          <p:cNvPr id="74" name="TextBox 73"/>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75" name="TextBox 74"/>
          <p:cNvSpPr txBox="1"/>
          <p:nvPr/>
        </p:nvSpPr>
        <p:spPr>
          <a:xfrm>
            <a:off x="5238792" y="4035912"/>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161</a:t>
            </a:fld>
            <a:endParaRPr lang="en-US" dirty="0">
              <a:solidFill>
                <a:schemeClr val="bg2">
                  <a:lumMod val="10000"/>
                </a:schemeClr>
              </a:solidFill>
            </a:endParaRPr>
          </a:p>
        </p:txBody>
      </p:sp>
      <p:sp>
        <p:nvSpPr>
          <p:cNvPr id="40" name="TextBox 39"/>
          <p:cNvSpPr txBox="1"/>
          <p:nvPr/>
        </p:nvSpPr>
        <p:spPr>
          <a:xfrm>
            <a:off x="6670520" y="636884"/>
            <a:ext cx="1723549" cy="646331"/>
          </a:xfrm>
          <a:prstGeom prst="rect">
            <a:avLst/>
          </a:prstGeom>
          <a:noFill/>
        </p:spPr>
        <p:txBody>
          <a:bodyPr wrap="none" rtlCol="0">
            <a:spAutoFit/>
          </a:bodyPr>
          <a:lstStyle/>
          <a:p>
            <a:pPr marL="342900" indent="-342900">
              <a:buAutoNum type="arabicPeriod"/>
            </a:pPr>
            <a:r>
              <a:rPr lang="vi-VN" dirty="0" smtClean="0">
                <a:solidFill>
                  <a:schemeClr val="bg2">
                    <a:lumMod val="10000"/>
                  </a:schemeClr>
                </a:solidFill>
              </a:rPr>
              <a:t>Pre-training</a:t>
            </a:r>
          </a:p>
          <a:p>
            <a:pPr marL="342900" indent="-342900">
              <a:buAutoNum type="arabicPeriod"/>
            </a:pPr>
            <a:r>
              <a:rPr lang="vi-VN" b="1" dirty="0" smtClean="0">
                <a:solidFill>
                  <a:schemeClr val="bg2">
                    <a:lumMod val="10000"/>
                  </a:schemeClr>
                </a:solidFill>
              </a:rPr>
              <a:t>Training</a:t>
            </a:r>
            <a:endParaRPr lang="en-US" b="1" dirty="0">
              <a:solidFill>
                <a:schemeClr val="bg2">
                  <a:lumMod val="10000"/>
                </a:schemeClr>
              </a:solidFill>
            </a:endParaRPr>
          </a:p>
        </p:txBody>
      </p:sp>
    </p:spTree>
    <p:extLst>
      <p:ext uri="{BB962C8B-B14F-4D97-AF65-F5344CB8AC3E}">
        <p14:creationId xmlns:p14="http://schemas.microsoft.com/office/powerpoint/2010/main" val="73914085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lumMod val="10000"/>
                  </a:schemeClr>
                </a:solidFill>
              </a:rPr>
              <a:t>Algorithms – Training Employee Image - Process</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8" name="Group 7"/>
          <p:cNvGrpSpPr/>
          <p:nvPr/>
        </p:nvGrpSpPr>
        <p:grpSpPr>
          <a:xfrm>
            <a:off x="272845" y="3458679"/>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cxnSp>
        <p:nvCxnSpPr>
          <p:cNvPr id="10" name="Straight Arrow Connector 9"/>
          <p:cNvCxnSpPr/>
          <p:nvPr/>
        </p:nvCxnSpPr>
        <p:spPr>
          <a:xfrm>
            <a:off x="1194193" y="4035912"/>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353583" y="3112168"/>
            <a:ext cx="761278" cy="815585"/>
          </a:xfrm>
          <a:prstGeom prst="rect">
            <a:avLst/>
          </a:prstGeom>
        </p:spPr>
      </p:pic>
      <p:grpSp>
        <p:nvGrpSpPr>
          <p:cNvPr id="4" name="Group 3"/>
          <p:cNvGrpSpPr/>
          <p:nvPr/>
        </p:nvGrpSpPr>
        <p:grpSpPr>
          <a:xfrm>
            <a:off x="5257872" y="2573851"/>
            <a:ext cx="1238028" cy="885781"/>
            <a:chOff x="5270157" y="2740739"/>
            <a:chExt cx="1238028" cy="885781"/>
          </a:xfrm>
        </p:grpSpPr>
        <p:cxnSp>
          <p:nvCxnSpPr>
            <p:cNvPr id="42" name="Straight Arrow Connector 41"/>
            <p:cNvCxnSpPr/>
            <p:nvPr/>
          </p:nvCxnSpPr>
          <p:spPr>
            <a:xfrm>
              <a:off x="5270157" y="3626520"/>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5509598" y="2740739"/>
              <a:ext cx="761278" cy="815585"/>
            </a:xfrm>
            <a:prstGeom prst="rect">
              <a:avLst/>
            </a:prstGeom>
          </p:spPr>
        </p:pic>
      </p:grpSp>
      <p:sp>
        <p:nvSpPr>
          <p:cNvPr id="56" name="TextBox 55"/>
          <p:cNvSpPr txBox="1"/>
          <p:nvPr/>
        </p:nvSpPr>
        <p:spPr>
          <a:xfrm>
            <a:off x="1098952" y="4144072"/>
            <a:ext cx="1401485"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u</a:t>
            </a:r>
            <a:r>
              <a:rPr lang="en-US" dirty="0" err="1" smtClean="0">
                <a:solidFill>
                  <a:schemeClr val="bg2">
                    <a:lumMod val="10000"/>
                  </a:schemeClr>
                </a:solidFill>
                <a:latin typeface="Cambria" panose="02040503050406030204" pitchFamily="18" charset="0"/>
              </a:rPr>
              <a:t>ser_id</a:t>
            </a:r>
            <a:endParaRPr lang="en-US" dirty="0">
              <a:solidFill>
                <a:schemeClr val="bg2">
                  <a:lumMod val="10000"/>
                </a:schemeClr>
              </a:solidFill>
              <a:latin typeface="Cambria" panose="02040503050406030204" pitchFamily="18" charset="0"/>
            </a:endParaRPr>
          </a:p>
        </p:txBody>
      </p:sp>
      <p:sp>
        <p:nvSpPr>
          <p:cNvPr id="57" name="TextBox 56"/>
          <p:cNvSpPr txBox="1"/>
          <p:nvPr/>
        </p:nvSpPr>
        <p:spPr>
          <a:xfrm>
            <a:off x="810517" y="4637919"/>
            <a:ext cx="1689920"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d</a:t>
            </a:r>
            <a:r>
              <a:rPr lang="en-US" dirty="0" err="1" smtClean="0">
                <a:solidFill>
                  <a:schemeClr val="bg2">
                    <a:lumMod val="10000"/>
                  </a:schemeClr>
                </a:solidFill>
                <a:latin typeface="Cambria" panose="02040503050406030204" pitchFamily="18" charset="0"/>
              </a:rPr>
              <a:t>epartment_id</a:t>
            </a:r>
            <a:endParaRPr lang="en-US" dirty="0">
              <a:solidFill>
                <a:schemeClr val="bg2">
                  <a:lumMod val="10000"/>
                </a:schemeClr>
              </a:solidFill>
              <a:latin typeface="Cambria" panose="02040503050406030204" pitchFamily="18" charset="0"/>
            </a:endParaRPr>
          </a:p>
        </p:txBody>
      </p:sp>
      <p:grpSp>
        <p:nvGrpSpPr>
          <p:cNvPr id="58" name="Group 57"/>
          <p:cNvGrpSpPr/>
          <p:nvPr/>
        </p:nvGrpSpPr>
        <p:grpSpPr>
          <a:xfrm>
            <a:off x="2679701" y="2182659"/>
            <a:ext cx="2283486" cy="4431897"/>
            <a:chOff x="118753" y="2273168"/>
            <a:chExt cx="2683824" cy="4675341"/>
          </a:xfrm>
        </p:grpSpPr>
        <p:sp>
          <p:nvSpPr>
            <p:cNvPr id="59" name="Rectangle 58"/>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TextBox 59"/>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61" name="Group 60"/>
          <p:cNvGrpSpPr/>
          <p:nvPr/>
        </p:nvGrpSpPr>
        <p:grpSpPr>
          <a:xfrm>
            <a:off x="2856892" y="2728651"/>
            <a:ext cx="1984049" cy="3671324"/>
            <a:chOff x="2856892" y="2728651"/>
            <a:chExt cx="1984049" cy="3671324"/>
          </a:xfrm>
        </p:grpSpPr>
        <p:sp>
          <p:nvSpPr>
            <p:cNvPr id="62" name="Rectangle 61"/>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3" name="Rectangle 62"/>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64" name="Group 63"/>
          <p:cNvGrpSpPr/>
          <p:nvPr/>
        </p:nvGrpSpPr>
        <p:grpSpPr>
          <a:xfrm>
            <a:off x="2936000" y="4014348"/>
            <a:ext cx="1840564" cy="2308382"/>
            <a:chOff x="2936000" y="3037331"/>
            <a:chExt cx="1840564" cy="2308382"/>
          </a:xfrm>
        </p:grpSpPr>
        <p:sp>
          <p:nvSpPr>
            <p:cNvPr id="65" name="Rectangle 64"/>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6" name="Rectangle 65"/>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sp>
        <p:nvSpPr>
          <p:cNvPr id="67" name="TextBox 66"/>
          <p:cNvSpPr txBox="1"/>
          <p:nvPr/>
        </p:nvSpPr>
        <p:spPr>
          <a:xfrm>
            <a:off x="3120699" y="4666756"/>
            <a:ext cx="1401485"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user_code</a:t>
            </a:r>
            <a:endParaRPr lang="en-US" dirty="0">
              <a:solidFill>
                <a:schemeClr val="bg2">
                  <a:lumMod val="10000"/>
                </a:schemeClr>
              </a:solidFill>
              <a:latin typeface="Cambria" panose="02040503050406030204" pitchFamily="18" charset="0"/>
            </a:endParaRPr>
          </a:p>
        </p:txBody>
      </p:sp>
      <p:sp>
        <p:nvSpPr>
          <p:cNvPr id="46" name="TextBox 45"/>
          <p:cNvSpPr txBox="1"/>
          <p:nvPr/>
        </p:nvSpPr>
        <p:spPr>
          <a:xfrm>
            <a:off x="5200801" y="3529829"/>
            <a:ext cx="1418401"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user_code</a:t>
            </a:r>
            <a:endParaRPr lang="en-US" dirty="0">
              <a:solidFill>
                <a:schemeClr val="bg2">
                  <a:lumMod val="10000"/>
                </a:schemeClr>
              </a:solidFill>
              <a:latin typeface="Cambria" panose="02040503050406030204" pitchFamily="18" charset="0"/>
            </a:endParaRPr>
          </a:p>
        </p:txBody>
      </p:sp>
      <p:grpSp>
        <p:nvGrpSpPr>
          <p:cNvPr id="48" name="Group 47"/>
          <p:cNvGrpSpPr/>
          <p:nvPr/>
        </p:nvGrpSpPr>
        <p:grpSpPr>
          <a:xfrm>
            <a:off x="6899527" y="2663281"/>
            <a:ext cx="1984049" cy="3659449"/>
            <a:chOff x="2856892" y="2728651"/>
            <a:chExt cx="1984049" cy="3659449"/>
          </a:xfrm>
        </p:grpSpPr>
        <p:sp>
          <p:nvSpPr>
            <p:cNvPr id="49" name="Rectangle 48"/>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0" name="Rectangle 49"/>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51" name="Group 50"/>
          <p:cNvGrpSpPr/>
          <p:nvPr/>
        </p:nvGrpSpPr>
        <p:grpSpPr>
          <a:xfrm>
            <a:off x="6752744" y="2041701"/>
            <a:ext cx="2283486" cy="4572854"/>
            <a:chOff x="6752744" y="2041701"/>
            <a:chExt cx="2283486" cy="4572854"/>
          </a:xfrm>
        </p:grpSpPr>
        <p:sp>
          <p:nvSpPr>
            <p:cNvPr id="52" name="Rectangle 51"/>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grpSp>
        <p:nvGrpSpPr>
          <p:cNvPr id="54" name="Group 53"/>
          <p:cNvGrpSpPr/>
          <p:nvPr/>
        </p:nvGrpSpPr>
        <p:grpSpPr>
          <a:xfrm>
            <a:off x="6974205" y="3910774"/>
            <a:ext cx="1840564" cy="2308382"/>
            <a:chOff x="2936000" y="3037331"/>
            <a:chExt cx="1840564" cy="2308382"/>
          </a:xfrm>
        </p:grpSpPr>
        <p:sp>
          <p:nvSpPr>
            <p:cNvPr id="69" name="Rectangle 68"/>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70" name="Rectangle 6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a:t>
              </a:r>
              <a:endParaRPr lang="en-US" dirty="0">
                <a:solidFill>
                  <a:schemeClr val="bg2">
                    <a:lumMod val="10000"/>
                  </a:schemeClr>
                </a:solidFill>
              </a:endParaRPr>
            </a:p>
          </p:txBody>
        </p:sp>
      </p:grpSp>
      <p:sp>
        <p:nvSpPr>
          <p:cNvPr id="71" name="TextBox 70"/>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sp>
        <p:nvSpPr>
          <p:cNvPr id="72" name="TextBox 71"/>
          <p:cNvSpPr txBox="1"/>
          <p:nvPr/>
        </p:nvSpPr>
        <p:spPr>
          <a:xfrm>
            <a:off x="7185753" y="4574055"/>
            <a:ext cx="1401485"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personCode</a:t>
            </a:r>
            <a:endParaRPr lang="en-US" dirty="0">
              <a:solidFill>
                <a:schemeClr val="bg2">
                  <a:lumMod val="10000"/>
                </a:schemeClr>
              </a:solidFill>
              <a:latin typeface="Cambria" panose="02040503050406030204" pitchFamily="18" charset="0"/>
            </a:endParaRPr>
          </a:p>
        </p:txBody>
      </p:sp>
      <p:grpSp>
        <p:nvGrpSpPr>
          <p:cNvPr id="55" name="Group 54"/>
          <p:cNvGrpSpPr/>
          <p:nvPr/>
        </p:nvGrpSpPr>
        <p:grpSpPr>
          <a:xfrm>
            <a:off x="7474040" y="5088701"/>
            <a:ext cx="940585" cy="985140"/>
            <a:chOff x="7560675" y="3622515"/>
            <a:chExt cx="940585" cy="985140"/>
          </a:xfrm>
        </p:grpSpPr>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7736321" y="3948377"/>
              <a:ext cx="589291" cy="631329"/>
            </a:xfrm>
            <a:prstGeom prst="rect">
              <a:avLst/>
            </a:prstGeom>
          </p:spPr>
        </p:pic>
        <p:grpSp>
          <p:nvGrpSpPr>
            <p:cNvPr id="85" name="Group 84"/>
            <p:cNvGrpSpPr/>
            <p:nvPr/>
          </p:nvGrpSpPr>
          <p:grpSpPr>
            <a:xfrm>
              <a:off x="7560675" y="3622515"/>
              <a:ext cx="940585" cy="985140"/>
              <a:chOff x="7560675" y="3622515"/>
              <a:chExt cx="589291" cy="985140"/>
            </a:xfrm>
          </p:grpSpPr>
          <p:sp>
            <p:nvSpPr>
              <p:cNvPr id="86" name="Rectangle 85"/>
              <p:cNvSpPr/>
              <p:nvPr/>
            </p:nvSpPr>
            <p:spPr>
              <a:xfrm>
                <a:off x="7560675" y="3626520"/>
                <a:ext cx="589291" cy="98113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87" name="Rectangle 86"/>
              <p:cNvSpPr/>
              <p:nvPr/>
            </p:nvSpPr>
            <p:spPr>
              <a:xfrm>
                <a:off x="7560675" y="3622515"/>
                <a:ext cx="589291" cy="297914"/>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10000"/>
                      </a:schemeClr>
                    </a:solidFill>
                  </a:rPr>
                  <a:t>Face</a:t>
                </a:r>
                <a:endParaRPr lang="en-US" dirty="0">
                  <a:solidFill>
                    <a:schemeClr val="bg2">
                      <a:lumMod val="10000"/>
                    </a:schemeClr>
                  </a:solidFill>
                </a:endParaRPr>
              </a:p>
            </p:txBody>
          </p:sp>
        </p:grpSp>
      </p:grpSp>
      <p:grpSp>
        <p:nvGrpSpPr>
          <p:cNvPr id="88" name="Group 87"/>
          <p:cNvGrpSpPr/>
          <p:nvPr/>
        </p:nvGrpSpPr>
        <p:grpSpPr>
          <a:xfrm>
            <a:off x="5050190" y="4980498"/>
            <a:ext cx="1615550" cy="441483"/>
            <a:chOff x="5133533" y="4620711"/>
            <a:chExt cx="1615550" cy="441483"/>
          </a:xfrm>
        </p:grpSpPr>
        <p:cxnSp>
          <p:nvCxnSpPr>
            <p:cNvPr id="89" name="Straight Arrow Connector 88"/>
            <p:cNvCxnSpPr/>
            <p:nvPr/>
          </p:nvCxnSpPr>
          <p:spPr>
            <a:xfrm flipH="1">
              <a:off x="5329204" y="5062194"/>
              <a:ext cx="12380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133533" y="4620711"/>
              <a:ext cx="1615550" cy="338554"/>
            </a:xfrm>
            <a:prstGeom prst="rect">
              <a:avLst/>
            </a:prstGeom>
            <a:noFill/>
            <a:ln w="28575">
              <a:solidFill>
                <a:srgbClr val="0070C0"/>
              </a:solidFill>
            </a:ln>
          </p:spPr>
          <p:txBody>
            <a:bodyPr wrap="square" rtlCol="0">
              <a:spAutoFit/>
            </a:bodyPr>
            <a:lstStyle/>
            <a:p>
              <a:pPr algn="ctr"/>
              <a:r>
                <a:rPr lang="en-US" sz="1600" dirty="0" err="1" smtClean="0">
                  <a:solidFill>
                    <a:schemeClr val="bg2">
                      <a:lumMod val="10000"/>
                    </a:schemeClr>
                  </a:solidFill>
                </a:rPr>
                <a:t>persistedFaceId</a:t>
              </a:r>
              <a:endParaRPr lang="en-US" sz="1600" dirty="0">
                <a:solidFill>
                  <a:schemeClr val="bg2">
                    <a:lumMod val="10000"/>
                  </a:schemeClr>
                </a:solidFill>
                <a:latin typeface="Cambria" panose="02040503050406030204" pitchFamily="18" charset="0"/>
              </a:endParaRPr>
            </a:p>
          </p:txBody>
        </p:sp>
      </p:grpSp>
      <p:sp>
        <p:nvSpPr>
          <p:cNvPr id="92" name="TextBox 91"/>
          <p:cNvSpPr txBox="1"/>
          <p:nvPr/>
        </p:nvSpPr>
        <p:spPr>
          <a:xfrm>
            <a:off x="5229013" y="400744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93" name="TextBox 92"/>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162</a:t>
            </a:fld>
            <a:endParaRPr lang="en-US" dirty="0">
              <a:solidFill>
                <a:schemeClr val="bg2">
                  <a:lumMod val="10000"/>
                </a:schemeClr>
              </a:solidFill>
            </a:endParaRPr>
          </a:p>
        </p:txBody>
      </p:sp>
      <p:sp>
        <p:nvSpPr>
          <p:cNvPr id="68" name="TextBox 67"/>
          <p:cNvSpPr txBox="1"/>
          <p:nvPr/>
        </p:nvSpPr>
        <p:spPr>
          <a:xfrm>
            <a:off x="6670520" y="636884"/>
            <a:ext cx="1723549" cy="646331"/>
          </a:xfrm>
          <a:prstGeom prst="rect">
            <a:avLst/>
          </a:prstGeom>
          <a:noFill/>
        </p:spPr>
        <p:txBody>
          <a:bodyPr wrap="none" rtlCol="0">
            <a:spAutoFit/>
          </a:bodyPr>
          <a:lstStyle/>
          <a:p>
            <a:pPr marL="342900" indent="-342900">
              <a:buAutoNum type="arabicPeriod"/>
            </a:pPr>
            <a:r>
              <a:rPr lang="vi-VN" dirty="0" smtClean="0">
                <a:solidFill>
                  <a:schemeClr val="bg2">
                    <a:lumMod val="10000"/>
                  </a:schemeClr>
                </a:solidFill>
              </a:rPr>
              <a:t>Pre-training</a:t>
            </a:r>
          </a:p>
          <a:p>
            <a:pPr marL="342900" indent="-342900">
              <a:buAutoNum type="arabicPeriod"/>
            </a:pPr>
            <a:r>
              <a:rPr lang="vi-VN" b="1" dirty="0" smtClean="0">
                <a:solidFill>
                  <a:schemeClr val="bg2">
                    <a:lumMod val="10000"/>
                  </a:schemeClr>
                </a:solidFill>
              </a:rPr>
              <a:t>Training</a:t>
            </a:r>
            <a:endParaRPr lang="en-US" b="1" dirty="0">
              <a:solidFill>
                <a:schemeClr val="bg2">
                  <a:lumMod val="10000"/>
                </a:schemeClr>
              </a:solidFill>
            </a:endParaRPr>
          </a:p>
        </p:txBody>
      </p:sp>
    </p:spTree>
    <p:extLst>
      <p:ext uri="{BB962C8B-B14F-4D97-AF65-F5344CB8AC3E}">
        <p14:creationId xmlns:p14="http://schemas.microsoft.com/office/powerpoint/2010/main" val="114946170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lumMod val="10000"/>
                  </a:schemeClr>
                </a:solidFill>
              </a:rPr>
              <a:t>Algorithms – Training Employee Image - Process </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8" name="Group 7"/>
          <p:cNvGrpSpPr/>
          <p:nvPr/>
        </p:nvGrpSpPr>
        <p:grpSpPr>
          <a:xfrm>
            <a:off x="272845" y="3458679"/>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cxnSp>
        <p:nvCxnSpPr>
          <p:cNvPr id="10" name="Straight Arrow Connector 9"/>
          <p:cNvCxnSpPr/>
          <p:nvPr/>
        </p:nvCxnSpPr>
        <p:spPr>
          <a:xfrm>
            <a:off x="1194193" y="4035912"/>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353583" y="3112168"/>
            <a:ext cx="761278" cy="815585"/>
          </a:xfrm>
          <a:prstGeom prst="rect">
            <a:avLst/>
          </a:prstGeom>
        </p:spPr>
      </p:pic>
      <p:grpSp>
        <p:nvGrpSpPr>
          <p:cNvPr id="4" name="Group 3"/>
          <p:cNvGrpSpPr/>
          <p:nvPr/>
        </p:nvGrpSpPr>
        <p:grpSpPr>
          <a:xfrm>
            <a:off x="5257872" y="2573851"/>
            <a:ext cx="1238028" cy="885781"/>
            <a:chOff x="5270157" y="2740739"/>
            <a:chExt cx="1238028" cy="885781"/>
          </a:xfrm>
        </p:grpSpPr>
        <p:cxnSp>
          <p:nvCxnSpPr>
            <p:cNvPr id="42" name="Straight Arrow Connector 41"/>
            <p:cNvCxnSpPr/>
            <p:nvPr/>
          </p:nvCxnSpPr>
          <p:spPr>
            <a:xfrm>
              <a:off x="5270157" y="3626520"/>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5509598" y="2740739"/>
              <a:ext cx="761278" cy="815585"/>
            </a:xfrm>
            <a:prstGeom prst="rect">
              <a:avLst/>
            </a:prstGeom>
          </p:spPr>
        </p:pic>
      </p:grpSp>
      <p:grpSp>
        <p:nvGrpSpPr>
          <p:cNvPr id="43" name="Group 42"/>
          <p:cNvGrpSpPr/>
          <p:nvPr/>
        </p:nvGrpSpPr>
        <p:grpSpPr>
          <a:xfrm>
            <a:off x="5050190" y="4980498"/>
            <a:ext cx="1615550" cy="441483"/>
            <a:chOff x="5133533" y="4620711"/>
            <a:chExt cx="1615550" cy="441483"/>
          </a:xfrm>
        </p:grpSpPr>
        <p:cxnSp>
          <p:nvCxnSpPr>
            <p:cNvPr id="44" name="Straight Arrow Connector 43"/>
            <p:cNvCxnSpPr/>
            <p:nvPr/>
          </p:nvCxnSpPr>
          <p:spPr>
            <a:xfrm flipH="1">
              <a:off x="5329204" y="5062194"/>
              <a:ext cx="123802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133533" y="4620711"/>
              <a:ext cx="1615550" cy="338554"/>
            </a:xfrm>
            <a:prstGeom prst="rect">
              <a:avLst/>
            </a:prstGeom>
            <a:noFill/>
            <a:ln w="28575">
              <a:solidFill>
                <a:srgbClr val="0070C0"/>
              </a:solidFill>
            </a:ln>
          </p:spPr>
          <p:txBody>
            <a:bodyPr wrap="square" rtlCol="0">
              <a:spAutoFit/>
            </a:bodyPr>
            <a:lstStyle/>
            <a:p>
              <a:pPr algn="ctr"/>
              <a:r>
                <a:rPr lang="en-US" sz="1600" dirty="0" err="1" smtClean="0">
                  <a:solidFill>
                    <a:schemeClr val="bg2">
                      <a:lumMod val="10000"/>
                    </a:schemeClr>
                  </a:solidFill>
                </a:rPr>
                <a:t>persistedFaceId</a:t>
              </a:r>
              <a:endParaRPr lang="en-US" sz="1600" dirty="0">
                <a:solidFill>
                  <a:schemeClr val="bg2">
                    <a:lumMod val="10000"/>
                  </a:schemeClr>
                </a:solidFill>
                <a:latin typeface="Cambria" panose="02040503050406030204" pitchFamily="18" charset="0"/>
              </a:endParaRPr>
            </a:p>
          </p:txBody>
        </p:sp>
      </p:grpSp>
      <p:sp>
        <p:nvSpPr>
          <p:cNvPr id="56" name="TextBox 55"/>
          <p:cNvSpPr txBox="1"/>
          <p:nvPr/>
        </p:nvSpPr>
        <p:spPr>
          <a:xfrm>
            <a:off x="1098952" y="4144072"/>
            <a:ext cx="1401485"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u</a:t>
            </a:r>
            <a:r>
              <a:rPr lang="en-US" dirty="0" err="1" smtClean="0">
                <a:solidFill>
                  <a:schemeClr val="bg2">
                    <a:lumMod val="10000"/>
                  </a:schemeClr>
                </a:solidFill>
                <a:latin typeface="Cambria" panose="02040503050406030204" pitchFamily="18" charset="0"/>
              </a:rPr>
              <a:t>ser_id</a:t>
            </a:r>
            <a:endParaRPr lang="en-US" dirty="0">
              <a:solidFill>
                <a:schemeClr val="bg2">
                  <a:lumMod val="10000"/>
                </a:schemeClr>
              </a:solidFill>
              <a:latin typeface="Cambria" panose="02040503050406030204" pitchFamily="18" charset="0"/>
            </a:endParaRPr>
          </a:p>
        </p:txBody>
      </p:sp>
      <p:sp>
        <p:nvSpPr>
          <p:cNvPr id="57" name="TextBox 56"/>
          <p:cNvSpPr txBox="1"/>
          <p:nvPr/>
        </p:nvSpPr>
        <p:spPr>
          <a:xfrm>
            <a:off x="810517" y="4637919"/>
            <a:ext cx="1689920"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d</a:t>
            </a:r>
            <a:r>
              <a:rPr lang="en-US" dirty="0" err="1" smtClean="0">
                <a:solidFill>
                  <a:schemeClr val="bg2">
                    <a:lumMod val="10000"/>
                  </a:schemeClr>
                </a:solidFill>
                <a:latin typeface="Cambria" panose="02040503050406030204" pitchFamily="18" charset="0"/>
              </a:rPr>
              <a:t>epartment_id</a:t>
            </a:r>
            <a:endParaRPr lang="en-US" dirty="0">
              <a:solidFill>
                <a:schemeClr val="bg2">
                  <a:lumMod val="10000"/>
                </a:schemeClr>
              </a:solidFill>
              <a:latin typeface="Cambria" panose="02040503050406030204" pitchFamily="18" charset="0"/>
            </a:endParaRPr>
          </a:p>
        </p:txBody>
      </p:sp>
      <p:grpSp>
        <p:nvGrpSpPr>
          <p:cNvPr id="58" name="Group 57"/>
          <p:cNvGrpSpPr/>
          <p:nvPr/>
        </p:nvGrpSpPr>
        <p:grpSpPr>
          <a:xfrm>
            <a:off x="2679701" y="2182659"/>
            <a:ext cx="2283486" cy="4431897"/>
            <a:chOff x="118753" y="2273168"/>
            <a:chExt cx="2683824" cy="4675341"/>
          </a:xfrm>
        </p:grpSpPr>
        <p:sp>
          <p:nvSpPr>
            <p:cNvPr id="59" name="Rectangle 58"/>
            <p:cNvSpPr/>
            <p:nvPr/>
          </p:nvSpPr>
          <p:spPr>
            <a:xfrm>
              <a:off x="118753" y="2454129"/>
              <a:ext cx="2683824" cy="44943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TextBox 59"/>
            <p:cNvSpPr txBox="1"/>
            <p:nvPr/>
          </p:nvSpPr>
          <p:spPr>
            <a:xfrm>
              <a:off x="881201" y="2273168"/>
              <a:ext cx="1158924" cy="401794"/>
            </a:xfrm>
            <a:prstGeom prst="rect">
              <a:avLst/>
            </a:prstGeom>
            <a:solidFill>
              <a:schemeClr val="bg1"/>
            </a:solid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61" name="Group 60"/>
          <p:cNvGrpSpPr/>
          <p:nvPr/>
        </p:nvGrpSpPr>
        <p:grpSpPr>
          <a:xfrm>
            <a:off x="2856892" y="2728651"/>
            <a:ext cx="1984049" cy="3671324"/>
            <a:chOff x="2856892" y="2728651"/>
            <a:chExt cx="1984049" cy="3671324"/>
          </a:xfrm>
        </p:grpSpPr>
        <p:sp>
          <p:nvSpPr>
            <p:cNvPr id="62" name="Rectangle 61"/>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3" name="Rectangle 62"/>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grpSp>
        <p:nvGrpSpPr>
          <p:cNvPr id="64" name="Group 63"/>
          <p:cNvGrpSpPr/>
          <p:nvPr/>
        </p:nvGrpSpPr>
        <p:grpSpPr>
          <a:xfrm>
            <a:off x="2936000" y="4014348"/>
            <a:ext cx="1840564" cy="2308382"/>
            <a:chOff x="2936000" y="3037331"/>
            <a:chExt cx="1840564" cy="2308382"/>
          </a:xfrm>
        </p:grpSpPr>
        <p:sp>
          <p:nvSpPr>
            <p:cNvPr id="65" name="Rectangle 64"/>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6" name="Rectangle 65"/>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sp>
        <p:nvSpPr>
          <p:cNvPr id="67" name="TextBox 66"/>
          <p:cNvSpPr txBox="1"/>
          <p:nvPr/>
        </p:nvSpPr>
        <p:spPr>
          <a:xfrm>
            <a:off x="3120699" y="4666756"/>
            <a:ext cx="1401485"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user_code</a:t>
            </a:r>
            <a:endParaRPr lang="en-US" dirty="0">
              <a:solidFill>
                <a:schemeClr val="bg2">
                  <a:lumMod val="10000"/>
                </a:schemeClr>
              </a:solidFill>
              <a:latin typeface="Cambria" panose="02040503050406030204" pitchFamily="18" charset="0"/>
            </a:endParaRPr>
          </a:p>
        </p:txBody>
      </p:sp>
      <p:sp>
        <p:nvSpPr>
          <p:cNvPr id="46" name="TextBox 45"/>
          <p:cNvSpPr txBox="1"/>
          <p:nvPr/>
        </p:nvSpPr>
        <p:spPr>
          <a:xfrm>
            <a:off x="5200801" y="3529829"/>
            <a:ext cx="1418401"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user_code</a:t>
            </a:r>
            <a:endParaRPr lang="en-US" dirty="0">
              <a:solidFill>
                <a:schemeClr val="bg2">
                  <a:lumMod val="10000"/>
                </a:schemeClr>
              </a:solidFill>
              <a:latin typeface="Cambria" panose="02040503050406030204" pitchFamily="18" charset="0"/>
            </a:endParaRPr>
          </a:p>
        </p:txBody>
      </p:sp>
      <p:grpSp>
        <p:nvGrpSpPr>
          <p:cNvPr id="48" name="Group 47"/>
          <p:cNvGrpSpPr/>
          <p:nvPr/>
        </p:nvGrpSpPr>
        <p:grpSpPr>
          <a:xfrm>
            <a:off x="6899527" y="2663281"/>
            <a:ext cx="1984049" cy="3659449"/>
            <a:chOff x="2856892" y="2728651"/>
            <a:chExt cx="1984049" cy="3659449"/>
          </a:xfrm>
        </p:grpSpPr>
        <p:sp>
          <p:nvSpPr>
            <p:cNvPr id="49" name="Rectangle 48"/>
            <p:cNvSpPr/>
            <p:nvPr/>
          </p:nvSpPr>
          <p:spPr>
            <a:xfrm>
              <a:off x="2862764" y="2736260"/>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0" name="Rectangle 49"/>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err="1" smtClean="0">
                  <a:solidFill>
                    <a:schemeClr val="bg2">
                      <a:lumMod val="10000"/>
                    </a:schemeClr>
                  </a:solidFill>
                  <a:latin typeface="Cambria" panose="02040503050406030204" pitchFamily="18" charset="0"/>
                </a:rPr>
                <a:t>PersonGroup</a:t>
              </a:r>
              <a:endParaRPr lang="en-US" b="1" dirty="0">
                <a:solidFill>
                  <a:schemeClr val="bg2">
                    <a:lumMod val="10000"/>
                  </a:schemeClr>
                </a:solidFill>
                <a:latin typeface="Cambria" panose="02040503050406030204" pitchFamily="18" charset="0"/>
              </a:endParaRPr>
            </a:p>
          </p:txBody>
        </p:sp>
      </p:grpSp>
      <p:grpSp>
        <p:nvGrpSpPr>
          <p:cNvPr id="51" name="Group 50"/>
          <p:cNvGrpSpPr/>
          <p:nvPr/>
        </p:nvGrpSpPr>
        <p:grpSpPr>
          <a:xfrm>
            <a:off x="6752744" y="2041701"/>
            <a:ext cx="2283486" cy="4572854"/>
            <a:chOff x="6752744" y="2041701"/>
            <a:chExt cx="2283486" cy="4572854"/>
          </a:xfrm>
        </p:grpSpPr>
        <p:sp>
          <p:nvSpPr>
            <p:cNvPr id="52" name="Rectangle 51"/>
            <p:cNvSpPr/>
            <p:nvPr/>
          </p:nvSpPr>
          <p:spPr>
            <a:xfrm>
              <a:off x="6752744" y="2354196"/>
              <a:ext cx="2283486" cy="42603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6144" y="2041701"/>
              <a:ext cx="876686" cy="473571"/>
            </a:xfrm>
            <a:prstGeom prst="rect">
              <a:avLst/>
            </a:prstGeom>
          </p:spPr>
        </p:pic>
      </p:grpSp>
      <p:grpSp>
        <p:nvGrpSpPr>
          <p:cNvPr id="54" name="Group 53"/>
          <p:cNvGrpSpPr/>
          <p:nvPr/>
        </p:nvGrpSpPr>
        <p:grpSpPr>
          <a:xfrm>
            <a:off x="6974205" y="3910774"/>
            <a:ext cx="1840564" cy="2308382"/>
            <a:chOff x="2936000" y="3037331"/>
            <a:chExt cx="1840564" cy="2308382"/>
          </a:xfrm>
        </p:grpSpPr>
        <p:sp>
          <p:nvSpPr>
            <p:cNvPr id="69" name="Rectangle 68"/>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70" name="Rectangle 6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a:t>
              </a:r>
              <a:endParaRPr lang="en-US" dirty="0">
                <a:solidFill>
                  <a:schemeClr val="bg2">
                    <a:lumMod val="10000"/>
                  </a:schemeClr>
                </a:solidFill>
              </a:endParaRPr>
            </a:p>
          </p:txBody>
        </p:sp>
      </p:grpSp>
      <p:sp>
        <p:nvSpPr>
          <p:cNvPr id="71" name="TextBox 70"/>
          <p:cNvSpPr txBox="1"/>
          <p:nvPr/>
        </p:nvSpPr>
        <p:spPr>
          <a:xfrm>
            <a:off x="7185754" y="3171357"/>
            <a:ext cx="1401485" cy="338554"/>
          </a:xfrm>
          <a:prstGeom prst="rect">
            <a:avLst/>
          </a:prstGeom>
          <a:noFill/>
          <a:ln w="28575">
            <a:solidFill>
              <a:srgbClr val="FF0000"/>
            </a:solidFill>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groupCode</a:t>
            </a:r>
            <a:endParaRPr lang="en-US" sz="1600" dirty="0">
              <a:solidFill>
                <a:schemeClr val="bg2">
                  <a:lumMod val="10000"/>
                </a:schemeClr>
              </a:solidFill>
              <a:latin typeface="Cambria" panose="02040503050406030204" pitchFamily="18" charset="0"/>
            </a:endParaRPr>
          </a:p>
        </p:txBody>
      </p:sp>
      <p:sp>
        <p:nvSpPr>
          <p:cNvPr id="72" name="TextBox 71"/>
          <p:cNvSpPr txBox="1"/>
          <p:nvPr/>
        </p:nvSpPr>
        <p:spPr>
          <a:xfrm>
            <a:off x="7185753" y="4574055"/>
            <a:ext cx="1401485"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personCode</a:t>
            </a:r>
            <a:endParaRPr lang="en-US" dirty="0">
              <a:solidFill>
                <a:schemeClr val="bg2">
                  <a:lumMod val="10000"/>
                </a:schemeClr>
              </a:solidFill>
              <a:latin typeface="Cambria" panose="02040503050406030204" pitchFamily="18" charset="0"/>
            </a:endParaRPr>
          </a:p>
        </p:txBody>
      </p:sp>
      <p:grpSp>
        <p:nvGrpSpPr>
          <p:cNvPr id="73" name="Group 72"/>
          <p:cNvGrpSpPr/>
          <p:nvPr/>
        </p:nvGrpSpPr>
        <p:grpSpPr>
          <a:xfrm>
            <a:off x="7474040" y="5088701"/>
            <a:ext cx="940585" cy="985140"/>
            <a:chOff x="7560675" y="3622515"/>
            <a:chExt cx="940585" cy="985140"/>
          </a:xfrm>
        </p:grpSpPr>
        <p:pic>
          <p:nvPicPr>
            <p:cNvPr id="74" name="Picture 73"/>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7736321" y="3948377"/>
              <a:ext cx="589291" cy="631329"/>
            </a:xfrm>
            <a:prstGeom prst="rect">
              <a:avLst/>
            </a:prstGeom>
          </p:spPr>
        </p:pic>
        <p:grpSp>
          <p:nvGrpSpPr>
            <p:cNvPr id="75" name="Group 74"/>
            <p:cNvGrpSpPr/>
            <p:nvPr/>
          </p:nvGrpSpPr>
          <p:grpSpPr>
            <a:xfrm>
              <a:off x="7560675" y="3622515"/>
              <a:ext cx="940585" cy="985140"/>
              <a:chOff x="7560675" y="3622515"/>
              <a:chExt cx="589291" cy="985140"/>
            </a:xfrm>
          </p:grpSpPr>
          <p:sp>
            <p:nvSpPr>
              <p:cNvPr id="76" name="Rectangle 75"/>
              <p:cNvSpPr/>
              <p:nvPr/>
            </p:nvSpPr>
            <p:spPr>
              <a:xfrm>
                <a:off x="7560675" y="3626520"/>
                <a:ext cx="589291" cy="98113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77" name="Rectangle 76"/>
              <p:cNvSpPr/>
              <p:nvPr/>
            </p:nvSpPr>
            <p:spPr>
              <a:xfrm>
                <a:off x="7560675" y="3622515"/>
                <a:ext cx="589291" cy="297914"/>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10000"/>
                      </a:schemeClr>
                    </a:solidFill>
                  </a:rPr>
                  <a:t>Face</a:t>
                </a:r>
                <a:endParaRPr lang="en-US" dirty="0">
                  <a:solidFill>
                    <a:schemeClr val="bg2">
                      <a:lumMod val="10000"/>
                    </a:schemeClr>
                  </a:solidFill>
                </a:endParaRPr>
              </a:p>
            </p:txBody>
          </p:sp>
        </p:grpSp>
      </p:grpSp>
      <p:grpSp>
        <p:nvGrpSpPr>
          <p:cNvPr id="78" name="Group 77"/>
          <p:cNvGrpSpPr/>
          <p:nvPr/>
        </p:nvGrpSpPr>
        <p:grpSpPr>
          <a:xfrm>
            <a:off x="3453285" y="5150550"/>
            <a:ext cx="836617" cy="1107996"/>
            <a:chOff x="3027399" y="4045891"/>
            <a:chExt cx="836617" cy="1107996"/>
          </a:xfrm>
        </p:grpSpPr>
        <p:grpSp>
          <p:nvGrpSpPr>
            <p:cNvPr id="79" name="Group 78"/>
            <p:cNvGrpSpPr/>
            <p:nvPr/>
          </p:nvGrpSpPr>
          <p:grpSpPr>
            <a:xfrm>
              <a:off x="3027399" y="4045891"/>
              <a:ext cx="836617" cy="1107996"/>
              <a:chOff x="3027399" y="4045891"/>
              <a:chExt cx="836617" cy="1107996"/>
            </a:xfrm>
          </p:grpSpPr>
          <p:sp>
            <p:nvSpPr>
              <p:cNvPr id="81" name="TextBox 80"/>
              <p:cNvSpPr txBox="1"/>
              <p:nvPr/>
            </p:nvSpPr>
            <p:spPr>
              <a:xfrm>
                <a:off x="3027399" y="4045891"/>
                <a:ext cx="827541" cy="369332"/>
              </a:xfrm>
              <a:prstGeom prst="rect">
                <a:avLst/>
              </a:prstGeom>
              <a:noFill/>
              <a:ln w="19050">
                <a:solidFill>
                  <a:srgbClr val="FF0000"/>
                </a:solidFill>
                <a:prstDash val="dash"/>
              </a:ln>
            </p:spPr>
            <p:txBody>
              <a:bodyPr wrap="square" rtlCol="0">
                <a:spAutoFit/>
              </a:bodyPr>
              <a:lstStyle/>
              <a:p>
                <a:pPr algn="ctr"/>
                <a:r>
                  <a:rPr lang="en-US" dirty="0" smtClean="0">
                    <a:solidFill>
                      <a:schemeClr val="bg2">
                        <a:lumMod val="10000"/>
                      </a:schemeClr>
                    </a:solidFill>
                    <a:latin typeface="Cambria" panose="02040503050406030204" pitchFamily="18" charset="0"/>
                  </a:rPr>
                  <a:t>Face</a:t>
                </a:r>
                <a:endParaRPr lang="en-US" dirty="0">
                  <a:solidFill>
                    <a:schemeClr val="bg2">
                      <a:lumMod val="10000"/>
                    </a:schemeClr>
                  </a:solidFill>
                  <a:latin typeface="Cambria" panose="02040503050406030204" pitchFamily="18" charset="0"/>
                </a:endParaRPr>
              </a:p>
            </p:txBody>
          </p:sp>
          <p:sp>
            <p:nvSpPr>
              <p:cNvPr id="82" name="TextBox 81"/>
              <p:cNvSpPr txBox="1"/>
              <p:nvPr/>
            </p:nvSpPr>
            <p:spPr>
              <a:xfrm>
                <a:off x="3031937" y="4415223"/>
                <a:ext cx="827541" cy="369332"/>
              </a:xfrm>
              <a:prstGeom prst="rect">
                <a:avLst/>
              </a:prstGeom>
              <a:noFill/>
              <a:ln w="19050">
                <a:solidFill>
                  <a:srgbClr val="FF0000"/>
                </a:solidFill>
                <a:prstDash val="dash"/>
              </a:ln>
            </p:spPr>
            <p:txBody>
              <a:bodyPr wrap="square" rtlCol="0">
                <a:spAutoFit/>
              </a:bodyPr>
              <a:lstStyle/>
              <a:p>
                <a:pPr algn="ctr"/>
                <a:endParaRPr lang="en-US" dirty="0">
                  <a:solidFill>
                    <a:schemeClr val="bg2">
                      <a:lumMod val="10000"/>
                    </a:schemeClr>
                  </a:solidFill>
                  <a:latin typeface="Cambria" panose="02040503050406030204" pitchFamily="18" charset="0"/>
                </a:endParaRPr>
              </a:p>
            </p:txBody>
          </p:sp>
          <p:sp>
            <p:nvSpPr>
              <p:cNvPr id="83" name="TextBox 82"/>
              <p:cNvSpPr txBox="1"/>
              <p:nvPr/>
            </p:nvSpPr>
            <p:spPr>
              <a:xfrm>
                <a:off x="3036475" y="4784555"/>
                <a:ext cx="827541" cy="369332"/>
              </a:xfrm>
              <a:prstGeom prst="rect">
                <a:avLst/>
              </a:prstGeom>
              <a:noFill/>
              <a:ln w="19050">
                <a:solidFill>
                  <a:srgbClr val="FF0000"/>
                </a:solidFill>
                <a:prstDash val="dash"/>
              </a:ln>
            </p:spPr>
            <p:txBody>
              <a:bodyPr wrap="square" rtlCol="0">
                <a:spAutoFit/>
              </a:bodyPr>
              <a:lstStyle/>
              <a:p>
                <a:pPr algn="ctr"/>
                <a:endParaRPr lang="en-US" dirty="0">
                  <a:solidFill>
                    <a:schemeClr val="bg2">
                      <a:lumMod val="10000"/>
                    </a:schemeClr>
                  </a:solidFill>
                  <a:latin typeface="Cambria" panose="02040503050406030204" pitchFamily="18" charset="0"/>
                </a:endParaRPr>
              </a:p>
            </p:txBody>
          </p:sp>
        </p:grpSp>
        <p:sp>
          <p:nvSpPr>
            <p:cNvPr id="80" name="TextBox 79"/>
            <p:cNvSpPr txBox="1"/>
            <p:nvPr/>
          </p:nvSpPr>
          <p:spPr>
            <a:xfrm>
              <a:off x="3027399" y="4413646"/>
              <a:ext cx="827541" cy="369332"/>
            </a:xfrm>
            <a:prstGeom prst="rect">
              <a:avLst/>
            </a:prstGeom>
            <a:noFill/>
            <a:ln w="28575">
              <a:solidFill>
                <a:srgbClr val="0070C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sp>
        <p:nvSpPr>
          <p:cNvPr id="55" name="TextBox 54"/>
          <p:cNvSpPr txBox="1"/>
          <p:nvPr/>
        </p:nvSpPr>
        <p:spPr>
          <a:xfrm>
            <a:off x="5209258" y="4033089"/>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84" name="TextBox 83"/>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163</a:t>
            </a:fld>
            <a:endParaRPr lang="en-US" dirty="0">
              <a:solidFill>
                <a:schemeClr val="bg2">
                  <a:lumMod val="10000"/>
                </a:schemeClr>
              </a:solidFill>
            </a:endParaRPr>
          </a:p>
        </p:txBody>
      </p:sp>
      <p:sp>
        <p:nvSpPr>
          <p:cNvPr id="68" name="TextBox 67"/>
          <p:cNvSpPr txBox="1"/>
          <p:nvPr/>
        </p:nvSpPr>
        <p:spPr>
          <a:xfrm>
            <a:off x="6670520" y="636884"/>
            <a:ext cx="1723549" cy="646331"/>
          </a:xfrm>
          <a:prstGeom prst="rect">
            <a:avLst/>
          </a:prstGeom>
          <a:noFill/>
        </p:spPr>
        <p:txBody>
          <a:bodyPr wrap="none" rtlCol="0">
            <a:spAutoFit/>
          </a:bodyPr>
          <a:lstStyle/>
          <a:p>
            <a:pPr marL="342900" indent="-342900">
              <a:buAutoNum type="arabicPeriod"/>
            </a:pPr>
            <a:r>
              <a:rPr lang="vi-VN" dirty="0" smtClean="0">
                <a:solidFill>
                  <a:schemeClr val="bg2">
                    <a:lumMod val="10000"/>
                  </a:schemeClr>
                </a:solidFill>
              </a:rPr>
              <a:t>Pre-training</a:t>
            </a:r>
          </a:p>
          <a:p>
            <a:pPr marL="342900" indent="-342900">
              <a:buAutoNum type="arabicPeriod"/>
            </a:pPr>
            <a:r>
              <a:rPr lang="vi-VN" b="1" dirty="0" smtClean="0">
                <a:solidFill>
                  <a:schemeClr val="bg2">
                    <a:lumMod val="10000"/>
                  </a:schemeClr>
                </a:solidFill>
              </a:rPr>
              <a:t>Training</a:t>
            </a:r>
            <a:endParaRPr lang="en-US" b="1" dirty="0">
              <a:solidFill>
                <a:schemeClr val="bg2">
                  <a:lumMod val="10000"/>
                </a:schemeClr>
              </a:solidFill>
            </a:endParaRPr>
          </a:p>
        </p:txBody>
      </p:sp>
    </p:spTree>
    <p:extLst>
      <p:ext uri="{BB962C8B-B14F-4D97-AF65-F5344CB8AC3E}">
        <p14:creationId xmlns:p14="http://schemas.microsoft.com/office/powerpoint/2010/main" val="77848524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lumMod val="10000"/>
                  </a:schemeClr>
                </a:solidFill>
              </a:rPr>
              <a:t>Algorithms – Training Employee Image - Process</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sp>
        <p:nvSpPr>
          <p:cNvPr id="5" name="Slide Number Placeholder 4"/>
          <p:cNvSpPr>
            <a:spLocks noGrp="1"/>
          </p:cNvSpPr>
          <p:nvPr>
            <p:ph type="sldNum" sz="quarter" idx="12"/>
          </p:nvPr>
        </p:nvSpPr>
        <p:spPr/>
        <p:txBody>
          <a:bodyPr/>
          <a:lstStyle/>
          <a:p>
            <a:fld id="{633CC90C-489C-C947-A38D-033AF202A691}" type="slidenum">
              <a:rPr lang="en-US" smtClean="0">
                <a:solidFill>
                  <a:schemeClr val="bg2">
                    <a:lumMod val="10000"/>
                  </a:schemeClr>
                </a:solidFill>
              </a:rPr>
              <a:pPr/>
              <a:t>164</a:t>
            </a:fld>
            <a:endParaRPr lang="en-US" dirty="0">
              <a:solidFill>
                <a:schemeClr val="bg2">
                  <a:lumMod val="10000"/>
                </a:schemeClr>
              </a:solidFill>
            </a:endParaRPr>
          </a:p>
        </p:txBody>
      </p:sp>
      <p:pic>
        <p:nvPicPr>
          <p:cNvPr id="8" name="Picture 7"/>
          <p:cNvPicPr>
            <a:picLocks noChangeAspect="1"/>
          </p:cNvPicPr>
          <p:nvPr/>
        </p:nvPicPr>
        <p:blipFill>
          <a:blip r:embed="rId3"/>
          <a:stretch>
            <a:fillRect/>
          </a:stretch>
        </p:blipFill>
        <p:spPr>
          <a:xfrm>
            <a:off x="623952" y="2856322"/>
            <a:ext cx="5783110" cy="3133212"/>
          </a:xfrm>
          <a:prstGeom prst="rect">
            <a:avLst/>
          </a:prstGeom>
        </p:spPr>
      </p:pic>
      <p:sp>
        <p:nvSpPr>
          <p:cNvPr id="9" name="Rectangle 8"/>
          <p:cNvSpPr/>
          <p:nvPr/>
        </p:nvSpPr>
        <p:spPr>
          <a:xfrm>
            <a:off x="531355" y="2754409"/>
            <a:ext cx="5992912" cy="343768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 name="TextBox 10"/>
          <p:cNvSpPr txBox="1"/>
          <p:nvPr/>
        </p:nvSpPr>
        <p:spPr>
          <a:xfrm>
            <a:off x="6670520" y="636884"/>
            <a:ext cx="1723549" cy="646331"/>
          </a:xfrm>
          <a:prstGeom prst="rect">
            <a:avLst/>
          </a:prstGeom>
          <a:noFill/>
        </p:spPr>
        <p:txBody>
          <a:bodyPr wrap="none" rtlCol="0">
            <a:spAutoFit/>
          </a:bodyPr>
          <a:lstStyle/>
          <a:p>
            <a:pPr marL="342900" indent="-342900">
              <a:buAutoNum type="arabicPeriod"/>
            </a:pPr>
            <a:r>
              <a:rPr lang="vi-VN" dirty="0" smtClean="0">
                <a:solidFill>
                  <a:schemeClr val="bg2">
                    <a:lumMod val="10000"/>
                  </a:schemeClr>
                </a:solidFill>
              </a:rPr>
              <a:t>Pre-training</a:t>
            </a:r>
          </a:p>
          <a:p>
            <a:pPr marL="342900" indent="-342900">
              <a:buAutoNum type="arabicPeriod"/>
            </a:pPr>
            <a:r>
              <a:rPr lang="vi-VN" b="1" dirty="0" smtClean="0">
                <a:solidFill>
                  <a:schemeClr val="bg2">
                    <a:lumMod val="10000"/>
                  </a:schemeClr>
                </a:solidFill>
              </a:rPr>
              <a:t>Training</a:t>
            </a:r>
            <a:endParaRPr lang="en-US" b="1" dirty="0">
              <a:solidFill>
                <a:schemeClr val="bg2">
                  <a:lumMod val="10000"/>
                </a:schemeClr>
              </a:solidFill>
            </a:endParaRPr>
          </a:p>
        </p:txBody>
      </p:sp>
    </p:spTree>
    <p:extLst>
      <p:ext uri="{BB962C8B-B14F-4D97-AF65-F5344CB8AC3E}">
        <p14:creationId xmlns:p14="http://schemas.microsoft.com/office/powerpoint/2010/main" val="21013788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lumMod val="10000"/>
                  </a:schemeClr>
                </a:solidFill>
              </a:rPr>
              <a:t>Algorithms – Training Employee Image - Process</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pic>
        <p:nvPicPr>
          <p:cNvPr id="3" name="Picture 2"/>
          <p:cNvPicPr>
            <a:picLocks noChangeAspect="1"/>
          </p:cNvPicPr>
          <p:nvPr/>
        </p:nvPicPr>
        <p:blipFill>
          <a:blip r:embed="rId3"/>
          <a:stretch>
            <a:fillRect/>
          </a:stretch>
        </p:blipFill>
        <p:spPr>
          <a:xfrm>
            <a:off x="623952" y="2856322"/>
            <a:ext cx="5783110" cy="3133212"/>
          </a:xfrm>
          <a:prstGeom prst="rect">
            <a:avLst/>
          </a:prstGeom>
        </p:spPr>
      </p:pic>
      <p:sp>
        <p:nvSpPr>
          <p:cNvPr id="4" name="Rectangle 3"/>
          <p:cNvSpPr/>
          <p:nvPr/>
        </p:nvSpPr>
        <p:spPr>
          <a:xfrm>
            <a:off x="531355" y="2754409"/>
            <a:ext cx="5992912" cy="343768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 name="TextBox 10"/>
          <p:cNvSpPr txBox="1"/>
          <p:nvPr/>
        </p:nvSpPr>
        <p:spPr>
          <a:xfrm>
            <a:off x="7015038" y="2749539"/>
            <a:ext cx="1427356" cy="1015663"/>
          </a:xfrm>
          <a:prstGeom prst="rect">
            <a:avLst/>
          </a:prstGeom>
          <a:solidFill>
            <a:schemeClr val="bg1"/>
          </a:solidFill>
        </p:spPr>
        <p:txBody>
          <a:bodyPr wrap="square" rtlCol="0">
            <a:spAutoFit/>
          </a:bodyPr>
          <a:lstStyle/>
          <a:p>
            <a:pPr algn="ctr"/>
            <a:r>
              <a:rPr lang="en-US" sz="6000" b="1" dirty="0" smtClean="0">
                <a:solidFill>
                  <a:schemeClr val="bg2">
                    <a:lumMod val="10000"/>
                  </a:schemeClr>
                </a:solidFill>
              </a:rPr>
              <a:t>5</a:t>
            </a:r>
            <a:endParaRPr lang="en-US" sz="6000" b="1"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165</a:t>
            </a:fld>
            <a:endParaRPr lang="en-US" dirty="0">
              <a:solidFill>
                <a:schemeClr val="bg2">
                  <a:lumMod val="1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9687" y="2143893"/>
            <a:ext cx="2143478" cy="2143478"/>
          </a:xfrm>
          <a:prstGeom prst="rect">
            <a:avLst/>
          </a:prstGeom>
        </p:spPr>
      </p:pic>
      <p:sp>
        <p:nvSpPr>
          <p:cNvPr id="8" name="TextBox 7"/>
          <p:cNvSpPr txBox="1"/>
          <p:nvPr/>
        </p:nvSpPr>
        <p:spPr>
          <a:xfrm>
            <a:off x="6832939" y="4287371"/>
            <a:ext cx="2056973" cy="400110"/>
          </a:xfrm>
          <a:prstGeom prst="rect">
            <a:avLst/>
          </a:prstGeom>
          <a:noFill/>
        </p:spPr>
        <p:txBody>
          <a:bodyPr wrap="none" rtlCol="0">
            <a:spAutoFit/>
          </a:bodyPr>
          <a:lstStyle/>
          <a:p>
            <a:r>
              <a:rPr lang="en-US" sz="2000" b="1" dirty="0" smtClean="0">
                <a:solidFill>
                  <a:schemeClr val="bg2">
                    <a:lumMod val="10000"/>
                  </a:schemeClr>
                </a:solidFill>
              </a:rPr>
              <a:t>At least 5 times</a:t>
            </a:r>
            <a:endParaRPr lang="en-US" sz="2000" b="1" dirty="0">
              <a:solidFill>
                <a:schemeClr val="bg2">
                  <a:lumMod val="10000"/>
                </a:schemeClr>
              </a:solidFill>
            </a:endParaRPr>
          </a:p>
        </p:txBody>
      </p:sp>
      <p:sp>
        <p:nvSpPr>
          <p:cNvPr id="12" name="TextBox 11"/>
          <p:cNvSpPr txBox="1"/>
          <p:nvPr/>
        </p:nvSpPr>
        <p:spPr>
          <a:xfrm>
            <a:off x="6670520" y="636884"/>
            <a:ext cx="1723549" cy="646331"/>
          </a:xfrm>
          <a:prstGeom prst="rect">
            <a:avLst/>
          </a:prstGeom>
          <a:noFill/>
        </p:spPr>
        <p:txBody>
          <a:bodyPr wrap="none" rtlCol="0">
            <a:spAutoFit/>
          </a:bodyPr>
          <a:lstStyle/>
          <a:p>
            <a:pPr marL="342900" indent="-342900">
              <a:buAutoNum type="arabicPeriod"/>
            </a:pPr>
            <a:r>
              <a:rPr lang="vi-VN" dirty="0" smtClean="0">
                <a:solidFill>
                  <a:schemeClr val="bg2">
                    <a:lumMod val="10000"/>
                  </a:schemeClr>
                </a:solidFill>
              </a:rPr>
              <a:t>Pre-training</a:t>
            </a:r>
          </a:p>
          <a:p>
            <a:pPr marL="342900" indent="-342900">
              <a:buAutoNum type="arabicPeriod"/>
            </a:pPr>
            <a:r>
              <a:rPr lang="vi-VN" b="1" dirty="0" smtClean="0">
                <a:solidFill>
                  <a:schemeClr val="bg2">
                    <a:lumMod val="10000"/>
                  </a:schemeClr>
                </a:solidFill>
              </a:rPr>
              <a:t>Training</a:t>
            </a:r>
            <a:endParaRPr lang="en-US" b="1" dirty="0">
              <a:solidFill>
                <a:schemeClr val="bg2">
                  <a:lumMod val="10000"/>
                </a:schemeClr>
              </a:solidFill>
            </a:endParaRPr>
          </a:p>
        </p:txBody>
      </p:sp>
    </p:spTree>
    <p:extLst>
      <p:ext uri="{BB962C8B-B14F-4D97-AF65-F5344CB8AC3E}">
        <p14:creationId xmlns:p14="http://schemas.microsoft.com/office/powerpoint/2010/main" val="296907556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Algorithms – Training Employee </a:t>
            </a:r>
            <a:r>
              <a:rPr lang="en-US" dirty="0" smtClean="0">
                <a:solidFill>
                  <a:schemeClr val="bg2">
                    <a:lumMod val="10000"/>
                  </a:schemeClr>
                </a:solidFill>
              </a:rPr>
              <a:t>Image</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graphicFrame>
        <p:nvGraphicFramePr>
          <p:cNvPr id="10" name="Diagram 9"/>
          <p:cNvGraphicFramePr/>
          <p:nvPr>
            <p:extLst>
              <p:ext uri="{D42A27DB-BD31-4B8C-83A1-F6EECF244321}">
                <p14:modId xmlns:p14="http://schemas.microsoft.com/office/powerpoint/2010/main" val="1065025759"/>
              </p:ext>
            </p:extLst>
          </p:nvPr>
        </p:nvGraphicFramePr>
        <p:xfrm>
          <a:off x="531640" y="2460256"/>
          <a:ext cx="818705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Oval 10"/>
          <p:cNvSpPr/>
          <p:nvPr/>
        </p:nvSpPr>
        <p:spPr>
          <a:xfrm>
            <a:off x="1537963" y="2460256"/>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Oval 12"/>
          <p:cNvSpPr/>
          <p:nvPr/>
        </p:nvSpPr>
        <p:spPr>
          <a:xfrm>
            <a:off x="1537963" y="3935607"/>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Oval 13"/>
          <p:cNvSpPr/>
          <p:nvPr/>
        </p:nvSpPr>
        <p:spPr>
          <a:xfrm>
            <a:off x="1537963" y="5410958"/>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5" name="Picture 2" descr="http://www.iconsdb.com/icons/preview/green/checkmark-xx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327" y="2646356"/>
            <a:ext cx="744077" cy="744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iconsdb.com/icons/preview/green/checkmark-xx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327" y="4120217"/>
            <a:ext cx="744077" cy="74407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166</a:t>
            </a:fld>
            <a:endParaRPr lang="en-US" dirty="0">
              <a:solidFill>
                <a:schemeClr val="bg2">
                  <a:lumMod val="10000"/>
                </a:schemeClr>
              </a:solidFill>
            </a:endParaRPr>
          </a:p>
        </p:txBody>
      </p:sp>
    </p:spTree>
    <p:extLst>
      <p:ext uri="{BB962C8B-B14F-4D97-AF65-F5344CB8AC3E}">
        <p14:creationId xmlns:p14="http://schemas.microsoft.com/office/powerpoint/2010/main" val="34695132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lumMod val="10000"/>
                  </a:schemeClr>
                </a:solidFill>
              </a:rPr>
              <a:t>Algorithms – Training Employee Image - Finish</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802577" y="2182659"/>
            <a:ext cx="2090057" cy="4583901"/>
            <a:chOff x="118753" y="2273168"/>
            <a:chExt cx="2683824" cy="4424515"/>
          </a:xfrm>
        </p:grpSpPr>
        <p:sp>
          <p:nvSpPr>
            <p:cNvPr id="16" name="Rectangle 15"/>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8" name="Group 7"/>
          <p:cNvGrpSpPr/>
          <p:nvPr/>
        </p:nvGrpSpPr>
        <p:grpSpPr>
          <a:xfrm>
            <a:off x="329053" y="2680825"/>
            <a:ext cx="833883" cy="1117061"/>
            <a:chOff x="61773" y="2699970"/>
            <a:chExt cx="833883" cy="1117061"/>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3" name="TextBox 32"/>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sp>
        <p:nvSpPr>
          <p:cNvPr id="54" name="TextBox 53"/>
          <p:cNvSpPr txBox="1"/>
          <p:nvPr/>
        </p:nvSpPr>
        <p:spPr>
          <a:xfrm>
            <a:off x="930487" y="4142405"/>
            <a:ext cx="1687597" cy="369332"/>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finish training</a:t>
            </a:r>
            <a:endParaRPr lang="en-US" dirty="0">
              <a:solidFill>
                <a:schemeClr val="bg2">
                  <a:lumMod val="10000"/>
                </a:schemeClr>
              </a:solidFill>
              <a:latin typeface="Cambria" panose="02040503050406030204" pitchFamily="18" charset="0"/>
            </a:endParaRPr>
          </a:p>
        </p:txBody>
      </p:sp>
      <p:sp>
        <p:nvSpPr>
          <p:cNvPr id="69" name="TextBox 68"/>
          <p:cNvSpPr txBox="1"/>
          <p:nvPr/>
        </p:nvSpPr>
        <p:spPr>
          <a:xfrm>
            <a:off x="928164" y="4683994"/>
            <a:ext cx="1689920"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d</a:t>
            </a:r>
            <a:r>
              <a:rPr lang="en-US" dirty="0" err="1" smtClean="0">
                <a:solidFill>
                  <a:schemeClr val="bg2">
                    <a:lumMod val="10000"/>
                  </a:schemeClr>
                </a:solidFill>
                <a:latin typeface="Cambria" panose="02040503050406030204" pitchFamily="18" charset="0"/>
              </a:rPr>
              <a:t>epartment_id</a:t>
            </a:r>
            <a:endParaRPr lang="en-US" dirty="0">
              <a:solidFill>
                <a:schemeClr val="bg2">
                  <a:lumMod val="10000"/>
                </a:schemeClr>
              </a:solidFill>
              <a:latin typeface="Cambria" panose="02040503050406030204" pitchFamily="18" charset="0"/>
            </a:endParaRPr>
          </a:p>
        </p:txBody>
      </p:sp>
      <p:grpSp>
        <p:nvGrpSpPr>
          <p:cNvPr id="90" name="Group 89"/>
          <p:cNvGrpSpPr/>
          <p:nvPr/>
        </p:nvGrpSpPr>
        <p:grpSpPr>
          <a:xfrm>
            <a:off x="2856892" y="2728651"/>
            <a:ext cx="1984049" cy="3802778"/>
            <a:chOff x="2856892" y="2728651"/>
            <a:chExt cx="1984049" cy="3671324"/>
          </a:xfrm>
        </p:grpSpPr>
        <p:sp>
          <p:nvSpPr>
            <p:cNvPr id="91" name="Rectangle 90"/>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92" name="Rectangle 91"/>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sp>
        <p:nvSpPr>
          <p:cNvPr id="93" name="TextBox 92"/>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167</a:t>
            </a:fld>
            <a:endParaRPr lang="en-US" dirty="0">
              <a:solidFill>
                <a:schemeClr val="bg2">
                  <a:lumMod val="10000"/>
                </a:schemeClr>
              </a:solidFill>
            </a:endParaRPr>
          </a:p>
        </p:txBody>
      </p:sp>
      <p:sp>
        <p:nvSpPr>
          <p:cNvPr id="18" name="TextBox 17"/>
          <p:cNvSpPr txBox="1"/>
          <p:nvPr/>
        </p:nvSpPr>
        <p:spPr>
          <a:xfrm>
            <a:off x="6652591" y="619450"/>
            <a:ext cx="2491409" cy="923330"/>
          </a:xfrm>
          <a:prstGeom prst="rect">
            <a:avLst/>
          </a:prstGeom>
          <a:noFill/>
        </p:spPr>
        <p:txBody>
          <a:bodyPr wrap="square" rtlCol="0">
            <a:spAutoFit/>
          </a:bodyPr>
          <a:lstStyle/>
          <a:p>
            <a:pPr marL="342900" indent="-342900">
              <a:buAutoNum type="arabicPeriod"/>
            </a:pPr>
            <a:r>
              <a:rPr lang="vi-VN" dirty="0" smtClean="0">
                <a:solidFill>
                  <a:schemeClr val="bg2">
                    <a:lumMod val="10000"/>
                  </a:schemeClr>
                </a:solidFill>
              </a:rPr>
              <a:t>Pre-training</a:t>
            </a:r>
          </a:p>
          <a:p>
            <a:pPr marL="342900" indent="-342900">
              <a:buAutoNum type="arabicPeriod"/>
            </a:pPr>
            <a:r>
              <a:rPr lang="vi-VN" dirty="0" smtClean="0">
                <a:solidFill>
                  <a:schemeClr val="bg2">
                    <a:lumMod val="10000"/>
                  </a:schemeClr>
                </a:solidFill>
              </a:rPr>
              <a:t>Training</a:t>
            </a:r>
          </a:p>
          <a:p>
            <a:pPr marL="342900" indent="-342900">
              <a:buAutoNum type="arabicPeriod"/>
            </a:pPr>
            <a:r>
              <a:rPr lang="vi-VN" b="1" dirty="0" smtClean="0">
                <a:solidFill>
                  <a:schemeClr val="bg2">
                    <a:lumMod val="10000"/>
                  </a:schemeClr>
                </a:solidFill>
              </a:rPr>
              <a:t>Finish</a:t>
            </a:r>
            <a:endParaRPr lang="en-US" b="1" dirty="0">
              <a:solidFill>
                <a:schemeClr val="bg2">
                  <a:lumMod val="10000"/>
                </a:schemeClr>
              </a:solidFill>
            </a:endParaRPr>
          </a:p>
        </p:txBody>
      </p:sp>
      <p:cxnSp>
        <p:nvCxnSpPr>
          <p:cNvPr id="19" name="Elbow Connector 18"/>
          <p:cNvCxnSpPr/>
          <p:nvPr/>
        </p:nvCxnSpPr>
        <p:spPr>
          <a:xfrm rot="16200000" flipH="1">
            <a:off x="1389054" y="3154827"/>
            <a:ext cx="770464" cy="2056582"/>
          </a:xfrm>
          <a:prstGeom prst="bentConnector2">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550055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lumMod val="10000"/>
                  </a:schemeClr>
                </a:solidFill>
              </a:rPr>
              <a:t>Algorithms – Training Employee Image - Finish</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802577" y="2182659"/>
            <a:ext cx="2090057" cy="4583901"/>
            <a:chOff x="118753" y="2273168"/>
            <a:chExt cx="2683824" cy="4424515"/>
          </a:xfrm>
        </p:grpSpPr>
        <p:sp>
          <p:nvSpPr>
            <p:cNvPr id="16" name="Rectangle 15"/>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3" name="Group 2"/>
          <p:cNvGrpSpPr/>
          <p:nvPr/>
        </p:nvGrpSpPr>
        <p:grpSpPr>
          <a:xfrm>
            <a:off x="6885709" y="2136700"/>
            <a:ext cx="2090057" cy="4629860"/>
            <a:chOff x="6885709" y="2136700"/>
            <a:chExt cx="2090057" cy="4470474"/>
          </a:xfrm>
        </p:grpSpPr>
        <p:sp>
          <p:nvSpPr>
            <p:cNvPr id="22" name="Rectangle 21"/>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grpSp>
        <p:nvGrpSpPr>
          <p:cNvPr id="28" name="Group 27"/>
          <p:cNvGrpSpPr/>
          <p:nvPr/>
        </p:nvGrpSpPr>
        <p:grpSpPr>
          <a:xfrm>
            <a:off x="7012570" y="2836410"/>
            <a:ext cx="1840564" cy="3023636"/>
            <a:chOff x="2936000" y="2790863"/>
            <a:chExt cx="1840564" cy="3023636"/>
          </a:xfrm>
        </p:grpSpPr>
        <p:sp>
          <p:nvSpPr>
            <p:cNvPr id="29" name="Rectangle 28"/>
            <p:cNvSpPr/>
            <p:nvPr/>
          </p:nvSpPr>
          <p:spPr>
            <a:xfrm>
              <a:off x="2936000" y="3265715"/>
              <a:ext cx="1837881" cy="2548784"/>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2790863"/>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a:t>
              </a:r>
              <a:endParaRPr lang="en-US" dirty="0">
                <a:solidFill>
                  <a:schemeClr val="bg2">
                    <a:lumMod val="10000"/>
                  </a:schemeClr>
                </a:solidFill>
              </a:endParaRPr>
            </a:p>
          </p:txBody>
        </p:sp>
      </p:grpSp>
      <p:cxnSp>
        <p:nvCxnSpPr>
          <p:cNvPr id="61" name="Straight Arrow Connector 60"/>
          <p:cNvCxnSpPr/>
          <p:nvPr/>
        </p:nvCxnSpPr>
        <p:spPr>
          <a:xfrm>
            <a:off x="5357140" y="4254936"/>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445085" y="3608605"/>
            <a:ext cx="1056300"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Call API Training</a:t>
            </a:r>
            <a:endParaRPr lang="en-US" dirty="0">
              <a:solidFill>
                <a:schemeClr val="bg2">
                  <a:lumMod val="10000"/>
                </a:schemeClr>
              </a:solidFill>
              <a:latin typeface="Cambria" panose="020405030504060302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218" y="3559997"/>
            <a:ext cx="1343025" cy="1343025"/>
          </a:xfrm>
          <a:prstGeom prst="rect">
            <a:avLst/>
          </a:prstGeom>
        </p:spPr>
      </p:pic>
      <p:grpSp>
        <p:nvGrpSpPr>
          <p:cNvPr id="55" name="Group 54"/>
          <p:cNvGrpSpPr/>
          <p:nvPr/>
        </p:nvGrpSpPr>
        <p:grpSpPr>
          <a:xfrm>
            <a:off x="2856892" y="2728651"/>
            <a:ext cx="1984049" cy="3802778"/>
            <a:chOff x="2856892" y="2728651"/>
            <a:chExt cx="1984049" cy="3671324"/>
          </a:xfrm>
        </p:grpSpPr>
        <p:sp>
          <p:nvSpPr>
            <p:cNvPr id="56" name="Rectangle 55"/>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7" name="Rectangle 56"/>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sp>
        <p:nvSpPr>
          <p:cNvPr id="58" name="TextBox 57"/>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grpSp>
        <p:nvGrpSpPr>
          <p:cNvPr id="26" name="Group 25"/>
          <p:cNvGrpSpPr/>
          <p:nvPr/>
        </p:nvGrpSpPr>
        <p:grpSpPr>
          <a:xfrm>
            <a:off x="329053" y="2680825"/>
            <a:ext cx="833883" cy="1117061"/>
            <a:chOff x="61773" y="2699970"/>
            <a:chExt cx="833883" cy="1117061"/>
          </a:xfrm>
        </p:grpSpPr>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1" name="TextBox 30"/>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sp>
        <p:nvSpPr>
          <p:cNvPr id="32" name="TextBox 31"/>
          <p:cNvSpPr txBox="1"/>
          <p:nvPr/>
        </p:nvSpPr>
        <p:spPr>
          <a:xfrm>
            <a:off x="930487" y="4142405"/>
            <a:ext cx="1687597" cy="369332"/>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finish training</a:t>
            </a:r>
            <a:endParaRPr lang="en-US" dirty="0">
              <a:solidFill>
                <a:schemeClr val="bg2">
                  <a:lumMod val="10000"/>
                </a:schemeClr>
              </a:solidFill>
              <a:latin typeface="Cambria" panose="02040503050406030204" pitchFamily="18" charset="0"/>
            </a:endParaRPr>
          </a:p>
        </p:txBody>
      </p:sp>
      <p:sp>
        <p:nvSpPr>
          <p:cNvPr id="33" name="TextBox 32"/>
          <p:cNvSpPr txBox="1"/>
          <p:nvPr/>
        </p:nvSpPr>
        <p:spPr>
          <a:xfrm>
            <a:off x="928164" y="4683994"/>
            <a:ext cx="1689920"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d</a:t>
            </a:r>
            <a:r>
              <a:rPr lang="en-US" dirty="0" err="1" smtClean="0">
                <a:solidFill>
                  <a:schemeClr val="bg2">
                    <a:lumMod val="10000"/>
                  </a:schemeClr>
                </a:solidFill>
                <a:latin typeface="Cambria" panose="02040503050406030204" pitchFamily="18" charset="0"/>
              </a:rPr>
              <a:t>epartment_id</a:t>
            </a:r>
            <a:endParaRPr lang="en-US" dirty="0">
              <a:solidFill>
                <a:schemeClr val="bg2">
                  <a:lumMod val="10000"/>
                </a:schemeClr>
              </a:solidFill>
              <a:latin typeface="Cambria" panose="02040503050406030204" pitchFamily="18" charset="0"/>
            </a:endParaRPr>
          </a:p>
        </p:txBody>
      </p:sp>
      <p:cxnSp>
        <p:nvCxnSpPr>
          <p:cNvPr id="34" name="Elbow Connector 33"/>
          <p:cNvCxnSpPr/>
          <p:nvPr/>
        </p:nvCxnSpPr>
        <p:spPr>
          <a:xfrm rot="16200000" flipH="1">
            <a:off x="1389054" y="3154827"/>
            <a:ext cx="770464" cy="2056582"/>
          </a:xfrm>
          <a:prstGeom prst="bentConnector2">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168</a:t>
            </a:fld>
            <a:endParaRPr lang="en-US" dirty="0">
              <a:solidFill>
                <a:schemeClr val="bg2">
                  <a:lumMod val="10000"/>
                </a:schemeClr>
              </a:solidFill>
            </a:endParaRPr>
          </a:p>
        </p:txBody>
      </p:sp>
      <p:sp>
        <p:nvSpPr>
          <p:cNvPr id="35" name="TextBox 34"/>
          <p:cNvSpPr txBox="1"/>
          <p:nvPr/>
        </p:nvSpPr>
        <p:spPr>
          <a:xfrm>
            <a:off x="6652591" y="619450"/>
            <a:ext cx="2491409" cy="923330"/>
          </a:xfrm>
          <a:prstGeom prst="rect">
            <a:avLst/>
          </a:prstGeom>
          <a:noFill/>
        </p:spPr>
        <p:txBody>
          <a:bodyPr wrap="square" rtlCol="0">
            <a:spAutoFit/>
          </a:bodyPr>
          <a:lstStyle/>
          <a:p>
            <a:pPr marL="342900" indent="-342900">
              <a:buAutoNum type="arabicPeriod"/>
            </a:pPr>
            <a:r>
              <a:rPr lang="vi-VN" dirty="0" smtClean="0">
                <a:solidFill>
                  <a:schemeClr val="bg2">
                    <a:lumMod val="10000"/>
                  </a:schemeClr>
                </a:solidFill>
              </a:rPr>
              <a:t>Pre-training</a:t>
            </a:r>
          </a:p>
          <a:p>
            <a:pPr marL="342900" indent="-342900">
              <a:buAutoNum type="arabicPeriod"/>
            </a:pPr>
            <a:r>
              <a:rPr lang="vi-VN" dirty="0" smtClean="0">
                <a:solidFill>
                  <a:schemeClr val="bg2">
                    <a:lumMod val="10000"/>
                  </a:schemeClr>
                </a:solidFill>
              </a:rPr>
              <a:t>Training</a:t>
            </a:r>
          </a:p>
          <a:p>
            <a:pPr marL="342900" indent="-342900">
              <a:buAutoNum type="arabicPeriod"/>
            </a:pPr>
            <a:r>
              <a:rPr lang="vi-VN" b="1" dirty="0" smtClean="0">
                <a:solidFill>
                  <a:schemeClr val="bg2">
                    <a:lumMod val="10000"/>
                  </a:schemeClr>
                </a:solidFill>
              </a:rPr>
              <a:t>Finish</a:t>
            </a:r>
            <a:endParaRPr lang="en-US" b="1" dirty="0">
              <a:solidFill>
                <a:schemeClr val="bg2">
                  <a:lumMod val="10000"/>
                </a:schemeClr>
              </a:solidFill>
            </a:endParaRPr>
          </a:p>
        </p:txBody>
      </p:sp>
    </p:spTree>
    <p:extLst>
      <p:ext uri="{BB962C8B-B14F-4D97-AF65-F5344CB8AC3E}">
        <p14:creationId xmlns:p14="http://schemas.microsoft.com/office/powerpoint/2010/main" val="193180282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lumMod val="10000"/>
                  </a:schemeClr>
                </a:solidFill>
              </a:rPr>
              <a:t>Algorithms – Training Employee Image - Finish</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a:solidFill>
                  <a:schemeClr val="bg2">
                    <a:lumMod val="10000"/>
                  </a:schemeClr>
                </a:solidFill>
              </a:rPr>
              <a:t>Timekeeping</a:t>
            </a:r>
          </a:p>
        </p:txBody>
      </p:sp>
      <p:grpSp>
        <p:nvGrpSpPr>
          <p:cNvPr id="15" name="Group 14"/>
          <p:cNvGrpSpPr/>
          <p:nvPr/>
        </p:nvGrpSpPr>
        <p:grpSpPr>
          <a:xfrm>
            <a:off x="2802577" y="2182659"/>
            <a:ext cx="2090057" cy="4583901"/>
            <a:chOff x="118753" y="2273168"/>
            <a:chExt cx="2683824" cy="4424515"/>
          </a:xfrm>
        </p:grpSpPr>
        <p:sp>
          <p:nvSpPr>
            <p:cNvPr id="16" name="Rectangle 15"/>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TextBox 16"/>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3" name="Group 2"/>
          <p:cNvGrpSpPr/>
          <p:nvPr/>
        </p:nvGrpSpPr>
        <p:grpSpPr>
          <a:xfrm>
            <a:off x="6885709" y="2136700"/>
            <a:ext cx="2090057" cy="4629860"/>
            <a:chOff x="6885709" y="2136700"/>
            <a:chExt cx="2090057" cy="4470474"/>
          </a:xfrm>
        </p:grpSpPr>
        <p:sp>
          <p:nvSpPr>
            <p:cNvPr id="22" name="Rectangle 21"/>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grpSp>
        <p:nvGrpSpPr>
          <p:cNvPr id="28" name="Group 27"/>
          <p:cNvGrpSpPr/>
          <p:nvPr/>
        </p:nvGrpSpPr>
        <p:grpSpPr>
          <a:xfrm>
            <a:off x="7012570" y="2836410"/>
            <a:ext cx="1840564" cy="3023636"/>
            <a:chOff x="2936000" y="2790863"/>
            <a:chExt cx="1840564" cy="3023636"/>
          </a:xfrm>
        </p:grpSpPr>
        <p:sp>
          <p:nvSpPr>
            <p:cNvPr id="29" name="Rectangle 28"/>
            <p:cNvSpPr/>
            <p:nvPr/>
          </p:nvSpPr>
          <p:spPr>
            <a:xfrm>
              <a:off x="2936000" y="3265715"/>
              <a:ext cx="1837881" cy="2548784"/>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2790863"/>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a:t>
              </a:r>
              <a:endParaRPr lang="en-US" dirty="0">
                <a:solidFill>
                  <a:schemeClr val="bg2">
                    <a:lumMod val="10000"/>
                  </a:schemeClr>
                </a:solidFill>
              </a:endParaRPr>
            </a:p>
          </p:txBody>
        </p:sp>
      </p:grpSp>
      <p:cxnSp>
        <p:nvCxnSpPr>
          <p:cNvPr id="61" name="Straight Arrow Connector 60"/>
          <p:cNvCxnSpPr/>
          <p:nvPr/>
        </p:nvCxnSpPr>
        <p:spPr>
          <a:xfrm>
            <a:off x="5357140" y="4254936"/>
            <a:ext cx="1238028"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445085" y="3608605"/>
            <a:ext cx="1056300" cy="646331"/>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Call API Training</a:t>
            </a:r>
            <a:endParaRPr lang="en-US" dirty="0">
              <a:solidFill>
                <a:schemeClr val="bg2">
                  <a:lumMod val="10000"/>
                </a:schemeClr>
              </a:solidFill>
              <a:latin typeface="Cambria" panose="02040503050406030204" pitchFamily="18" charset="0"/>
            </a:endParaRPr>
          </a:p>
        </p:txBody>
      </p:sp>
      <p:grpSp>
        <p:nvGrpSpPr>
          <p:cNvPr id="55" name="Group 54"/>
          <p:cNvGrpSpPr/>
          <p:nvPr/>
        </p:nvGrpSpPr>
        <p:grpSpPr>
          <a:xfrm>
            <a:off x="2856892" y="2728651"/>
            <a:ext cx="1984049" cy="3802778"/>
            <a:chOff x="2856892" y="2728651"/>
            <a:chExt cx="1984049" cy="3671324"/>
          </a:xfrm>
        </p:grpSpPr>
        <p:sp>
          <p:nvSpPr>
            <p:cNvPr id="56" name="Rectangle 55"/>
            <p:cNvSpPr/>
            <p:nvPr/>
          </p:nvSpPr>
          <p:spPr>
            <a:xfrm>
              <a:off x="2862764" y="2748135"/>
              <a:ext cx="1978177" cy="3651840"/>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7" name="Rectangle 56"/>
            <p:cNvSpPr/>
            <p:nvPr/>
          </p:nvSpPr>
          <p:spPr>
            <a:xfrm>
              <a:off x="2856892" y="2728651"/>
              <a:ext cx="1973941" cy="383237"/>
            </a:xfrm>
            <a:prstGeom prst="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b="1" dirty="0" smtClean="0">
                  <a:solidFill>
                    <a:schemeClr val="bg2">
                      <a:lumMod val="10000"/>
                    </a:schemeClr>
                  </a:solidFill>
                  <a:latin typeface="Cambria" panose="02040503050406030204" pitchFamily="18" charset="0"/>
                </a:rPr>
                <a:t>Department</a:t>
              </a:r>
              <a:endParaRPr lang="en-US" b="1" dirty="0">
                <a:solidFill>
                  <a:schemeClr val="bg2">
                    <a:lumMod val="10000"/>
                  </a:schemeClr>
                </a:solidFill>
                <a:latin typeface="Cambria" panose="02040503050406030204" pitchFamily="18" charset="0"/>
              </a:endParaRPr>
            </a:p>
          </p:txBody>
        </p:sp>
      </p:grpSp>
      <p:sp>
        <p:nvSpPr>
          <p:cNvPr id="58" name="TextBox 57"/>
          <p:cNvSpPr txBox="1"/>
          <p:nvPr/>
        </p:nvSpPr>
        <p:spPr>
          <a:xfrm>
            <a:off x="3151109" y="3213111"/>
            <a:ext cx="1401485" cy="584775"/>
          </a:xfrm>
          <a:prstGeom prst="rect">
            <a:avLst/>
          </a:prstGeom>
          <a:noFill/>
          <a:ln w="28575">
            <a:solidFill>
              <a:srgbClr val="FF0000"/>
            </a:solidFill>
          </a:ln>
        </p:spPr>
        <p:txBody>
          <a:bodyPr wrap="square" rtlCol="0">
            <a:spAutoFit/>
          </a:bodyPr>
          <a:lstStyle/>
          <a:p>
            <a:pPr algn="ctr"/>
            <a:r>
              <a:rPr lang="en-US" sz="1600" dirty="0" smtClean="0">
                <a:solidFill>
                  <a:schemeClr val="bg2">
                    <a:lumMod val="10000"/>
                  </a:schemeClr>
                </a:solidFill>
                <a:latin typeface="Cambria" panose="02040503050406030204" pitchFamily="18" charset="0"/>
              </a:rPr>
              <a:t>Department</a:t>
            </a:r>
          </a:p>
          <a:p>
            <a:pPr algn="ctr"/>
            <a:r>
              <a:rPr lang="en-US" sz="1600" dirty="0" smtClean="0">
                <a:solidFill>
                  <a:schemeClr val="bg2">
                    <a:lumMod val="10000"/>
                  </a:schemeClr>
                </a:solidFill>
                <a:latin typeface="Cambria" panose="02040503050406030204" pitchFamily="18" charset="0"/>
              </a:rPr>
              <a:t>Code</a:t>
            </a:r>
            <a:endParaRPr lang="en-US" sz="1600" dirty="0">
              <a:solidFill>
                <a:schemeClr val="bg2">
                  <a:lumMod val="10000"/>
                </a:schemeClr>
              </a:solidFill>
              <a:latin typeface="Cambria" panose="02040503050406030204" pitchFamily="18" charset="0"/>
            </a:endParaRPr>
          </a:p>
        </p:txBody>
      </p:sp>
      <p:cxnSp>
        <p:nvCxnSpPr>
          <p:cNvPr id="27" name="Straight Arrow Connector 26"/>
          <p:cNvCxnSpPr/>
          <p:nvPr/>
        </p:nvCxnSpPr>
        <p:spPr>
          <a:xfrm flipH="1">
            <a:off x="5357140" y="5584815"/>
            <a:ext cx="123802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342309" y="5180967"/>
            <a:ext cx="1276120" cy="369332"/>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Response</a:t>
            </a:r>
            <a:endParaRPr lang="en-US" dirty="0">
              <a:solidFill>
                <a:schemeClr val="bg2">
                  <a:lumMod val="10000"/>
                </a:schemeClr>
              </a:solidFill>
              <a:latin typeface="Cambria" panose="02040503050406030204" pitchFamily="18" charset="0"/>
            </a:endParaRPr>
          </a:p>
        </p:txBody>
      </p:sp>
      <p:cxnSp>
        <p:nvCxnSpPr>
          <p:cNvPr id="19" name="Elbow Connector 18"/>
          <p:cNvCxnSpPr>
            <a:endCxn id="34" idx="1"/>
          </p:cNvCxnSpPr>
          <p:nvPr/>
        </p:nvCxnSpPr>
        <p:spPr>
          <a:xfrm rot="10800000">
            <a:off x="329053" y="3613221"/>
            <a:ext cx="2470282" cy="2216841"/>
          </a:xfrm>
          <a:prstGeom prst="bentConnector3">
            <a:avLst>
              <a:gd name="adj1" fmla="val 109254"/>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39010" y="5428121"/>
            <a:ext cx="1276120" cy="369332"/>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Response</a:t>
            </a:r>
            <a:endParaRPr lang="en-US" dirty="0">
              <a:solidFill>
                <a:schemeClr val="bg2">
                  <a:lumMod val="10000"/>
                </a:schemeClr>
              </a:solidFill>
              <a:latin typeface="Cambria" panose="02040503050406030204" pitchFamily="18" charset="0"/>
            </a:endParaRPr>
          </a:p>
        </p:txBody>
      </p:sp>
      <p:grpSp>
        <p:nvGrpSpPr>
          <p:cNvPr id="32" name="Group 31"/>
          <p:cNvGrpSpPr/>
          <p:nvPr/>
        </p:nvGrpSpPr>
        <p:grpSpPr>
          <a:xfrm>
            <a:off x="329053" y="2680825"/>
            <a:ext cx="833883" cy="1117061"/>
            <a:chOff x="61773" y="2699970"/>
            <a:chExt cx="833883" cy="1117061"/>
          </a:xfrm>
        </p:grpSpPr>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34" name="TextBox 33"/>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sp>
        <p:nvSpPr>
          <p:cNvPr id="35" name="TextBox 34"/>
          <p:cNvSpPr txBox="1"/>
          <p:nvPr/>
        </p:nvSpPr>
        <p:spPr>
          <a:xfrm>
            <a:off x="930487" y="4142405"/>
            <a:ext cx="1687597" cy="369332"/>
          </a:xfrm>
          <a:prstGeom prst="rect">
            <a:avLst/>
          </a:prstGeom>
          <a:noFill/>
        </p:spPr>
        <p:txBody>
          <a:bodyPr wrap="square" rtlCol="0">
            <a:spAutoFit/>
          </a:bodyPr>
          <a:lstStyle/>
          <a:p>
            <a:pPr algn="ctr"/>
            <a:r>
              <a:rPr lang="en-US" dirty="0" smtClean="0">
                <a:solidFill>
                  <a:schemeClr val="bg2">
                    <a:lumMod val="10000"/>
                  </a:schemeClr>
                </a:solidFill>
                <a:latin typeface="Cambria" panose="02040503050406030204" pitchFamily="18" charset="0"/>
              </a:rPr>
              <a:t>finish training</a:t>
            </a:r>
            <a:endParaRPr lang="en-US" dirty="0">
              <a:solidFill>
                <a:schemeClr val="bg2">
                  <a:lumMod val="10000"/>
                </a:schemeClr>
              </a:solidFill>
              <a:latin typeface="Cambria" panose="02040503050406030204" pitchFamily="18" charset="0"/>
            </a:endParaRPr>
          </a:p>
        </p:txBody>
      </p:sp>
      <p:sp>
        <p:nvSpPr>
          <p:cNvPr id="36" name="TextBox 35"/>
          <p:cNvSpPr txBox="1"/>
          <p:nvPr/>
        </p:nvSpPr>
        <p:spPr>
          <a:xfrm>
            <a:off x="928164" y="4683994"/>
            <a:ext cx="1689920" cy="369332"/>
          </a:xfrm>
          <a:prstGeom prst="rect">
            <a:avLst/>
          </a:prstGeom>
          <a:noFill/>
          <a:ln w="28575">
            <a:solidFill>
              <a:srgbClr val="FF0000"/>
            </a:solidFill>
          </a:ln>
        </p:spPr>
        <p:txBody>
          <a:bodyPr wrap="square" rtlCol="0">
            <a:spAutoFit/>
          </a:bodyPr>
          <a:lstStyle/>
          <a:p>
            <a:pPr algn="ctr"/>
            <a:r>
              <a:rPr lang="en-US" dirty="0" err="1">
                <a:solidFill>
                  <a:schemeClr val="bg2">
                    <a:lumMod val="10000"/>
                  </a:schemeClr>
                </a:solidFill>
                <a:latin typeface="Cambria" panose="02040503050406030204" pitchFamily="18" charset="0"/>
              </a:rPr>
              <a:t>d</a:t>
            </a:r>
            <a:r>
              <a:rPr lang="en-US" dirty="0" err="1" smtClean="0">
                <a:solidFill>
                  <a:schemeClr val="bg2">
                    <a:lumMod val="10000"/>
                  </a:schemeClr>
                </a:solidFill>
                <a:latin typeface="Cambria" panose="02040503050406030204" pitchFamily="18" charset="0"/>
              </a:rPr>
              <a:t>epartment_id</a:t>
            </a:r>
            <a:endParaRPr lang="en-US" dirty="0">
              <a:solidFill>
                <a:schemeClr val="bg2">
                  <a:lumMod val="10000"/>
                </a:schemeClr>
              </a:solidFill>
              <a:latin typeface="Cambria" panose="02040503050406030204" pitchFamily="18" charset="0"/>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169</a:t>
            </a:fld>
            <a:endParaRPr lang="en-US" dirty="0">
              <a:solidFill>
                <a:schemeClr val="bg2">
                  <a:lumMod val="10000"/>
                </a:schemeClr>
              </a:solidFill>
            </a:endParaRPr>
          </a:p>
        </p:txBody>
      </p:sp>
      <p:cxnSp>
        <p:nvCxnSpPr>
          <p:cNvPr id="38" name="Elbow Connector 37"/>
          <p:cNvCxnSpPr>
            <a:stCxn id="34" idx="2"/>
            <a:endCxn id="16" idx="1"/>
          </p:cNvCxnSpPr>
          <p:nvPr/>
        </p:nvCxnSpPr>
        <p:spPr>
          <a:xfrm rot="16200000" flipH="1">
            <a:off x="1389054" y="3154827"/>
            <a:ext cx="770464" cy="2056582"/>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652591" y="619450"/>
            <a:ext cx="2491409" cy="923330"/>
          </a:xfrm>
          <a:prstGeom prst="rect">
            <a:avLst/>
          </a:prstGeom>
          <a:noFill/>
        </p:spPr>
        <p:txBody>
          <a:bodyPr wrap="square" rtlCol="0">
            <a:spAutoFit/>
          </a:bodyPr>
          <a:lstStyle/>
          <a:p>
            <a:pPr marL="342900" indent="-342900">
              <a:buAutoNum type="arabicPeriod"/>
            </a:pPr>
            <a:r>
              <a:rPr lang="vi-VN" dirty="0" smtClean="0">
                <a:solidFill>
                  <a:schemeClr val="bg2">
                    <a:lumMod val="10000"/>
                  </a:schemeClr>
                </a:solidFill>
              </a:rPr>
              <a:t>Pre-training</a:t>
            </a:r>
          </a:p>
          <a:p>
            <a:pPr marL="342900" indent="-342900">
              <a:buAutoNum type="arabicPeriod"/>
            </a:pPr>
            <a:r>
              <a:rPr lang="vi-VN" dirty="0" smtClean="0">
                <a:solidFill>
                  <a:schemeClr val="bg2">
                    <a:lumMod val="10000"/>
                  </a:schemeClr>
                </a:solidFill>
              </a:rPr>
              <a:t>Training</a:t>
            </a:r>
          </a:p>
          <a:p>
            <a:pPr marL="342900" indent="-342900">
              <a:buAutoNum type="arabicPeriod"/>
            </a:pPr>
            <a:r>
              <a:rPr lang="vi-VN" b="1" dirty="0" smtClean="0">
                <a:solidFill>
                  <a:schemeClr val="bg2">
                    <a:lumMod val="10000"/>
                  </a:schemeClr>
                </a:solidFill>
              </a:rPr>
              <a:t>Finish</a:t>
            </a:r>
            <a:endParaRPr lang="en-US" b="1" dirty="0">
              <a:solidFill>
                <a:schemeClr val="bg2">
                  <a:lumMod val="10000"/>
                </a:schemeClr>
              </a:solidFill>
            </a:endParaRPr>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5218" y="3559997"/>
            <a:ext cx="1343025" cy="1343025"/>
          </a:xfrm>
          <a:prstGeom prst="rect">
            <a:avLst/>
          </a:prstGeom>
        </p:spPr>
      </p:pic>
    </p:spTree>
    <p:extLst>
      <p:ext uri="{BB962C8B-B14F-4D97-AF65-F5344CB8AC3E}">
        <p14:creationId xmlns:p14="http://schemas.microsoft.com/office/powerpoint/2010/main" val="796593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0"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Our Proposal</a:t>
            </a:r>
            <a:endParaRPr lang="en-US" sz="2700" dirty="0">
              <a:solidFill>
                <a:schemeClr val="bg2">
                  <a:lumMod val="10000"/>
                </a:schemeClr>
              </a:solidFill>
            </a:endParaRPr>
          </a:p>
        </p:txBody>
      </p:sp>
      <p:sp>
        <p:nvSpPr>
          <p:cNvPr id="11" name="Bevel 10"/>
          <p:cNvSpPr/>
          <p:nvPr/>
        </p:nvSpPr>
        <p:spPr>
          <a:xfrm>
            <a:off x="244548" y="2248593"/>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1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947" y="2376828"/>
            <a:ext cx="1432464" cy="1432464"/>
          </a:xfrm>
        </p:spPr>
      </p:pic>
      <p:sp>
        <p:nvSpPr>
          <p:cNvPr id="16" name="TextBox 15"/>
          <p:cNvSpPr txBox="1"/>
          <p:nvPr/>
        </p:nvSpPr>
        <p:spPr>
          <a:xfrm>
            <a:off x="2880690" y="2608791"/>
            <a:ext cx="139278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Suggestion emotion</a:t>
            </a:r>
            <a:endParaRPr lang="en-US" dirty="0">
              <a:solidFill>
                <a:schemeClr val="bg2">
                  <a:lumMod val="10000"/>
                </a:schemeClr>
              </a:solidFill>
            </a:endParaRPr>
          </a:p>
        </p:txBody>
      </p:sp>
      <p:cxnSp>
        <p:nvCxnSpPr>
          <p:cNvPr id="18" name="Straight Arrow Connector 17"/>
          <p:cNvCxnSpPr>
            <a:endCxn id="16" idx="1"/>
          </p:cNvCxnSpPr>
          <p:nvPr/>
        </p:nvCxnSpPr>
        <p:spPr>
          <a:xfrm>
            <a:off x="2085749" y="2931956"/>
            <a:ext cx="794941" cy="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16" idx="3"/>
            <a:endCxn id="27" idx="1"/>
          </p:cNvCxnSpPr>
          <p:nvPr/>
        </p:nvCxnSpPr>
        <p:spPr>
          <a:xfrm>
            <a:off x="4273476" y="2931957"/>
            <a:ext cx="79494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5068418" y="2608791"/>
            <a:ext cx="292726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mtClean="0">
                <a:solidFill>
                  <a:schemeClr val="bg2">
                    <a:lumMod val="10000"/>
                  </a:schemeClr>
                </a:solidFill>
              </a:rPr>
              <a:t>Employee will behave base on customer emotion</a:t>
            </a:r>
            <a:endParaRPr lang="en-US" dirty="0">
              <a:solidFill>
                <a:schemeClr val="bg2">
                  <a:lumMod val="10000"/>
                </a:schemeClr>
              </a:solidFill>
            </a:endParaRPr>
          </a:p>
        </p:txBody>
      </p:sp>
      <p:sp>
        <p:nvSpPr>
          <p:cNvPr id="15" name="TextBox 14"/>
          <p:cNvSpPr txBox="1"/>
          <p:nvPr/>
        </p:nvSpPr>
        <p:spPr>
          <a:xfrm>
            <a:off x="681964" y="3937527"/>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17</a:t>
            </a:fld>
            <a:endParaRPr lang="en-US">
              <a:solidFill>
                <a:schemeClr val="bg2">
                  <a:lumMod val="10000"/>
                </a:schemeClr>
              </a:solidFill>
            </a:endParaRPr>
          </a:p>
        </p:txBody>
      </p:sp>
    </p:spTree>
    <p:extLst>
      <p:ext uri="{BB962C8B-B14F-4D97-AF65-F5344CB8AC3E}">
        <p14:creationId xmlns:p14="http://schemas.microsoft.com/office/powerpoint/2010/main" val="45061261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Algorithms – Training Employee </a:t>
            </a:r>
            <a:r>
              <a:rPr lang="en-US" dirty="0" smtClean="0">
                <a:solidFill>
                  <a:schemeClr val="bg2">
                    <a:lumMod val="10000"/>
                  </a:schemeClr>
                </a:solidFill>
              </a:rPr>
              <a:t>Image</a:t>
            </a:r>
            <a:endParaRPr lang="en-US" dirty="0">
              <a:solidFill>
                <a:schemeClr val="bg2">
                  <a:lumMod val="10000"/>
                </a:schemeClr>
              </a:solidFill>
            </a:endParaRPr>
          </a:p>
        </p:txBody>
      </p:sp>
      <p:sp>
        <p:nvSpPr>
          <p:cNvPr id="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graphicFrame>
        <p:nvGraphicFramePr>
          <p:cNvPr id="10" name="Diagram 9"/>
          <p:cNvGraphicFramePr/>
          <p:nvPr>
            <p:extLst>
              <p:ext uri="{D42A27DB-BD31-4B8C-83A1-F6EECF244321}">
                <p14:modId xmlns:p14="http://schemas.microsoft.com/office/powerpoint/2010/main" val="1031234866"/>
              </p:ext>
            </p:extLst>
          </p:nvPr>
        </p:nvGraphicFramePr>
        <p:xfrm>
          <a:off x="531640" y="2460256"/>
          <a:ext cx="818705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Oval 10"/>
          <p:cNvSpPr/>
          <p:nvPr/>
        </p:nvSpPr>
        <p:spPr>
          <a:xfrm>
            <a:off x="1537963" y="2460256"/>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Oval 12"/>
          <p:cNvSpPr/>
          <p:nvPr/>
        </p:nvSpPr>
        <p:spPr>
          <a:xfrm>
            <a:off x="1537963" y="3935607"/>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Oval 13"/>
          <p:cNvSpPr/>
          <p:nvPr/>
        </p:nvSpPr>
        <p:spPr>
          <a:xfrm>
            <a:off x="1537963" y="5410958"/>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5" name="Picture 2" descr="http://www.iconsdb.com/icons/preview/green/checkmark-xx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327" y="2646356"/>
            <a:ext cx="744077" cy="744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iconsdb.com/icons/preview/green/checkmark-xx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327" y="4120217"/>
            <a:ext cx="744077" cy="7440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iconsdb.com/icons/preview/green/checkmark-xx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327" y="5595568"/>
            <a:ext cx="744077" cy="74407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170</a:t>
            </a:fld>
            <a:endParaRPr lang="en-US" dirty="0">
              <a:solidFill>
                <a:schemeClr val="bg2">
                  <a:lumMod val="10000"/>
                </a:schemeClr>
              </a:solidFill>
            </a:endParaRPr>
          </a:p>
        </p:txBody>
      </p:sp>
    </p:spTree>
    <p:extLst>
      <p:ext uri="{BB962C8B-B14F-4D97-AF65-F5344CB8AC3E}">
        <p14:creationId xmlns:p14="http://schemas.microsoft.com/office/powerpoint/2010/main" val="12544376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a:spLocks noGrp="1"/>
          </p:cNvSpPr>
          <p:nvPr>
            <p:ph type="title"/>
          </p:nvPr>
        </p:nvSpPr>
        <p:spPr>
          <a:xfrm>
            <a:off x="531639" y="753228"/>
            <a:ext cx="5931914" cy="1080938"/>
          </a:xfrm>
        </p:spPr>
        <p:txBody>
          <a:bodyPr/>
          <a:lstStyle/>
          <a:p>
            <a:r>
              <a:rPr lang="en-US" dirty="0" smtClean="0">
                <a:solidFill>
                  <a:schemeClr val="bg2">
                    <a:lumMod val="10000"/>
                  </a:schemeClr>
                </a:solidFill>
              </a:rPr>
              <a:t>Demo – </a:t>
            </a:r>
            <a:r>
              <a:rPr lang="en-US" dirty="0">
                <a:solidFill>
                  <a:schemeClr val="bg2">
                    <a:lumMod val="10000"/>
                  </a:schemeClr>
                </a:solidFill>
              </a:rPr>
              <a:t>Training Employee Image</a:t>
            </a:r>
          </a:p>
        </p:txBody>
      </p:sp>
      <p:sp>
        <p:nvSpPr>
          <p:cNvPr id="69"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pic>
        <p:nvPicPr>
          <p:cNvPr id="4" name="Capstone Train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1155" y="2091456"/>
            <a:ext cx="8309345" cy="4674007"/>
          </a:xfrm>
          <a:prstGeom prst="rect">
            <a:avLst/>
          </a:prstGeom>
        </p:spPr>
      </p:pic>
      <p:sp>
        <p:nvSpPr>
          <p:cNvPr id="2" name="Rectangle 1"/>
          <p:cNvSpPr/>
          <p:nvPr/>
        </p:nvSpPr>
        <p:spPr>
          <a:xfrm>
            <a:off x="85060" y="2080823"/>
            <a:ext cx="3136594" cy="46846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2">
                  <a:lumMod val="10000"/>
                </a:schemeClr>
              </a:solidFill>
            </a:endParaRPr>
          </a:p>
        </p:txBody>
      </p:sp>
      <p:grpSp>
        <p:nvGrpSpPr>
          <p:cNvPr id="5" name="Group 4"/>
          <p:cNvGrpSpPr/>
          <p:nvPr/>
        </p:nvGrpSpPr>
        <p:grpSpPr>
          <a:xfrm>
            <a:off x="457211" y="2331864"/>
            <a:ext cx="833883" cy="1117061"/>
            <a:chOff x="61773" y="2699970"/>
            <a:chExt cx="833883" cy="1117061"/>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73" y="2699970"/>
              <a:ext cx="747729" cy="747729"/>
            </a:xfrm>
            <a:prstGeom prst="rect">
              <a:avLst/>
            </a:prstGeom>
          </p:spPr>
        </p:pic>
        <p:sp>
          <p:nvSpPr>
            <p:cNvPr id="7" name="TextBox 6"/>
            <p:cNvSpPr txBox="1"/>
            <p:nvPr/>
          </p:nvSpPr>
          <p:spPr>
            <a:xfrm>
              <a:off x="61773" y="3447699"/>
              <a:ext cx="833883" cy="369332"/>
            </a:xfrm>
            <a:prstGeom prst="rect">
              <a:avLst/>
            </a:prstGeom>
            <a:noFill/>
          </p:spPr>
          <p:txBody>
            <a:bodyPr wrap="none" rtlCol="0">
              <a:spAutoFit/>
            </a:bodyPr>
            <a:lstStyle/>
            <a:p>
              <a:pPr algn="ctr"/>
              <a:r>
                <a:rPr lang="en-US" dirty="0" smtClean="0">
                  <a:solidFill>
                    <a:schemeClr val="bg2">
                      <a:lumMod val="10000"/>
                    </a:schemeClr>
                  </a:solidFill>
                </a:rPr>
                <a:t>Admin</a:t>
              </a:r>
            </a:p>
          </p:txBody>
        </p:sp>
      </p:grpSp>
      <p:sp>
        <p:nvSpPr>
          <p:cNvPr id="10" name="TextBox 9"/>
          <p:cNvSpPr txBox="1"/>
          <p:nvPr/>
        </p:nvSpPr>
        <p:spPr>
          <a:xfrm>
            <a:off x="587316" y="3541462"/>
            <a:ext cx="1407556" cy="646331"/>
          </a:xfrm>
          <a:prstGeom prst="rect">
            <a:avLst/>
          </a:prstGeom>
          <a:noFill/>
        </p:spPr>
        <p:txBody>
          <a:bodyPr wrap="square" rtlCol="0">
            <a:spAutoFit/>
          </a:bodyPr>
          <a:lstStyle/>
          <a:p>
            <a:pPr algn="r"/>
            <a:r>
              <a:rPr lang="en-US" smtClean="0">
                <a:solidFill>
                  <a:schemeClr val="bg2">
                    <a:lumMod val="10000"/>
                  </a:schemeClr>
                </a:solidFill>
                <a:latin typeface="Cambria" panose="02040503050406030204" pitchFamily="18" charset="0"/>
              </a:rPr>
              <a:t>use </a:t>
            </a:r>
          </a:p>
          <a:p>
            <a:pPr algn="r"/>
            <a:r>
              <a:rPr lang="en-US" dirty="0" smtClean="0">
                <a:solidFill>
                  <a:schemeClr val="bg2">
                    <a:lumMod val="10000"/>
                  </a:schemeClr>
                </a:solidFill>
                <a:latin typeface="Cambria" panose="02040503050406030204" pitchFamily="18" charset="0"/>
              </a:rPr>
              <a:t>training app</a:t>
            </a:r>
            <a:endParaRPr lang="en-US" dirty="0">
              <a:solidFill>
                <a:schemeClr val="bg2">
                  <a:lumMod val="10000"/>
                </a:schemeClr>
              </a:solidFill>
              <a:latin typeface="Cambria" panose="02040503050406030204" pitchFamily="18" charset="0"/>
            </a:endParaRPr>
          </a:p>
        </p:txBody>
      </p:sp>
      <p:cxnSp>
        <p:nvCxnSpPr>
          <p:cNvPr id="14" name="Elbow Connector 13"/>
          <p:cNvCxnSpPr>
            <a:stCxn id="6" idx="3"/>
          </p:cNvCxnSpPr>
          <p:nvPr/>
        </p:nvCxnSpPr>
        <p:spPr>
          <a:xfrm>
            <a:off x="1204940" y="2705729"/>
            <a:ext cx="801194" cy="1908801"/>
          </a:xfrm>
          <a:prstGeom prst="bentConnector2">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1046173" y="5987144"/>
            <a:ext cx="2114777" cy="646331"/>
          </a:xfrm>
          <a:prstGeom prst="rect">
            <a:avLst/>
          </a:prstGeom>
          <a:noFill/>
        </p:spPr>
        <p:txBody>
          <a:bodyPr wrap="square" rtlCol="0">
            <a:spAutoFit/>
          </a:bodyPr>
          <a:lstStyle/>
          <a:p>
            <a:pPr algn="ctr"/>
            <a:r>
              <a:rPr lang="vi-VN" dirty="0" smtClean="0">
                <a:solidFill>
                  <a:schemeClr val="bg2">
                    <a:lumMod val="10000"/>
                  </a:schemeClr>
                </a:solidFill>
              </a:rPr>
              <a:t>Mr.Tan (Newcomer)</a:t>
            </a:r>
            <a:endParaRPr lang="en-US" dirty="0">
              <a:solidFill>
                <a:schemeClr val="bg2">
                  <a:lumMod val="10000"/>
                </a:schemeClr>
              </a:solidFill>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7503" y="4746249"/>
            <a:ext cx="1217262" cy="1217262"/>
          </a:xfrm>
          <a:prstGeom prst="rect">
            <a:avLst/>
          </a:prstGeom>
        </p:spPr>
      </p:pic>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171</a:t>
            </a:fld>
            <a:endParaRPr lang="en-US" dirty="0">
              <a:solidFill>
                <a:schemeClr val="bg2">
                  <a:lumMod val="10000"/>
                </a:schemeClr>
              </a:solidFill>
            </a:endParaRPr>
          </a:p>
        </p:txBody>
      </p:sp>
    </p:spTree>
    <p:extLst>
      <p:ext uri="{BB962C8B-B14F-4D97-AF65-F5344CB8AC3E}">
        <p14:creationId xmlns:p14="http://schemas.microsoft.com/office/powerpoint/2010/main" val="3607749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Identifying Process</a:t>
            </a:r>
            <a:endParaRPr lang="en-US" dirty="0">
              <a:solidFill>
                <a:schemeClr val="bg2">
                  <a:lumMod val="1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596" y="2226558"/>
            <a:ext cx="4178808" cy="4172712"/>
          </a:xfrm>
          <a:prstGeom prst="rect">
            <a:avLst/>
          </a:prstGeom>
        </p:spPr>
      </p:pic>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172</a:t>
            </a:fld>
            <a:endParaRPr lang="en-US" dirty="0">
              <a:solidFill>
                <a:schemeClr val="bg2">
                  <a:lumMod val="10000"/>
                </a:schemeClr>
              </a:solidFill>
            </a:endParaRPr>
          </a:p>
        </p:txBody>
      </p:sp>
      <p:sp>
        <p:nvSpPr>
          <p:cNvPr id="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Timekeeping</a:t>
            </a:r>
            <a:endParaRPr lang="en-US" sz="1500" dirty="0">
              <a:solidFill>
                <a:schemeClr val="bg2">
                  <a:lumMod val="10000"/>
                </a:schemeClr>
              </a:solidFill>
            </a:endParaRPr>
          </a:p>
        </p:txBody>
      </p:sp>
    </p:spTree>
    <p:extLst>
      <p:ext uri="{BB962C8B-B14F-4D97-AF65-F5344CB8AC3E}">
        <p14:creationId xmlns:p14="http://schemas.microsoft.com/office/powerpoint/2010/main" val="378998017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cxnSp>
        <p:nvCxnSpPr>
          <p:cNvPr id="20" name="Straight Arrow Connector 19"/>
          <p:cNvCxnSpPr/>
          <p:nvPr/>
        </p:nvCxnSpPr>
        <p:spPr>
          <a:xfrm>
            <a:off x="1306095" y="3900315"/>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sp>
        <p:nvSpPr>
          <p:cNvPr id="18"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21"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173</a:t>
            </a:fld>
            <a:endParaRPr lang="en-US" dirty="0">
              <a:solidFill>
                <a:schemeClr val="bg2">
                  <a:lumMod val="10000"/>
                </a:schemeClr>
              </a:solidFill>
            </a:endParaRPr>
          </a:p>
        </p:txBody>
      </p:sp>
      <p:sp>
        <p:nvSpPr>
          <p:cNvPr id="15" name="TextBox 14"/>
          <p:cNvSpPr txBox="1"/>
          <p:nvPr/>
        </p:nvSpPr>
        <p:spPr>
          <a:xfrm>
            <a:off x="6612216" y="612416"/>
            <a:ext cx="2531783" cy="369332"/>
          </a:xfrm>
          <a:prstGeom prst="rect">
            <a:avLst/>
          </a:prstGeom>
          <a:noFill/>
        </p:spPr>
        <p:txBody>
          <a:bodyPr wrap="square" rtlCol="0">
            <a:spAutoFit/>
          </a:bodyPr>
          <a:lstStyle/>
          <a:p>
            <a:pPr marL="342900" indent="-342900">
              <a:buAutoNum type="arabicPeriod"/>
            </a:pPr>
            <a:r>
              <a:rPr lang="en-US" b="1" dirty="0" smtClean="0">
                <a:solidFill>
                  <a:schemeClr val="bg2">
                    <a:lumMod val="10000"/>
                  </a:schemeClr>
                </a:solidFill>
              </a:rPr>
              <a:t>Upload image</a:t>
            </a:r>
          </a:p>
        </p:txBody>
      </p:sp>
      <p:grpSp>
        <p:nvGrpSpPr>
          <p:cNvPr id="16" name="Group 15"/>
          <p:cNvGrpSpPr/>
          <p:nvPr/>
        </p:nvGrpSpPr>
        <p:grpSpPr>
          <a:xfrm>
            <a:off x="166536" y="3379988"/>
            <a:ext cx="876897" cy="1040653"/>
            <a:chOff x="169832" y="3051286"/>
            <a:chExt cx="974947" cy="1157013"/>
          </a:xfrm>
        </p:grpSpPr>
        <p:sp>
          <p:nvSpPr>
            <p:cNvPr id="17" name="TextBox 16"/>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79419051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cxnSp>
        <p:nvCxnSpPr>
          <p:cNvPr id="25" name="Straight Arrow Connector 24"/>
          <p:cNvCxnSpPr/>
          <p:nvPr/>
        </p:nvCxnSpPr>
        <p:spPr>
          <a:xfrm>
            <a:off x="5176253" y="3886356"/>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5359340" y="2776738"/>
            <a:ext cx="882680" cy="954731"/>
          </a:xfrm>
          <a:prstGeom prst="rect">
            <a:avLst/>
          </a:prstGeom>
        </p:spPr>
      </p:pic>
      <p:sp>
        <p:nvSpPr>
          <p:cNvPr id="28" name="TextBox 27"/>
          <p:cNvSpPr txBox="1"/>
          <p:nvPr/>
        </p:nvSpPr>
        <p:spPr>
          <a:xfrm>
            <a:off x="4939875" y="3900315"/>
            <a:ext cx="1847056" cy="369332"/>
          </a:xfrm>
          <a:prstGeom prst="rect">
            <a:avLst/>
          </a:prstGeom>
          <a:noFill/>
        </p:spPr>
        <p:txBody>
          <a:bodyPr wrap="square" rtlCol="0">
            <a:spAutoFit/>
          </a:bodyPr>
          <a:lstStyle/>
          <a:p>
            <a:pPr algn="ctr"/>
            <a:r>
              <a:rPr lang="en-US" dirty="0">
                <a:solidFill>
                  <a:schemeClr val="bg2">
                    <a:lumMod val="10000"/>
                  </a:schemeClr>
                </a:solidFill>
              </a:rPr>
              <a:t>Detect face API</a:t>
            </a:r>
          </a:p>
        </p:txBody>
      </p:sp>
      <p:sp>
        <p:nvSpPr>
          <p:cNvPr id="18"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21"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174</a:t>
            </a:fld>
            <a:endParaRPr lang="en-US" dirty="0">
              <a:solidFill>
                <a:schemeClr val="bg2">
                  <a:lumMod val="10000"/>
                </a:schemeClr>
              </a:solidFill>
            </a:endParaRPr>
          </a:p>
        </p:txBody>
      </p:sp>
      <p:sp>
        <p:nvSpPr>
          <p:cNvPr id="24" name="TextBox 23"/>
          <p:cNvSpPr txBox="1"/>
          <p:nvPr/>
        </p:nvSpPr>
        <p:spPr>
          <a:xfrm>
            <a:off x="6612216" y="612416"/>
            <a:ext cx="2531783" cy="369332"/>
          </a:xfrm>
          <a:prstGeom prst="rect">
            <a:avLst/>
          </a:prstGeom>
          <a:noFill/>
        </p:spPr>
        <p:txBody>
          <a:bodyPr wrap="square" rtlCol="0">
            <a:spAutoFit/>
          </a:bodyPr>
          <a:lstStyle/>
          <a:p>
            <a:pPr marL="342900" indent="-342900">
              <a:buAutoNum type="arabicPeriod"/>
            </a:pPr>
            <a:r>
              <a:rPr lang="en-US" b="1" dirty="0" smtClean="0">
                <a:solidFill>
                  <a:schemeClr val="bg2">
                    <a:lumMod val="10000"/>
                  </a:schemeClr>
                </a:solidFill>
              </a:rPr>
              <a:t>Upload image</a:t>
            </a:r>
          </a:p>
        </p:txBody>
      </p:sp>
      <p:grpSp>
        <p:nvGrpSpPr>
          <p:cNvPr id="23" name="Group 22"/>
          <p:cNvGrpSpPr/>
          <p:nvPr/>
        </p:nvGrpSpPr>
        <p:grpSpPr>
          <a:xfrm>
            <a:off x="166536" y="3379988"/>
            <a:ext cx="876897" cy="1040653"/>
            <a:chOff x="169832" y="3051286"/>
            <a:chExt cx="974947" cy="1157013"/>
          </a:xfrm>
        </p:grpSpPr>
        <p:sp>
          <p:nvSpPr>
            <p:cNvPr id="29" name="TextBox 28"/>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16413441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cxnSp>
        <p:nvCxnSpPr>
          <p:cNvPr id="25" name="Straight Arrow Connector 24"/>
          <p:cNvCxnSpPr/>
          <p:nvPr/>
        </p:nvCxnSpPr>
        <p:spPr>
          <a:xfrm>
            <a:off x="5176253" y="3886356"/>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5359340" y="2776738"/>
            <a:ext cx="882680" cy="954731"/>
          </a:xfrm>
          <a:prstGeom prst="rect">
            <a:avLst/>
          </a:prstGeom>
        </p:spPr>
      </p:pic>
      <p:sp>
        <p:nvSpPr>
          <p:cNvPr id="28" name="TextBox 27"/>
          <p:cNvSpPr txBox="1"/>
          <p:nvPr/>
        </p:nvSpPr>
        <p:spPr>
          <a:xfrm>
            <a:off x="4939875" y="3900315"/>
            <a:ext cx="1847056" cy="369332"/>
          </a:xfrm>
          <a:prstGeom prst="rect">
            <a:avLst/>
          </a:prstGeom>
          <a:noFill/>
        </p:spPr>
        <p:txBody>
          <a:bodyPr wrap="square" rtlCol="0">
            <a:spAutoFit/>
          </a:bodyPr>
          <a:lstStyle/>
          <a:p>
            <a:pPr algn="ctr"/>
            <a:r>
              <a:rPr lang="en-US" dirty="0">
                <a:solidFill>
                  <a:schemeClr val="bg2">
                    <a:lumMod val="10000"/>
                  </a:schemeClr>
                </a:solidFill>
              </a:rPr>
              <a:t>Detect face API</a:t>
            </a: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5218" y="3559997"/>
            <a:ext cx="1343025" cy="1343025"/>
          </a:xfrm>
          <a:prstGeom prst="rect">
            <a:avLst/>
          </a:prstGeom>
        </p:spPr>
      </p:pic>
      <p:sp>
        <p:nvSpPr>
          <p:cNvPr id="18"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21"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175</a:t>
            </a:fld>
            <a:endParaRPr lang="en-US" dirty="0">
              <a:solidFill>
                <a:schemeClr val="bg2">
                  <a:lumMod val="10000"/>
                </a:schemeClr>
              </a:solidFill>
            </a:endParaRPr>
          </a:p>
        </p:txBody>
      </p:sp>
      <p:sp>
        <p:nvSpPr>
          <p:cNvPr id="24" name="TextBox 23"/>
          <p:cNvSpPr txBox="1"/>
          <p:nvPr/>
        </p:nvSpPr>
        <p:spPr>
          <a:xfrm>
            <a:off x="6612216" y="612416"/>
            <a:ext cx="2531783" cy="369332"/>
          </a:xfrm>
          <a:prstGeom prst="rect">
            <a:avLst/>
          </a:prstGeom>
          <a:noFill/>
        </p:spPr>
        <p:txBody>
          <a:bodyPr wrap="square" rtlCol="0">
            <a:spAutoFit/>
          </a:bodyPr>
          <a:lstStyle/>
          <a:p>
            <a:pPr marL="342900" indent="-342900">
              <a:buAutoNum type="arabicPeriod"/>
            </a:pPr>
            <a:r>
              <a:rPr lang="en-US" b="1" dirty="0" smtClean="0">
                <a:solidFill>
                  <a:schemeClr val="bg2">
                    <a:lumMod val="10000"/>
                  </a:schemeClr>
                </a:solidFill>
              </a:rPr>
              <a:t>Upload image</a:t>
            </a:r>
          </a:p>
        </p:txBody>
      </p:sp>
      <p:grpSp>
        <p:nvGrpSpPr>
          <p:cNvPr id="23" name="Group 22"/>
          <p:cNvGrpSpPr/>
          <p:nvPr/>
        </p:nvGrpSpPr>
        <p:grpSpPr>
          <a:xfrm>
            <a:off x="166536" y="3379988"/>
            <a:ext cx="876897" cy="1040653"/>
            <a:chOff x="169832" y="3051286"/>
            <a:chExt cx="974947" cy="1157013"/>
          </a:xfrm>
        </p:grpSpPr>
        <p:sp>
          <p:nvSpPr>
            <p:cNvPr id="30" name="TextBox 29"/>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236761895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cxnSp>
        <p:nvCxnSpPr>
          <p:cNvPr id="25" name="Straight Arrow Connector 24"/>
          <p:cNvCxnSpPr/>
          <p:nvPr/>
        </p:nvCxnSpPr>
        <p:spPr>
          <a:xfrm>
            <a:off x="5176253" y="3886356"/>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5359340" y="2776738"/>
            <a:ext cx="882680" cy="954731"/>
          </a:xfrm>
          <a:prstGeom prst="rect">
            <a:avLst/>
          </a:prstGeom>
        </p:spPr>
      </p:pic>
      <p:sp>
        <p:nvSpPr>
          <p:cNvPr id="28" name="TextBox 27"/>
          <p:cNvSpPr txBox="1"/>
          <p:nvPr/>
        </p:nvSpPr>
        <p:spPr>
          <a:xfrm>
            <a:off x="4939875" y="3900315"/>
            <a:ext cx="1847056" cy="369332"/>
          </a:xfrm>
          <a:prstGeom prst="rect">
            <a:avLst/>
          </a:prstGeom>
          <a:noFill/>
        </p:spPr>
        <p:txBody>
          <a:bodyPr wrap="square" rtlCol="0">
            <a:spAutoFit/>
          </a:bodyPr>
          <a:lstStyle/>
          <a:p>
            <a:pPr algn="ctr"/>
            <a:r>
              <a:rPr lang="en-US" dirty="0">
                <a:solidFill>
                  <a:schemeClr val="bg2">
                    <a:lumMod val="10000"/>
                  </a:schemeClr>
                </a:solidFill>
              </a:rPr>
              <a:t>Detect face API</a:t>
            </a:r>
          </a:p>
        </p:txBody>
      </p:sp>
      <p:sp>
        <p:nvSpPr>
          <p:cNvPr id="18"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21"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176</a:t>
            </a:fld>
            <a:endParaRPr lang="en-US" dirty="0">
              <a:solidFill>
                <a:schemeClr val="bg2">
                  <a:lumMod val="10000"/>
                </a:schemeClr>
              </a:solidFill>
            </a:endParaRPr>
          </a:p>
        </p:txBody>
      </p:sp>
      <p:sp>
        <p:nvSpPr>
          <p:cNvPr id="24" name="TextBox 23"/>
          <p:cNvSpPr txBox="1"/>
          <p:nvPr/>
        </p:nvSpPr>
        <p:spPr>
          <a:xfrm>
            <a:off x="6612216" y="612416"/>
            <a:ext cx="2531783" cy="369332"/>
          </a:xfrm>
          <a:prstGeom prst="rect">
            <a:avLst/>
          </a:prstGeom>
          <a:noFill/>
        </p:spPr>
        <p:txBody>
          <a:bodyPr wrap="square" rtlCol="0">
            <a:spAutoFit/>
          </a:bodyPr>
          <a:lstStyle/>
          <a:p>
            <a:pPr marL="342900" indent="-342900">
              <a:buAutoNum type="arabicPeriod"/>
            </a:pPr>
            <a:r>
              <a:rPr lang="en-US" b="1" dirty="0" smtClean="0">
                <a:solidFill>
                  <a:schemeClr val="bg2">
                    <a:lumMod val="10000"/>
                  </a:schemeClr>
                </a:solidFill>
              </a:rPr>
              <a:t>Upload image</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5218" y="2690330"/>
            <a:ext cx="1343025" cy="1343025"/>
          </a:xfrm>
          <a:prstGeom prst="rect">
            <a:avLst/>
          </a:prstGeom>
        </p:spPr>
      </p:pic>
      <p:cxnSp>
        <p:nvCxnSpPr>
          <p:cNvPr id="30" name="Straight Arrow Connector 29"/>
          <p:cNvCxnSpPr>
            <a:stCxn id="23" idx="2"/>
            <a:endCxn id="31" idx="0"/>
          </p:cNvCxnSpPr>
          <p:nvPr/>
        </p:nvCxnSpPr>
        <p:spPr>
          <a:xfrm flipH="1">
            <a:off x="7916730" y="4033355"/>
            <a:ext cx="1" cy="869667"/>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l="22984" t="11701" r="24798" b="8968"/>
          <a:stretch/>
        </p:blipFill>
        <p:spPr>
          <a:xfrm>
            <a:off x="7015763" y="4903022"/>
            <a:ext cx="1801933" cy="1815848"/>
          </a:xfrm>
          <a:prstGeom prst="rect">
            <a:avLst/>
          </a:prstGeom>
        </p:spPr>
      </p:pic>
      <p:grpSp>
        <p:nvGrpSpPr>
          <p:cNvPr id="29" name="Group 28"/>
          <p:cNvGrpSpPr/>
          <p:nvPr/>
        </p:nvGrpSpPr>
        <p:grpSpPr>
          <a:xfrm>
            <a:off x="166536" y="3379988"/>
            <a:ext cx="876897" cy="1040653"/>
            <a:chOff x="169832" y="3051286"/>
            <a:chExt cx="974947" cy="1157013"/>
          </a:xfrm>
        </p:grpSpPr>
        <p:sp>
          <p:nvSpPr>
            <p:cNvPr id="32" name="TextBox 31"/>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95330453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28575">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cxnSp>
        <p:nvCxnSpPr>
          <p:cNvPr id="25" name="Straight Arrow Connector 24"/>
          <p:cNvCxnSpPr/>
          <p:nvPr/>
        </p:nvCxnSpPr>
        <p:spPr>
          <a:xfrm>
            <a:off x="5176253" y="3886356"/>
            <a:ext cx="1304758" cy="0"/>
          </a:xfrm>
          <a:prstGeom prst="straightConnector1">
            <a:avLst/>
          </a:prstGeom>
          <a:ln w="28575">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5359340" y="2776738"/>
            <a:ext cx="882680" cy="954731"/>
          </a:xfrm>
          <a:prstGeom prst="rect">
            <a:avLst/>
          </a:prstGeom>
        </p:spPr>
      </p:pic>
      <p:sp>
        <p:nvSpPr>
          <p:cNvPr id="28" name="TextBox 27"/>
          <p:cNvSpPr txBox="1"/>
          <p:nvPr/>
        </p:nvSpPr>
        <p:spPr>
          <a:xfrm>
            <a:off x="4939875" y="3900315"/>
            <a:ext cx="1847056" cy="369332"/>
          </a:xfrm>
          <a:prstGeom prst="rect">
            <a:avLst/>
          </a:prstGeom>
          <a:noFill/>
        </p:spPr>
        <p:txBody>
          <a:bodyPr wrap="square" rtlCol="0">
            <a:spAutoFit/>
          </a:bodyPr>
          <a:lstStyle/>
          <a:p>
            <a:pPr algn="ctr"/>
            <a:r>
              <a:rPr lang="en-US" dirty="0">
                <a:solidFill>
                  <a:schemeClr val="bg2">
                    <a:lumMod val="10000"/>
                  </a:schemeClr>
                </a:solidFill>
              </a:rPr>
              <a:t>Detect face API</a:t>
            </a:r>
          </a:p>
        </p:txBody>
      </p:sp>
      <p:sp>
        <p:nvSpPr>
          <p:cNvPr id="18"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21"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177</a:t>
            </a:fld>
            <a:endParaRPr lang="en-US" dirty="0">
              <a:solidFill>
                <a:schemeClr val="bg2">
                  <a:lumMod val="10000"/>
                </a:schemeClr>
              </a:solidFill>
            </a:endParaRPr>
          </a:p>
        </p:txBody>
      </p:sp>
      <p:sp>
        <p:nvSpPr>
          <p:cNvPr id="24" name="TextBox 23"/>
          <p:cNvSpPr txBox="1"/>
          <p:nvPr/>
        </p:nvSpPr>
        <p:spPr>
          <a:xfrm>
            <a:off x="6612216" y="612416"/>
            <a:ext cx="2531783" cy="369332"/>
          </a:xfrm>
          <a:prstGeom prst="rect">
            <a:avLst/>
          </a:prstGeom>
          <a:noFill/>
        </p:spPr>
        <p:txBody>
          <a:bodyPr wrap="square" rtlCol="0">
            <a:spAutoFit/>
          </a:bodyPr>
          <a:lstStyle/>
          <a:p>
            <a:pPr marL="342900" indent="-342900">
              <a:buAutoNum type="arabicPeriod"/>
            </a:pPr>
            <a:r>
              <a:rPr lang="en-US" b="1" dirty="0" smtClean="0">
                <a:solidFill>
                  <a:schemeClr val="bg2">
                    <a:lumMod val="10000"/>
                  </a:schemeClr>
                </a:solidFill>
              </a:rPr>
              <a:t>Upload image</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700" y="2708365"/>
            <a:ext cx="1094071" cy="1094071"/>
          </a:xfrm>
          <a:prstGeom prst="rect">
            <a:avLst/>
          </a:prstGeom>
        </p:spPr>
      </p:pic>
      <p:cxnSp>
        <p:nvCxnSpPr>
          <p:cNvPr id="30" name="Straight Arrow Connector 29"/>
          <p:cNvCxnSpPr>
            <a:stCxn id="23" idx="2"/>
            <a:endCxn id="31" idx="0"/>
          </p:cNvCxnSpPr>
          <p:nvPr/>
        </p:nvCxnSpPr>
        <p:spPr>
          <a:xfrm flipH="1">
            <a:off x="7930735" y="3802436"/>
            <a:ext cx="1" cy="336655"/>
          </a:xfrm>
          <a:prstGeom prst="straightConnector1">
            <a:avLst/>
          </a:prstGeom>
          <a:ln w="28575">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l="22984" t="11701" r="24798" b="8968"/>
          <a:stretch/>
        </p:blipFill>
        <p:spPr>
          <a:xfrm>
            <a:off x="7209516" y="4139091"/>
            <a:ext cx="1442437" cy="143612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7053" y="5826786"/>
            <a:ext cx="927362" cy="927362"/>
          </a:xfrm>
          <a:prstGeom prst="rect">
            <a:avLst/>
          </a:prstGeom>
        </p:spPr>
      </p:pic>
      <p:cxnSp>
        <p:nvCxnSpPr>
          <p:cNvPr id="29" name="Straight Arrow Connector 28"/>
          <p:cNvCxnSpPr/>
          <p:nvPr/>
        </p:nvCxnSpPr>
        <p:spPr>
          <a:xfrm flipH="1">
            <a:off x="7930736" y="5575746"/>
            <a:ext cx="1" cy="319199"/>
          </a:xfrm>
          <a:prstGeom prst="straightConnector1">
            <a:avLst/>
          </a:prstGeom>
          <a:ln w="28575">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166536" y="3379988"/>
            <a:ext cx="876897" cy="1040653"/>
            <a:chOff x="169832" y="3051286"/>
            <a:chExt cx="974947" cy="1157013"/>
          </a:xfrm>
        </p:grpSpPr>
        <p:sp>
          <p:nvSpPr>
            <p:cNvPr id="33" name="TextBox 32"/>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153330562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cxnSp>
        <p:nvCxnSpPr>
          <p:cNvPr id="25" name="Straight Arrow Connector 24"/>
          <p:cNvCxnSpPr/>
          <p:nvPr/>
        </p:nvCxnSpPr>
        <p:spPr>
          <a:xfrm>
            <a:off x="5176253" y="3886356"/>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5359340" y="2776738"/>
            <a:ext cx="882680" cy="954731"/>
          </a:xfrm>
          <a:prstGeom prst="rect">
            <a:avLst/>
          </a:prstGeom>
        </p:spPr>
      </p:pic>
      <p:sp>
        <p:nvSpPr>
          <p:cNvPr id="28" name="TextBox 27"/>
          <p:cNvSpPr txBox="1"/>
          <p:nvPr/>
        </p:nvSpPr>
        <p:spPr>
          <a:xfrm>
            <a:off x="4939875" y="3900315"/>
            <a:ext cx="1847056" cy="369332"/>
          </a:xfrm>
          <a:prstGeom prst="rect">
            <a:avLst/>
          </a:prstGeom>
          <a:noFill/>
        </p:spPr>
        <p:txBody>
          <a:bodyPr wrap="square" rtlCol="0">
            <a:spAutoFit/>
          </a:bodyPr>
          <a:lstStyle/>
          <a:p>
            <a:pPr algn="ctr"/>
            <a:r>
              <a:rPr lang="en-US" dirty="0">
                <a:solidFill>
                  <a:schemeClr val="bg2">
                    <a:lumMod val="10000"/>
                  </a:schemeClr>
                </a:solidFill>
              </a:rPr>
              <a:t>Detect face API</a:t>
            </a:r>
          </a:p>
        </p:txBody>
      </p:sp>
      <p:sp>
        <p:nvSpPr>
          <p:cNvPr id="30" name="TextBox 29"/>
          <p:cNvSpPr txBox="1"/>
          <p:nvPr/>
        </p:nvSpPr>
        <p:spPr>
          <a:xfrm>
            <a:off x="5119431" y="4732365"/>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cxnSp>
        <p:nvCxnSpPr>
          <p:cNvPr id="31" name="Straight Arrow Connector 30"/>
          <p:cNvCxnSpPr/>
          <p:nvPr/>
        </p:nvCxnSpPr>
        <p:spPr>
          <a:xfrm flipH="1">
            <a:off x="5172317" y="5230321"/>
            <a:ext cx="1365515"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23"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178</a:t>
            </a:fld>
            <a:endParaRPr lang="en-US" dirty="0">
              <a:solidFill>
                <a:schemeClr val="bg2">
                  <a:lumMod val="10000"/>
                </a:schemeClr>
              </a:solidFill>
            </a:endParaRPr>
          </a:p>
        </p:txBody>
      </p:sp>
      <p:sp>
        <p:nvSpPr>
          <p:cNvPr id="32" name="TextBox 31"/>
          <p:cNvSpPr txBox="1"/>
          <p:nvPr/>
        </p:nvSpPr>
        <p:spPr>
          <a:xfrm>
            <a:off x="6612216" y="612416"/>
            <a:ext cx="2531783" cy="369332"/>
          </a:xfrm>
          <a:prstGeom prst="rect">
            <a:avLst/>
          </a:prstGeom>
          <a:noFill/>
        </p:spPr>
        <p:txBody>
          <a:bodyPr wrap="square" rtlCol="0">
            <a:spAutoFit/>
          </a:bodyPr>
          <a:lstStyle/>
          <a:p>
            <a:pPr marL="342900" indent="-342900">
              <a:buAutoNum type="arabicPeriod"/>
            </a:pPr>
            <a:r>
              <a:rPr lang="en-US" b="1" dirty="0" smtClean="0">
                <a:solidFill>
                  <a:schemeClr val="bg2">
                    <a:lumMod val="10000"/>
                  </a:schemeClr>
                </a:solidFill>
              </a:rPr>
              <a:t>Upload image</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700" y="2708365"/>
            <a:ext cx="1094071" cy="1094071"/>
          </a:xfrm>
          <a:prstGeom prst="rect">
            <a:avLst/>
          </a:prstGeom>
        </p:spPr>
      </p:pic>
      <p:cxnSp>
        <p:nvCxnSpPr>
          <p:cNvPr id="35" name="Straight Arrow Connector 34"/>
          <p:cNvCxnSpPr>
            <a:stCxn id="34" idx="2"/>
            <a:endCxn id="36" idx="0"/>
          </p:cNvCxnSpPr>
          <p:nvPr/>
        </p:nvCxnSpPr>
        <p:spPr>
          <a:xfrm flipH="1">
            <a:off x="7930735" y="3802436"/>
            <a:ext cx="1" cy="336655"/>
          </a:xfrm>
          <a:prstGeom prst="straightConnector1">
            <a:avLst/>
          </a:prstGeom>
          <a:ln w="28575">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pic>
        <p:nvPicPr>
          <p:cNvPr id="36" name="Picture 35"/>
          <p:cNvPicPr>
            <a:picLocks noChangeAspect="1"/>
          </p:cNvPicPr>
          <p:nvPr/>
        </p:nvPicPr>
        <p:blipFill rotWithShape="1">
          <a:blip r:embed="rId6">
            <a:extLst>
              <a:ext uri="{28A0092B-C50C-407E-A947-70E740481C1C}">
                <a14:useLocalDpi xmlns:a14="http://schemas.microsoft.com/office/drawing/2010/main" val="0"/>
              </a:ext>
            </a:extLst>
          </a:blip>
          <a:srcRect l="22984" t="11701" r="24798" b="8968"/>
          <a:stretch/>
        </p:blipFill>
        <p:spPr>
          <a:xfrm>
            <a:off x="7209516" y="4139091"/>
            <a:ext cx="1442437" cy="1436120"/>
          </a:xfrm>
          <a:prstGeom prst="rect">
            <a:avLst/>
          </a:prstGeom>
        </p:spPr>
      </p:pic>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7053" y="5826786"/>
            <a:ext cx="927362" cy="927362"/>
          </a:xfrm>
          <a:prstGeom prst="rect">
            <a:avLst/>
          </a:prstGeom>
        </p:spPr>
      </p:pic>
      <p:cxnSp>
        <p:nvCxnSpPr>
          <p:cNvPr id="38" name="Straight Arrow Connector 37"/>
          <p:cNvCxnSpPr/>
          <p:nvPr/>
        </p:nvCxnSpPr>
        <p:spPr>
          <a:xfrm flipH="1">
            <a:off x="7930736" y="5575746"/>
            <a:ext cx="1" cy="319199"/>
          </a:xfrm>
          <a:prstGeom prst="straightConnector1">
            <a:avLst/>
          </a:prstGeom>
          <a:ln w="28575">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grpSp>
        <p:nvGrpSpPr>
          <p:cNvPr id="29" name="Group 28"/>
          <p:cNvGrpSpPr/>
          <p:nvPr/>
        </p:nvGrpSpPr>
        <p:grpSpPr>
          <a:xfrm>
            <a:off x="166536" y="3379988"/>
            <a:ext cx="876897" cy="1040653"/>
            <a:chOff x="169832" y="3051286"/>
            <a:chExt cx="974947" cy="1157013"/>
          </a:xfrm>
        </p:grpSpPr>
        <p:sp>
          <p:nvSpPr>
            <p:cNvPr id="33" name="TextBox 32"/>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66434875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sp>
        <p:nvSpPr>
          <p:cNvPr id="33" name="TextBox 32"/>
          <p:cNvSpPr txBox="1"/>
          <p:nvPr/>
        </p:nvSpPr>
        <p:spPr>
          <a:xfrm>
            <a:off x="3138403"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28" name="Group 27"/>
          <p:cNvGrpSpPr/>
          <p:nvPr/>
        </p:nvGrpSpPr>
        <p:grpSpPr>
          <a:xfrm>
            <a:off x="2981201" y="3397579"/>
            <a:ext cx="1809411"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978562" y="4852902"/>
            <a:ext cx="1809411"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2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2" name="Slide Number Placeholder 1"/>
          <p:cNvSpPr>
            <a:spLocks noGrp="1"/>
          </p:cNvSpPr>
          <p:nvPr>
            <p:ph type="sldNum" sz="quarter" idx="12"/>
          </p:nvPr>
        </p:nvSpPr>
        <p:spPr/>
        <p:txBody>
          <a:bodyPr/>
          <a:lstStyle/>
          <a:p>
            <a:fld id="{633CC90C-489C-C947-A38D-033AF202A691}" type="slidenum">
              <a:rPr lang="en-US" smtClean="0">
                <a:solidFill>
                  <a:schemeClr val="bg2">
                    <a:lumMod val="10000"/>
                  </a:schemeClr>
                </a:solidFill>
              </a:rPr>
              <a:pPr/>
              <a:t>179</a:t>
            </a:fld>
            <a:endParaRPr lang="en-US" dirty="0">
              <a:solidFill>
                <a:schemeClr val="bg2">
                  <a:lumMod val="10000"/>
                </a:schemeClr>
              </a:solidFill>
            </a:endParaRPr>
          </a:p>
        </p:txBody>
      </p:sp>
      <p:sp>
        <p:nvSpPr>
          <p:cNvPr id="34" name="TextBox 33"/>
          <p:cNvSpPr txBox="1"/>
          <p:nvPr/>
        </p:nvSpPr>
        <p:spPr>
          <a:xfrm>
            <a:off x="6612216" y="612416"/>
            <a:ext cx="2531783" cy="369332"/>
          </a:xfrm>
          <a:prstGeom prst="rect">
            <a:avLst/>
          </a:prstGeom>
          <a:noFill/>
        </p:spPr>
        <p:txBody>
          <a:bodyPr wrap="square" rtlCol="0">
            <a:spAutoFit/>
          </a:bodyPr>
          <a:lstStyle/>
          <a:p>
            <a:pPr marL="342900" indent="-342900">
              <a:buAutoNum type="arabicPeriod"/>
            </a:pPr>
            <a:r>
              <a:rPr lang="en-US" b="1" dirty="0" smtClean="0">
                <a:solidFill>
                  <a:schemeClr val="bg2">
                    <a:lumMod val="10000"/>
                  </a:schemeClr>
                </a:solidFill>
              </a:rPr>
              <a:t>Upload image</a:t>
            </a:r>
          </a:p>
        </p:txBody>
      </p:sp>
      <p:grpSp>
        <p:nvGrpSpPr>
          <p:cNvPr id="24" name="Group 23"/>
          <p:cNvGrpSpPr/>
          <p:nvPr/>
        </p:nvGrpSpPr>
        <p:grpSpPr>
          <a:xfrm>
            <a:off x="166536" y="3379988"/>
            <a:ext cx="876897" cy="1040653"/>
            <a:chOff x="169832" y="3051286"/>
            <a:chExt cx="974947" cy="1157013"/>
          </a:xfrm>
        </p:grpSpPr>
        <p:sp>
          <p:nvSpPr>
            <p:cNvPr id="25" name="TextBox 24"/>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3017924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0"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Our Proposal</a:t>
            </a:r>
            <a:endParaRPr lang="en-US" sz="2700" dirty="0">
              <a:solidFill>
                <a:schemeClr val="bg2">
                  <a:lumMod val="10000"/>
                </a:schemeClr>
              </a:solidFill>
            </a:endParaRPr>
          </a:p>
        </p:txBody>
      </p:sp>
      <p:sp>
        <p:nvSpPr>
          <p:cNvPr id="11" name="Bevel 10"/>
          <p:cNvSpPr/>
          <p:nvPr/>
        </p:nvSpPr>
        <p:spPr>
          <a:xfrm>
            <a:off x="244548" y="2248593"/>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1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947" y="2376828"/>
            <a:ext cx="1432464" cy="1432464"/>
          </a:xfrm>
        </p:spPr>
      </p:pic>
      <p:sp>
        <p:nvSpPr>
          <p:cNvPr id="16" name="TextBox 15"/>
          <p:cNvSpPr txBox="1"/>
          <p:nvPr/>
        </p:nvSpPr>
        <p:spPr>
          <a:xfrm>
            <a:off x="2880690" y="2608791"/>
            <a:ext cx="139278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Suggestion emotion</a:t>
            </a:r>
            <a:endParaRPr lang="en-US" dirty="0">
              <a:solidFill>
                <a:schemeClr val="bg2">
                  <a:lumMod val="10000"/>
                </a:schemeClr>
              </a:solidFill>
            </a:endParaRPr>
          </a:p>
        </p:txBody>
      </p:sp>
      <p:cxnSp>
        <p:nvCxnSpPr>
          <p:cNvPr id="18" name="Straight Arrow Connector 17"/>
          <p:cNvCxnSpPr>
            <a:endCxn id="16" idx="1"/>
          </p:cNvCxnSpPr>
          <p:nvPr/>
        </p:nvCxnSpPr>
        <p:spPr>
          <a:xfrm>
            <a:off x="2085749" y="2931956"/>
            <a:ext cx="794941" cy="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16" idx="3"/>
            <a:endCxn id="27" idx="1"/>
          </p:cNvCxnSpPr>
          <p:nvPr/>
        </p:nvCxnSpPr>
        <p:spPr>
          <a:xfrm>
            <a:off x="4273476" y="2931957"/>
            <a:ext cx="79494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5068418" y="2608791"/>
            <a:ext cx="292726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mtClean="0">
                <a:solidFill>
                  <a:schemeClr val="bg2">
                    <a:lumMod val="10000"/>
                  </a:schemeClr>
                </a:solidFill>
              </a:rPr>
              <a:t>Employee will behave base on customer emotion</a:t>
            </a:r>
            <a:endParaRPr lang="en-US" dirty="0">
              <a:solidFill>
                <a:schemeClr val="bg2">
                  <a:lumMod val="10000"/>
                </a:schemeClr>
              </a:solidFill>
            </a:endParaRPr>
          </a:p>
        </p:txBody>
      </p:sp>
      <p:sp>
        <p:nvSpPr>
          <p:cNvPr id="30" name="TextBox 29"/>
          <p:cNvSpPr txBox="1"/>
          <p:nvPr/>
        </p:nvSpPr>
        <p:spPr>
          <a:xfrm>
            <a:off x="4494728" y="3881449"/>
            <a:ext cx="335457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solidFill>
                  <a:schemeClr val="bg2">
                    <a:lumMod val="10000"/>
                  </a:schemeClr>
                </a:solidFill>
              </a:rPr>
              <a:t>Customers shall feel satisfied</a:t>
            </a:r>
            <a:endParaRPr lang="en-US" dirty="0">
              <a:solidFill>
                <a:schemeClr val="bg2">
                  <a:lumMod val="10000"/>
                </a:schemeClr>
              </a:solidFill>
            </a:endParaRPr>
          </a:p>
        </p:txBody>
      </p:sp>
      <p:cxnSp>
        <p:nvCxnSpPr>
          <p:cNvPr id="14" name="Elbow Connector 13"/>
          <p:cNvCxnSpPr>
            <a:stCxn id="27" idx="3"/>
            <a:endCxn id="30" idx="3"/>
          </p:cNvCxnSpPr>
          <p:nvPr/>
        </p:nvCxnSpPr>
        <p:spPr>
          <a:xfrm flipH="1">
            <a:off x="7849302" y="2931957"/>
            <a:ext cx="146381" cy="1134158"/>
          </a:xfrm>
          <a:prstGeom prst="bentConnector3">
            <a:avLst>
              <a:gd name="adj1" fmla="val -156168"/>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681964" y="3937527"/>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18</a:t>
            </a:fld>
            <a:endParaRPr lang="en-US">
              <a:solidFill>
                <a:schemeClr val="bg2">
                  <a:lumMod val="10000"/>
                </a:schemeClr>
              </a:solidFill>
            </a:endParaRPr>
          </a:p>
        </p:txBody>
      </p:sp>
    </p:spTree>
    <p:extLst>
      <p:ext uri="{BB962C8B-B14F-4D97-AF65-F5344CB8AC3E}">
        <p14:creationId xmlns:p14="http://schemas.microsoft.com/office/powerpoint/2010/main" val="126982733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sp>
        <p:nvSpPr>
          <p:cNvPr id="33" name="TextBox 32"/>
          <p:cNvSpPr txBox="1"/>
          <p:nvPr/>
        </p:nvSpPr>
        <p:spPr>
          <a:xfrm>
            <a:off x="3138403"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7033800" y="2778427"/>
            <a:ext cx="1809411" cy="807622"/>
            <a:chOff x="2936000" y="3037331"/>
            <a:chExt cx="1840564" cy="1060491"/>
          </a:xfrm>
        </p:grpSpPr>
        <p:sp>
          <p:nvSpPr>
            <p:cNvPr id="38" name="Rectangle 37"/>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7036438" y="3812790"/>
            <a:ext cx="1806773"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981201" y="3397579"/>
            <a:ext cx="1809411"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978562" y="4852902"/>
            <a:ext cx="1809411"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2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2" name="Slide Number Placeholder 1"/>
          <p:cNvSpPr>
            <a:spLocks noGrp="1"/>
          </p:cNvSpPr>
          <p:nvPr>
            <p:ph type="sldNum" sz="quarter" idx="12"/>
          </p:nvPr>
        </p:nvSpPr>
        <p:spPr/>
        <p:txBody>
          <a:bodyPr/>
          <a:lstStyle/>
          <a:p>
            <a:fld id="{633CC90C-489C-C947-A38D-033AF202A691}" type="slidenum">
              <a:rPr lang="en-US" smtClean="0">
                <a:solidFill>
                  <a:schemeClr val="bg2">
                    <a:lumMod val="10000"/>
                  </a:schemeClr>
                </a:solidFill>
              </a:rPr>
              <a:pPr/>
              <a:t>180</a:t>
            </a:fld>
            <a:endParaRPr lang="en-US" dirty="0">
              <a:solidFill>
                <a:schemeClr val="bg2">
                  <a:lumMod val="10000"/>
                </a:schemeClr>
              </a:solidFill>
            </a:endParaRPr>
          </a:p>
        </p:txBody>
      </p:sp>
      <p:sp>
        <p:nvSpPr>
          <p:cNvPr id="34" name="TextBox 33"/>
          <p:cNvSpPr txBox="1"/>
          <p:nvPr/>
        </p:nvSpPr>
        <p:spPr>
          <a:xfrm>
            <a:off x="6612216" y="612416"/>
            <a:ext cx="2531783" cy="369332"/>
          </a:xfrm>
          <a:prstGeom prst="rect">
            <a:avLst/>
          </a:prstGeom>
          <a:noFill/>
        </p:spPr>
        <p:txBody>
          <a:bodyPr wrap="square" rtlCol="0">
            <a:spAutoFit/>
          </a:bodyPr>
          <a:lstStyle/>
          <a:p>
            <a:pPr marL="342900" indent="-342900">
              <a:buAutoNum type="arabicPeriod"/>
            </a:pPr>
            <a:r>
              <a:rPr lang="en-US" b="1" dirty="0" smtClean="0">
                <a:solidFill>
                  <a:schemeClr val="bg2">
                    <a:lumMod val="10000"/>
                  </a:schemeClr>
                </a:solidFill>
              </a:rPr>
              <a:t>Upload image</a:t>
            </a:r>
          </a:p>
        </p:txBody>
      </p:sp>
      <p:grpSp>
        <p:nvGrpSpPr>
          <p:cNvPr id="32" name="Group 31"/>
          <p:cNvGrpSpPr/>
          <p:nvPr/>
        </p:nvGrpSpPr>
        <p:grpSpPr>
          <a:xfrm>
            <a:off x="166536" y="3379988"/>
            <a:ext cx="876897" cy="1040653"/>
            <a:chOff x="169832" y="3051286"/>
            <a:chExt cx="974947" cy="1157013"/>
          </a:xfrm>
        </p:grpSpPr>
        <p:sp>
          <p:nvSpPr>
            <p:cNvPr id="35" name="TextBox 34"/>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46626352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sp>
        <p:nvSpPr>
          <p:cNvPr id="33" name="TextBox 32"/>
          <p:cNvSpPr txBox="1"/>
          <p:nvPr/>
        </p:nvSpPr>
        <p:spPr>
          <a:xfrm>
            <a:off x="3138403"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28" name="Group 27"/>
          <p:cNvGrpSpPr/>
          <p:nvPr/>
        </p:nvGrpSpPr>
        <p:grpSpPr>
          <a:xfrm>
            <a:off x="2981201" y="3397579"/>
            <a:ext cx="1809411"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978562" y="4852902"/>
            <a:ext cx="1809411"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3222076" y="384286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5178224" y="2444845"/>
            <a:ext cx="1433993" cy="1137060"/>
            <a:chOff x="5202303" y="2674936"/>
            <a:chExt cx="1433993" cy="1137060"/>
          </a:xfrm>
        </p:grpSpPr>
        <p:sp>
          <p:nvSpPr>
            <p:cNvPr id="27" name="TextBox 26"/>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79064" y="3239130"/>
              <a:ext cx="1256188"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181</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grpSp>
        <p:nvGrpSpPr>
          <p:cNvPr id="48" name="Group 47"/>
          <p:cNvGrpSpPr/>
          <p:nvPr/>
        </p:nvGrpSpPr>
        <p:grpSpPr>
          <a:xfrm>
            <a:off x="7033800" y="2778427"/>
            <a:ext cx="1809411" cy="807622"/>
            <a:chOff x="2936000" y="3037331"/>
            <a:chExt cx="1840564" cy="1060491"/>
          </a:xfrm>
        </p:grpSpPr>
        <p:sp>
          <p:nvSpPr>
            <p:cNvPr id="50" name="Rectangle 49"/>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1" name="Rectangle 50"/>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52" name="Group 51"/>
          <p:cNvGrpSpPr/>
          <p:nvPr/>
        </p:nvGrpSpPr>
        <p:grpSpPr>
          <a:xfrm>
            <a:off x="7036438" y="3812790"/>
            <a:ext cx="1806773" cy="807622"/>
            <a:chOff x="2936000" y="3037331"/>
            <a:chExt cx="1840564" cy="1060491"/>
          </a:xfrm>
        </p:grpSpPr>
        <p:sp>
          <p:nvSpPr>
            <p:cNvPr id="53" name="Rectangle 52"/>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4" name="Rectangle 53"/>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37" name="Group 36"/>
          <p:cNvGrpSpPr/>
          <p:nvPr/>
        </p:nvGrpSpPr>
        <p:grpSpPr>
          <a:xfrm>
            <a:off x="166536" y="3379988"/>
            <a:ext cx="876897" cy="1040653"/>
            <a:chOff x="169832" y="3051286"/>
            <a:chExt cx="974947" cy="1157013"/>
          </a:xfrm>
        </p:grpSpPr>
        <p:sp>
          <p:nvSpPr>
            <p:cNvPr id="38" name="TextBox 37"/>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108807629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sp>
        <p:nvSpPr>
          <p:cNvPr id="33" name="TextBox 32"/>
          <p:cNvSpPr txBox="1"/>
          <p:nvPr/>
        </p:nvSpPr>
        <p:spPr>
          <a:xfrm>
            <a:off x="3138403"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7033800" y="2778427"/>
            <a:ext cx="1809411" cy="1278764"/>
            <a:chOff x="2936000" y="3037331"/>
            <a:chExt cx="1840564" cy="1679149"/>
          </a:xfrm>
        </p:grpSpPr>
        <p:sp>
          <p:nvSpPr>
            <p:cNvPr id="38" name="Rectangle 37"/>
            <p:cNvSpPr/>
            <p:nvPr/>
          </p:nvSpPr>
          <p:spPr>
            <a:xfrm>
              <a:off x="2936000" y="3507184"/>
              <a:ext cx="1837880" cy="120929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7036438" y="4620412"/>
            <a:ext cx="1806773"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981201" y="3397579"/>
            <a:ext cx="1809411"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978562" y="4852902"/>
            <a:ext cx="1809411"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3222076" y="384286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0396" y="3248373"/>
            <a:ext cx="546690" cy="626524"/>
          </a:xfrm>
          <a:prstGeom prst="rect">
            <a:avLst/>
          </a:prstGeom>
        </p:spPr>
      </p:pic>
      <p:sp>
        <p:nvSpPr>
          <p:cNvPr id="34" name="TextBox 33"/>
          <p:cNvSpPr txBox="1"/>
          <p:nvPr/>
        </p:nvSpPr>
        <p:spPr>
          <a:xfrm>
            <a:off x="7793721" y="3333941"/>
            <a:ext cx="960216"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 name="Rectangle 2"/>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5178224" y="2444845"/>
            <a:ext cx="1433993" cy="1137060"/>
            <a:chOff x="5202303" y="2674936"/>
            <a:chExt cx="1433993" cy="1137060"/>
          </a:xfrm>
        </p:grpSpPr>
        <p:sp>
          <p:nvSpPr>
            <p:cNvPr id="27" name="TextBox 26"/>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79064" y="3239130"/>
              <a:ext cx="1256188"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182</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grpSp>
        <p:nvGrpSpPr>
          <p:cNvPr id="48" name="Group 47"/>
          <p:cNvGrpSpPr/>
          <p:nvPr/>
        </p:nvGrpSpPr>
        <p:grpSpPr>
          <a:xfrm>
            <a:off x="166536" y="3379988"/>
            <a:ext cx="876897" cy="1040653"/>
            <a:chOff x="169832" y="3051286"/>
            <a:chExt cx="974947" cy="1157013"/>
          </a:xfrm>
        </p:grpSpPr>
        <p:sp>
          <p:nvSpPr>
            <p:cNvPr id="50" name="TextBox 49"/>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135892776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994496"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5570004" y="2136700"/>
            <a:ext cx="3405763"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790641" y="3887849"/>
            <a:ext cx="1176382"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921334" y="2820743"/>
            <a:ext cx="882680" cy="954731"/>
          </a:xfrm>
          <a:prstGeom prst="rect">
            <a:avLst/>
          </a:prstGeom>
        </p:spPr>
      </p:pic>
      <p:sp>
        <p:nvSpPr>
          <p:cNvPr id="33" name="TextBox 32"/>
          <p:cNvSpPr txBox="1"/>
          <p:nvPr/>
        </p:nvSpPr>
        <p:spPr>
          <a:xfrm>
            <a:off x="2330322"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5662824" y="2712120"/>
            <a:ext cx="3180387" cy="2975132"/>
            <a:chOff x="2936000" y="3037331"/>
            <a:chExt cx="1840564" cy="1679149"/>
          </a:xfrm>
        </p:grpSpPr>
        <p:sp>
          <p:nvSpPr>
            <p:cNvPr id="38" name="Rectangle 37"/>
            <p:cNvSpPr/>
            <p:nvPr/>
          </p:nvSpPr>
          <p:spPr>
            <a:xfrm>
              <a:off x="2936000" y="3253982"/>
              <a:ext cx="1837880" cy="146249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2166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5662825" y="5862448"/>
            <a:ext cx="3175912"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173120" y="3397579"/>
            <a:ext cx="1809411"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170481" y="4852902"/>
            <a:ext cx="1809411"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2413995" y="384286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4230870"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230870"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4274744" y="2548335"/>
            <a:ext cx="1109656" cy="1137060"/>
            <a:chOff x="5202303" y="2674936"/>
            <a:chExt cx="1433993" cy="1137060"/>
          </a:xfrm>
        </p:grpSpPr>
        <p:sp>
          <p:nvSpPr>
            <p:cNvPr id="27" name="TextBox 26"/>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79064" y="3239130"/>
              <a:ext cx="1256188"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183</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sp>
        <p:nvSpPr>
          <p:cNvPr id="8" name="TextBox 7"/>
          <p:cNvSpPr txBox="1"/>
          <p:nvPr/>
        </p:nvSpPr>
        <p:spPr>
          <a:xfrm>
            <a:off x="5723795" y="3979120"/>
            <a:ext cx="850993" cy="646331"/>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Query face</a:t>
            </a:r>
            <a:endParaRPr lang="en-US" dirty="0">
              <a:solidFill>
                <a:schemeClr val="bg2">
                  <a:lumMod val="10000"/>
                </a:schemeClr>
              </a:solidFill>
            </a:endParaRPr>
          </a:p>
        </p:txBody>
      </p:sp>
      <p:sp>
        <p:nvSpPr>
          <p:cNvPr id="48" name="TextBox 47"/>
          <p:cNvSpPr txBox="1"/>
          <p:nvPr/>
        </p:nvSpPr>
        <p:spPr>
          <a:xfrm>
            <a:off x="6786671" y="3225156"/>
            <a:ext cx="972676" cy="369332"/>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Face_1</a:t>
            </a:r>
            <a:endParaRPr lang="en-US" dirty="0">
              <a:solidFill>
                <a:schemeClr val="bg2">
                  <a:lumMod val="10000"/>
                </a:schemeClr>
              </a:solidFill>
            </a:endParaRPr>
          </a:p>
        </p:txBody>
      </p:sp>
      <p:sp>
        <p:nvSpPr>
          <p:cNvPr id="50" name="TextBox 49"/>
          <p:cNvSpPr txBox="1"/>
          <p:nvPr/>
        </p:nvSpPr>
        <p:spPr>
          <a:xfrm>
            <a:off x="6787992" y="3678370"/>
            <a:ext cx="984408" cy="369332"/>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Face_2</a:t>
            </a:r>
            <a:endParaRPr lang="en-US" dirty="0">
              <a:solidFill>
                <a:schemeClr val="bg2">
                  <a:lumMod val="10000"/>
                </a:schemeClr>
              </a:solidFill>
            </a:endParaRPr>
          </a:p>
        </p:txBody>
      </p:sp>
      <p:sp>
        <p:nvSpPr>
          <p:cNvPr id="51" name="TextBox 50"/>
          <p:cNvSpPr txBox="1"/>
          <p:nvPr/>
        </p:nvSpPr>
        <p:spPr>
          <a:xfrm>
            <a:off x="6787991" y="4121654"/>
            <a:ext cx="984409" cy="369332"/>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Face_3</a:t>
            </a:r>
            <a:endParaRPr lang="en-US" dirty="0">
              <a:solidFill>
                <a:schemeClr val="bg2">
                  <a:lumMod val="10000"/>
                </a:schemeClr>
              </a:solidFill>
            </a:endParaRPr>
          </a:p>
        </p:txBody>
      </p:sp>
      <p:sp>
        <p:nvSpPr>
          <p:cNvPr id="52" name="TextBox 51"/>
          <p:cNvSpPr txBox="1"/>
          <p:nvPr/>
        </p:nvSpPr>
        <p:spPr>
          <a:xfrm>
            <a:off x="6786671" y="5009528"/>
            <a:ext cx="984409" cy="369332"/>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Face_n</a:t>
            </a:r>
            <a:endParaRPr lang="en-US" dirty="0">
              <a:solidFill>
                <a:schemeClr val="bg2">
                  <a:lumMod val="10000"/>
                </a:schemeClr>
              </a:solidFill>
            </a:endParaRPr>
          </a:p>
        </p:txBody>
      </p:sp>
      <p:sp>
        <p:nvSpPr>
          <p:cNvPr id="53" name="TextBox 52"/>
          <p:cNvSpPr txBox="1"/>
          <p:nvPr/>
        </p:nvSpPr>
        <p:spPr>
          <a:xfrm>
            <a:off x="6786672" y="4553347"/>
            <a:ext cx="984409" cy="369332"/>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a:t>
            </a:r>
            <a:endParaRPr lang="en-US" dirty="0">
              <a:solidFill>
                <a:schemeClr val="bg2">
                  <a:lumMod val="10000"/>
                </a:schemeClr>
              </a:solidFill>
            </a:endParaRPr>
          </a:p>
        </p:txBody>
      </p:sp>
      <p:cxnSp>
        <p:nvCxnSpPr>
          <p:cNvPr id="21" name="Straight Arrow Connector 20"/>
          <p:cNvCxnSpPr>
            <a:stCxn id="8" idx="3"/>
            <a:endCxn id="48" idx="1"/>
          </p:cNvCxnSpPr>
          <p:nvPr/>
        </p:nvCxnSpPr>
        <p:spPr>
          <a:xfrm flipV="1">
            <a:off x="6574788" y="3409822"/>
            <a:ext cx="211883" cy="892464"/>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50" idx="1"/>
          </p:cNvCxnSpPr>
          <p:nvPr/>
        </p:nvCxnSpPr>
        <p:spPr>
          <a:xfrm flipV="1">
            <a:off x="6574788" y="3863036"/>
            <a:ext cx="213204" cy="43925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51" idx="1"/>
          </p:cNvCxnSpPr>
          <p:nvPr/>
        </p:nvCxnSpPr>
        <p:spPr>
          <a:xfrm>
            <a:off x="6574788" y="4302286"/>
            <a:ext cx="213203" cy="4034"/>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3"/>
            <a:endCxn id="53" idx="1"/>
          </p:cNvCxnSpPr>
          <p:nvPr/>
        </p:nvCxnSpPr>
        <p:spPr>
          <a:xfrm>
            <a:off x="6574788" y="4302286"/>
            <a:ext cx="211884" cy="43572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8" idx="3"/>
            <a:endCxn id="52" idx="1"/>
          </p:cNvCxnSpPr>
          <p:nvPr/>
        </p:nvCxnSpPr>
        <p:spPr>
          <a:xfrm>
            <a:off x="6574788" y="4302286"/>
            <a:ext cx="211883" cy="89190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ight Brace 68"/>
          <p:cNvSpPr/>
          <p:nvPr/>
        </p:nvSpPr>
        <p:spPr>
          <a:xfrm>
            <a:off x="7700501" y="3220638"/>
            <a:ext cx="417780" cy="2158221"/>
          </a:xfrm>
          <a:prstGeom prst="rightBrac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TextBox 69"/>
          <p:cNvSpPr txBox="1"/>
          <p:nvPr/>
        </p:nvSpPr>
        <p:spPr>
          <a:xfrm>
            <a:off x="7997725" y="3708021"/>
            <a:ext cx="1029360" cy="877163"/>
          </a:xfrm>
          <a:prstGeom prst="rect">
            <a:avLst/>
          </a:prstGeom>
          <a:noFill/>
        </p:spPr>
        <p:txBody>
          <a:bodyPr wrap="square" rtlCol="0">
            <a:spAutoFit/>
          </a:bodyPr>
          <a:lstStyle/>
          <a:p>
            <a:r>
              <a:rPr lang="en-US" sz="1700" dirty="0">
                <a:solidFill>
                  <a:schemeClr val="bg2">
                    <a:lumMod val="10000"/>
                  </a:schemeClr>
                </a:solidFill>
              </a:rPr>
              <a:t>i</a:t>
            </a:r>
            <a:r>
              <a:rPr lang="en-US" sz="1700" dirty="0" smtClean="0">
                <a:solidFill>
                  <a:schemeClr val="bg2">
                    <a:lumMod val="10000"/>
                  </a:schemeClr>
                </a:solidFill>
              </a:rPr>
              <a:t>n  person group 1</a:t>
            </a:r>
            <a:endParaRPr lang="en-US" sz="1700" dirty="0">
              <a:solidFill>
                <a:schemeClr val="bg2">
                  <a:lumMod val="10000"/>
                </a:schemeClr>
              </a:solidFill>
            </a:endParaRPr>
          </a:p>
        </p:txBody>
      </p:sp>
      <p:grpSp>
        <p:nvGrpSpPr>
          <p:cNvPr id="54" name="Group 53"/>
          <p:cNvGrpSpPr/>
          <p:nvPr/>
        </p:nvGrpSpPr>
        <p:grpSpPr>
          <a:xfrm>
            <a:off x="-16651" y="3379988"/>
            <a:ext cx="755257" cy="1041717"/>
            <a:chOff x="22250" y="3051286"/>
            <a:chExt cx="1064188" cy="1158196"/>
          </a:xfrm>
        </p:grpSpPr>
        <p:sp>
          <p:nvSpPr>
            <p:cNvPr id="55" name="TextBox 54"/>
            <p:cNvSpPr txBox="1"/>
            <p:nvPr/>
          </p:nvSpPr>
          <p:spPr>
            <a:xfrm>
              <a:off x="22250" y="3840149"/>
              <a:ext cx="974946" cy="369333"/>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249786496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480" y="3135574"/>
            <a:ext cx="3019647" cy="1944621"/>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1994496"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5570004" y="2136700"/>
            <a:ext cx="3405763"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790641" y="3887849"/>
            <a:ext cx="1176382"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921334" y="2820743"/>
            <a:ext cx="882680" cy="954731"/>
          </a:xfrm>
          <a:prstGeom prst="rect">
            <a:avLst/>
          </a:prstGeom>
        </p:spPr>
      </p:pic>
      <p:sp>
        <p:nvSpPr>
          <p:cNvPr id="33" name="TextBox 32"/>
          <p:cNvSpPr txBox="1"/>
          <p:nvPr/>
        </p:nvSpPr>
        <p:spPr>
          <a:xfrm>
            <a:off x="2330322"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5662824" y="2712120"/>
            <a:ext cx="3180387" cy="3071992"/>
            <a:chOff x="2936000" y="3037331"/>
            <a:chExt cx="1840564" cy="1679149"/>
          </a:xfrm>
        </p:grpSpPr>
        <p:sp>
          <p:nvSpPr>
            <p:cNvPr id="38" name="Rectangle 37"/>
            <p:cNvSpPr/>
            <p:nvPr/>
          </p:nvSpPr>
          <p:spPr>
            <a:xfrm>
              <a:off x="2936000" y="3253982"/>
              <a:ext cx="1837880" cy="146249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2166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5662825" y="5862448"/>
            <a:ext cx="3175912"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173120" y="3397579"/>
            <a:ext cx="1809411"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170481" y="4852902"/>
            <a:ext cx="1809411"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2413995" y="384286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4230870"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230870"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4274744" y="2548335"/>
            <a:ext cx="1109656" cy="1137060"/>
            <a:chOff x="5202303" y="2674936"/>
            <a:chExt cx="1433993" cy="1137060"/>
          </a:xfrm>
        </p:grpSpPr>
        <p:sp>
          <p:nvSpPr>
            <p:cNvPr id="27" name="TextBox 26"/>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79064" y="3239130"/>
              <a:ext cx="1256188"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184</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sp>
        <p:nvSpPr>
          <p:cNvPr id="8" name="TextBox 7"/>
          <p:cNvSpPr txBox="1"/>
          <p:nvPr/>
        </p:nvSpPr>
        <p:spPr>
          <a:xfrm>
            <a:off x="5828750" y="3766466"/>
            <a:ext cx="74603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Query face</a:t>
            </a:r>
            <a:endParaRPr lang="en-US" sz="1600" dirty="0">
              <a:solidFill>
                <a:schemeClr val="bg2">
                  <a:lumMod val="10000"/>
                </a:schemeClr>
              </a:solidFill>
            </a:endParaRPr>
          </a:p>
        </p:txBody>
      </p:sp>
      <p:sp>
        <p:nvSpPr>
          <p:cNvPr id="48" name="TextBox 47"/>
          <p:cNvSpPr txBox="1"/>
          <p:nvPr/>
        </p:nvSpPr>
        <p:spPr>
          <a:xfrm>
            <a:off x="6786671" y="3150725"/>
            <a:ext cx="972676"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Face_1</a:t>
            </a:r>
            <a:endParaRPr lang="en-US" sz="1600" dirty="0">
              <a:solidFill>
                <a:schemeClr val="bg2">
                  <a:lumMod val="10000"/>
                </a:schemeClr>
              </a:solidFill>
            </a:endParaRPr>
          </a:p>
        </p:txBody>
      </p:sp>
      <p:sp>
        <p:nvSpPr>
          <p:cNvPr id="50" name="TextBox 49"/>
          <p:cNvSpPr txBox="1"/>
          <p:nvPr/>
        </p:nvSpPr>
        <p:spPr>
          <a:xfrm>
            <a:off x="6787992" y="3518879"/>
            <a:ext cx="984408"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Face_2</a:t>
            </a:r>
            <a:endParaRPr lang="en-US" sz="1600" dirty="0">
              <a:solidFill>
                <a:schemeClr val="bg2">
                  <a:lumMod val="10000"/>
                </a:schemeClr>
              </a:solidFill>
            </a:endParaRPr>
          </a:p>
        </p:txBody>
      </p:sp>
      <p:sp>
        <p:nvSpPr>
          <p:cNvPr id="51" name="TextBox 50"/>
          <p:cNvSpPr txBox="1"/>
          <p:nvPr/>
        </p:nvSpPr>
        <p:spPr>
          <a:xfrm>
            <a:off x="6787991" y="3887730"/>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Face_3</a:t>
            </a:r>
            <a:endParaRPr lang="en-US" sz="1600" dirty="0">
              <a:solidFill>
                <a:schemeClr val="bg2">
                  <a:lumMod val="10000"/>
                </a:schemeClr>
              </a:solidFill>
            </a:endParaRPr>
          </a:p>
        </p:txBody>
      </p:sp>
      <p:sp>
        <p:nvSpPr>
          <p:cNvPr id="52" name="TextBox 51"/>
          <p:cNvSpPr txBox="1"/>
          <p:nvPr/>
        </p:nvSpPr>
        <p:spPr>
          <a:xfrm>
            <a:off x="6786671" y="462674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Face_n</a:t>
            </a:r>
            <a:endParaRPr lang="en-US" sz="1600" dirty="0">
              <a:solidFill>
                <a:schemeClr val="bg2">
                  <a:lumMod val="10000"/>
                </a:schemeClr>
              </a:solidFill>
            </a:endParaRPr>
          </a:p>
        </p:txBody>
      </p:sp>
      <p:sp>
        <p:nvSpPr>
          <p:cNvPr id="53" name="TextBox 52"/>
          <p:cNvSpPr txBox="1"/>
          <p:nvPr/>
        </p:nvSpPr>
        <p:spPr>
          <a:xfrm>
            <a:off x="6786672" y="425562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a:t>
            </a:r>
            <a:endParaRPr lang="en-US" sz="1600" dirty="0">
              <a:solidFill>
                <a:schemeClr val="bg2">
                  <a:lumMod val="10000"/>
                </a:schemeClr>
              </a:solidFill>
            </a:endParaRPr>
          </a:p>
        </p:txBody>
      </p:sp>
      <p:cxnSp>
        <p:nvCxnSpPr>
          <p:cNvPr id="21" name="Straight Arrow Connector 20"/>
          <p:cNvCxnSpPr>
            <a:stCxn id="8" idx="3"/>
            <a:endCxn id="48" idx="1"/>
          </p:cNvCxnSpPr>
          <p:nvPr/>
        </p:nvCxnSpPr>
        <p:spPr>
          <a:xfrm flipV="1">
            <a:off x="6574788" y="3320002"/>
            <a:ext cx="211883" cy="73885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50" idx="1"/>
          </p:cNvCxnSpPr>
          <p:nvPr/>
        </p:nvCxnSpPr>
        <p:spPr>
          <a:xfrm flipV="1">
            <a:off x="6574788" y="3688156"/>
            <a:ext cx="213204" cy="37069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51" idx="1"/>
          </p:cNvCxnSpPr>
          <p:nvPr/>
        </p:nvCxnSpPr>
        <p:spPr>
          <a:xfrm flipV="1">
            <a:off x="6574788" y="4057007"/>
            <a:ext cx="213203" cy="184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3"/>
            <a:endCxn id="53" idx="1"/>
          </p:cNvCxnSpPr>
          <p:nvPr/>
        </p:nvCxnSpPr>
        <p:spPr>
          <a:xfrm>
            <a:off x="6574788" y="4058854"/>
            <a:ext cx="211884" cy="36604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8" idx="3"/>
            <a:endCxn id="52" idx="1"/>
          </p:cNvCxnSpPr>
          <p:nvPr/>
        </p:nvCxnSpPr>
        <p:spPr>
          <a:xfrm>
            <a:off x="6574788" y="4058854"/>
            <a:ext cx="211883" cy="73716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ight Brace 68"/>
          <p:cNvSpPr/>
          <p:nvPr/>
        </p:nvSpPr>
        <p:spPr>
          <a:xfrm>
            <a:off x="7700501" y="3135574"/>
            <a:ext cx="417780" cy="1829725"/>
          </a:xfrm>
          <a:prstGeom prst="rightBrac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TextBox 69"/>
          <p:cNvSpPr txBox="1"/>
          <p:nvPr/>
        </p:nvSpPr>
        <p:spPr>
          <a:xfrm>
            <a:off x="7931385" y="3238969"/>
            <a:ext cx="896118" cy="830997"/>
          </a:xfrm>
          <a:prstGeom prst="rect">
            <a:avLst/>
          </a:prstGeom>
          <a:noFill/>
        </p:spPr>
        <p:txBody>
          <a:bodyPr wrap="square" rtlCol="0">
            <a:spAutoFit/>
          </a:bodyPr>
          <a:lstStyle/>
          <a:p>
            <a:r>
              <a:rPr lang="en-US" sz="1600" dirty="0">
                <a:solidFill>
                  <a:schemeClr val="bg2">
                    <a:lumMod val="10000"/>
                  </a:schemeClr>
                </a:solidFill>
              </a:rPr>
              <a:t>i</a:t>
            </a:r>
            <a:r>
              <a:rPr lang="en-US" sz="1600" dirty="0" smtClean="0">
                <a:solidFill>
                  <a:schemeClr val="bg2">
                    <a:lumMod val="10000"/>
                  </a:schemeClr>
                </a:solidFill>
              </a:rPr>
              <a:t>n  person group 1</a:t>
            </a:r>
            <a:endParaRPr lang="en-US" sz="1600" dirty="0">
              <a:solidFill>
                <a:schemeClr val="bg2">
                  <a:lumMod val="10000"/>
                </a:schemeClr>
              </a:solidFill>
            </a:endParaRPr>
          </a:p>
        </p:txBody>
      </p:sp>
      <p:sp>
        <p:nvSpPr>
          <p:cNvPr id="56" name="TextBox 55"/>
          <p:cNvSpPr txBox="1"/>
          <p:nvPr/>
        </p:nvSpPr>
        <p:spPr>
          <a:xfrm>
            <a:off x="7111533" y="5277934"/>
            <a:ext cx="666659" cy="34243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a:t>
            </a:r>
            <a:endParaRPr lang="en-US" sz="1600" dirty="0">
              <a:solidFill>
                <a:schemeClr val="bg2">
                  <a:lumMod val="10000"/>
                </a:schemeClr>
              </a:solidFill>
            </a:endParaRPr>
          </a:p>
        </p:txBody>
      </p:sp>
      <p:sp>
        <p:nvSpPr>
          <p:cNvPr id="60" name="TextBox 59"/>
          <p:cNvSpPr txBox="1"/>
          <p:nvPr/>
        </p:nvSpPr>
        <p:spPr>
          <a:xfrm>
            <a:off x="5764953" y="5153841"/>
            <a:ext cx="114558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Max similarity</a:t>
            </a:r>
            <a:endParaRPr lang="en-US" sz="1600" dirty="0">
              <a:solidFill>
                <a:schemeClr val="bg2">
                  <a:lumMod val="10000"/>
                </a:schemeClr>
              </a:solidFill>
            </a:endParaRPr>
          </a:p>
        </p:txBody>
      </p:sp>
      <p:cxnSp>
        <p:nvCxnSpPr>
          <p:cNvPr id="61" name="Straight Arrow Connector 60"/>
          <p:cNvCxnSpPr>
            <a:stCxn id="60" idx="3"/>
            <a:endCxn id="56" idx="1"/>
          </p:cNvCxnSpPr>
          <p:nvPr/>
        </p:nvCxnSpPr>
        <p:spPr>
          <a:xfrm>
            <a:off x="6910541" y="5446229"/>
            <a:ext cx="200992" cy="2923"/>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16651" y="3379988"/>
            <a:ext cx="755257" cy="1041717"/>
            <a:chOff x="22250" y="3051286"/>
            <a:chExt cx="1064188" cy="1158196"/>
          </a:xfrm>
        </p:grpSpPr>
        <p:sp>
          <p:nvSpPr>
            <p:cNvPr id="55" name="TextBox 54"/>
            <p:cNvSpPr txBox="1"/>
            <p:nvPr/>
          </p:nvSpPr>
          <p:spPr>
            <a:xfrm>
              <a:off x="22250" y="3840149"/>
              <a:ext cx="974946" cy="369333"/>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241612717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480" y="3135574"/>
            <a:ext cx="3019647" cy="1944621"/>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1994496"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5570004" y="2136700"/>
            <a:ext cx="3405763"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790641" y="3887849"/>
            <a:ext cx="1176382"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921334" y="2820743"/>
            <a:ext cx="882680" cy="954731"/>
          </a:xfrm>
          <a:prstGeom prst="rect">
            <a:avLst/>
          </a:prstGeom>
        </p:spPr>
      </p:pic>
      <p:sp>
        <p:nvSpPr>
          <p:cNvPr id="33" name="TextBox 32"/>
          <p:cNvSpPr txBox="1"/>
          <p:nvPr/>
        </p:nvSpPr>
        <p:spPr>
          <a:xfrm>
            <a:off x="2330322"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5662824" y="2712120"/>
            <a:ext cx="3180387" cy="3071992"/>
            <a:chOff x="2936000" y="3037331"/>
            <a:chExt cx="1840564" cy="1679149"/>
          </a:xfrm>
        </p:grpSpPr>
        <p:sp>
          <p:nvSpPr>
            <p:cNvPr id="38" name="Rectangle 37"/>
            <p:cNvSpPr/>
            <p:nvPr/>
          </p:nvSpPr>
          <p:spPr>
            <a:xfrm>
              <a:off x="2936000" y="3253982"/>
              <a:ext cx="1837880" cy="146249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2166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5662825" y="5862448"/>
            <a:ext cx="3175912"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173120" y="3397579"/>
            <a:ext cx="1809411"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170481" y="4852902"/>
            <a:ext cx="1809411"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2413995" y="384286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4230870"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230870"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4274744" y="2548335"/>
            <a:ext cx="1109656" cy="1137060"/>
            <a:chOff x="5202303" y="2674936"/>
            <a:chExt cx="1433993" cy="1137060"/>
          </a:xfrm>
        </p:grpSpPr>
        <p:sp>
          <p:nvSpPr>
            <p:cNvPr id="27" name="TextBox 26"/>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79064" y="3239130"/>
              <a:ext cx="1256188"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185</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sp>
        <p:nvSpPr>
          <p:cNvPr id="8" name="TextBox 7"/>
          <p:cNvSpPr txBox="1"/>
          <p:nvPr/>
        </p:nvSpPr>
        <p:spPr>
          <a:xfrm>
            <a:off x="5828750" y="3766466"/>
            <a:ext cx="74603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Query face</a:t>
            </a:r>
            <a:endParaRPr lang="en-US" sz="1600" dirty="0">
              <a:solidFill>
                <a:schemeClr val="bg2">
                  <a:lumMod val="10000"/>
                </a:schemeClr>
              </a:solidFill>
            </a:endParaRPr>
          </a:p>
        </p:txBody>
      </p:sp>
      <p:sp>
        <p:nvSpPr>
          <p:cNvPr id="48" name="TextBox 47"/>
          <p:cNvSpPr txBox="1"/>
          <p:nvPr/>
        </p:nvSpPr>
        <p:spPr>
          <a:xfrm>
            <a:off x="6786671" y="3150725"/>
            <a:ext cx="972676"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Face_1</a:t>
            </a:r>
            <a:endParaRPr lang="en-US" sz="1600" dirty="0">
              <a:solidFill>
                <a:schemeClr val="bg2">
                  <a:lumMod val="10000"/>
                </a:schemeClr>
              </a:solidFill>
            </a:endParaRPr>
          </a:p>
        </p:txBody>
      </p:sp>
      <p:sp>
        <p:nvSpPr>
          <p:cNvPr id="50" name="TextBox 49"/>
          <p:cNvSpPr txBox="1"/>
          <p:nvPr/>
        </p:nvSpPr>
        <p:spPr>
          <a:xfrm>
            <a:off x="6787992" y="3518879"/>
            <a:ext cx="984408"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Face_2</a:t>
            </a:r>
            <a:endParaRPr lang="en-US" sz="1600" dirty="0">
              <a:solidFill>
                <a:schemeClr val="bg2">
                  <a:lumMod val="10000"/>
                </a:schemeClr>
              </a:solidFill>
            </a:endParaRPr>
          </a:p>
        </p:txBody>
      </p:sp>
      <p:sp>
        <p:nvSpPr>
          <p:cNvPr id="51" name="TextBox 50"/>
          <p:cNvSpPr txBox="1"/>
          <p:nvPr/>
        </p:nvSpPr>
        <p:spPr>
          <a:xfrm>
            <a:off x="6787991" y="3887730"/>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Face_3</a:t>
            </a:r>
            <a:endParaRPr lang="en-US" sz="1600" dirty="0">
              <a:solidFill>
                <a:schemeClr val="bg2">
                  <a:lumMod val="10000"/>
                </a:schemeClr>
              </a:solidFill>
            </a:endParaRPr>
          </a:p>
        </p:txBody>
      </p:sp>
      <p:sp>
        <p:nvSpPr>
          <p:cNvPr id="52" name="TextBox 51"/>
          <p:cNvSpPr txBox="1"/>
          <p:nvPr/>
        </p:nvSpPr>
        <p:spPr>
          <a:xfrm>
            <a:off x="6786671" y="462674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Face_n</a:t>
            </a:r>
            <a:endParaRPr lang="en-US" sz="1600" dirty="0">
              <a:solidFill>
                <a:schemeClr val="bg2">
                  <a:lumMod val="10000"/>
                </a:schemeClr>
              </a:solidFill>
            </a:endParaRPr>
          </a:p>
        </p:txBody>
      </p:sp>
      <p:sp>
        <p:nvSpPr>
          <p:cNvPr id="53" name="TextBox 52"/>
          <p:cNvSpPr txBox="1"/>
          <p:nvPr/>
        </p:nvSpPr>
        <p:spPr>
          <a:xfrm>
            <a:off x="6786672" y="425562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a:t>
            </a:r>
            <a:endParaRPr lang="en-US" sz="1600" dirty="0">
              <a:solidFill>
                <a:schemeClr val="bg2">
                  <a:lumMod val="10000"/>
                </a:schemeClr>
              </a:solidFill>
            </a:endParaRPr>
          </a:p>
        </p:txBody>
      </p:sp>
      <p:cxnSp>
        <p:nvCxnSpPr>
          <p:cNvPr id="21" name="Straight Arrow Connector 20"/>
          <p:cNvCxnSpPr>
            <a:stCxn id="8" idx="3"/>
            <a:endCxn id="48" idx="1"/>
          </p:cNvCxnSpPr>
          <p:nvPr/>
        </p:nvCxnSpPr>
        <p:spPr>
          <a:xfrm flipV="1">
            <a:off x="6574788" y="3320002"/>
            <a:ext cx="211883" cy="73885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50" idx="1"/>
          </p:cNvCxnSpPr>
          <p:nvPr/>
        </p:nvCxnSpPr>
        <p:spPr>
          <a:xfrm flipV="1">
            <a:off x="6574788" y="3688156"/>
            <a:ext cx="213204" cy="37069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51" idx="1"/>
          </p:cNvCxnSpPr>
          <p:nvPr/>
        </p:nvCxnSpPr>
        <p:spPr>
          <a:xfrm flipV="1">
            <a:off x="6574788" y="4057007"/>
            <a:ext cx="213203" cy="184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3"/>
            <a:endCxn id="53" idx="1"/>
          </p:cNvCxnSpPr>
          <p:nvPr/>
        </p:nvCxnSpPr>
        <p:spPr>
          <a:xfrm>
            <a:off x="6574788" y="4058854"/>
            <a:ext cx="211884" cy="36604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8" idx="3"/>
            <a:endCxn id="52" idx="1"/>
          </p:cNvCxnSpPr>
          <p:nvPr/>
        </p:nvCxnSpPr>
        <p:spPr>
          <a:xfrm>
            <a:off x="6574788" y="4058854"/>
            <a:ext cx="211883" cy="73716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ight Brace 68"/>
          <p:cNvSpPr/>
          <p:nvPr/>
        </p:nvSpPr>
        <p:spPr>
          <a:xfrm>
            <a:off x="7700501" y="3135574"/>
            <a:ext cx="417780" cy="1829725"/>
          </a:xfrm>
          <a:prstGeom prst="rightBrac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TextBox 55"/>
          <p:cNvSpPr txBox="1"/>
          <p:nvPr/>
        </p:nvSpPr>
        <p:spPr>
          <a:xfrm>
            <a:off x="7058368" y="5277934"/>
            <a:ext cx="666659" cy="34243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a:t>
            </a:r>
            <a:endParaRPr lang="en-US" sz="1600" dirty="0">
              <a:solidFill>
                <a:schemeClr val="bg2">
                  <a:lumMod val="10000"/>
                </a:schemeClr>
              </a:solidFill>
            </a:endParaRPr>
          </a:p>
        </p:txBody>
      </p:sp>
      <p:sp>
        <p:nvSpPr>
          <p:cNvPr id="60" name="TextBox 59"/>
          <p:cNvSpPr txBox="1"/>
          <p:nvPr/>
        </p:nvSpPr>
        <p:spPr>
          <a:xfrm>
            <a:off x="5722421" y="5153841"/>
            <a:ext cx="114558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Max similarity</a:t>
            </a:r>
            <a:endParaRPr lang="en-US" sz="1600" dirty="0">
              <a:solidFill>
                <a:schemeClr val="bg2">
                  <a:lumMod val="10000"/>
                </a:schemeClr>
              </a:solidFill>
            </a:endParaRPr>
          </a:p>
        </p:txBody>
      </p:sp>
      <p:cxnSp>
        <p:nvCxnSpPr>
          <p:cNvPr id="61" name="Straight Arrow Connector 60"/>
          <p:cNvCxnSpPr>
            <a:stCxn id="60" idx="3"/>
            <a:endCxn id="56" idx="1"/>
          </p:cNvCxnSpPr>
          <p:nvPr/>
        </p:nvCxnSpPr>
        <p:spPr>
          <a:xfrm>
            <a:off x="6868009" y="5446229"/>
            <a:ext cx="190359" cy="2923"/>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930325" y="5277934"/>
            <a:ext cx="862802"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Person</a:t>
            </a:r>
            <a:endParaRPr lang="en-US" sz="1600" dirty="0">
              <a:solidFill>
                <a:schemeClr val="bg2">
                  <a:lumMod val="10000"/>
                </a:schemeClr>
              </a:solidFill>
            </a:endParaRPr>
          </a:p>
        </p:txBody>
      </p:sp>
      <p:cxnSp>
        <p:nvCxnSpPr>
          <p:cNvPr id="57" name="Straight Arrow Connector 56"/>
          <p:cNvCxnSpPr>
            <a:stCxn id="56" idx="3"/>
            <a:endCxn id="55" idx="1"/>
          </p:cNvCxnSpPr>
          <p:nvPr/>
        </p:nvCxnSpPr>
        <p:spPr>
          <a:xfrm flipV="1">
            <a:off x="7725027" y="5447211"/>
            <a:ext cx="205298" cy="194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931385" y="3238969"/>
            <a:ext cx="896118" cy="830997"/>
          </a:xfrm>
          <a:prstGeom prst="rect">
            <a:avLst/>
          </a:prstGeom>
          <a:noFill/>
        </p:spPr>
        <p:txBody>
          <a:bodyPr wrap="square" rtlCol="0">
            <a:spAutoFit/>
          </a:bodyPr>
          <a:lstStyle/>
          <a:p>
            <a:r>
              <a:rPr lang="en-US" sz="1600" dirty="0">
                <a:solidFill>
                  <a:schemeClr val="bg2">
                    <a:lumMod val="10000"/>
                  </a:schemeClr>
                </a:solidFill>
              </a:rPr>
              <a:t>i</a:t>
            </a:r>
            <a:r>
              <a:rPr lang="en-US" sz="1600" dirty="0" smtClean="0">
                <a:solidFill>
                  <a:schemeClr val="bg2">
                    <a:lumMod val="10000"/>
                  </a:schemeClr>
                </a:solidFill>
              </a:rPr>
              <a:t>n  person group 1</a:t>
            </a:r>
            <a:endParaRPr lang="en-US" sz="1600" dirty="0">
              <a:solidFill>
                <a:schemeClr val="bg2">
                  <a:lumMod val="10000"/>
                </a:schemeClr>
              </a:solidFill>
            </a:endParaRPr>
          </a:p>
        </p:txBody>
      </p:sp>
      <p:grpSp>
        <p:nvGrpSpPr>
          <p:cNvPr id="64" name="Group 63"/>
          <p:cNvGrpSpPr/>
          <p:nvPr/>
        </p:nvGrpSpPr>
        <p:grpSpPr>
          <a:xfrm>
            <a:off x="-16651" y="3379988"/>
            <a:ext cx="755257" cy="1041717"/>
            <a:chOff x="22250" y="3051286"/>
            <a:chExt cx="1064188" cy="1158196"/>
          </a:xfrm>
        </p:grpSpPr>
        <p:sp>
          <p:nvSpPr>
            <p:cNvPr id="66" name="TextBox 65"/>
            <p:cNvSpPr txBox="1"/>
            <p:nvPr/>
          </p:nvSpPr>
          <p:spPr>
            <a:xfrm>
              <a:off x="22250" y="3840149"/>
              <a:ext cx="974946" cy="369333"/>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323018818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480" y="3135574"/>
            <a:ext cx="3019647" cy="1944621"/>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1994496" y="2182659"/>
            <a:ext cx="1988035"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5570004" y="2136700"/>
            <a:ext cx="3405763"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790641" y="3887849"/>
            <a:ext cx="1176382"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921334" y="2820743"/>
            <a:ext cx="882680" cy="954731"/>
          </a:xfrm>
          <a:prstGeom prst="rect">
            <a:avLst/>
          </a:prstGeom>
        </p:spPr>
      </p:pic>
      <p:sp>
        <p:nvSpPr>
          <p:cNvPr id="33" name="TextBox 32"/>
          <p:cNvSpPr txBox="1"/>
          <p:nvPr/>
        </p:nvSpPr>
        <p:spPr>
          <a:xfrm>
            <a:off x="2330322"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5662824" y="2712120"/>
            <a:ext cx="3180387" cy="3071992"/>
            <a:chOff x="2936000" y="3037331"/>
            <a:chExt cx="1840564" cy="1679149"/>
          </a:xfrm>
        </p:grpSpPr>
        <p:sp>
          <p:nvSpPr>
            <p:cNvPr id="38" name="Rectangle 37"/>
            <p:cNvSpPr/>
            <p:nvPr/>
          </p:nvSpPr>
          <p:spPr>
            <a:xfrm>
              <a:off x="2936000" y="3253982"/>
              <a:ext cx="1837880" cy="146249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2166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5662825" y="5862448"/>
            <a:ext cx="3175912"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173121" y="3397579"/>
            <a:ext cx="1698816"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170481" y="4852902"/>
            <a:ext cx="1698979"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2345929" y="388418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4060747"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028846" y="3964851"/>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4179048" y="2548335"/>
            <a:ext cx="1109656" cy="1137060"/>
            <a:chOff x="5202303" y="2674936"/>
            <a:chExt cx="1433993" cy="1137060"/>
          </a:xfrm>
        </p:grpSpPr>
        <p:sp>
          <p:nvSpPr>
            <p:cNvPr id="27" name="TextBox 26"/>
            <p:cNvSpPr txBox="1"/>
            <p:nvPr/>
          </p:nvSpPr>
          <p:spPr>
            <a:xfrm>
              <a:off x="5265323"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65323" y="3239130"/>
              <a:ext cx="1256187"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186</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sp>
        <p:nvSpPr>
          <p:cNvPr id="8" name="TextBox 7"/>
          <p:cNvSpPr txBox="1"/>
          <p:nvPr/>
        </p:nvSpPr>
        <p:spPr>
          <a:xfrm>
            <a:off x="5828750" y="3766466"/>
            <a:ext cx="74603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Query face</a:t>
            </a:r>
            <a:endParaRPr lang="en-US" sz="1600" dirty="0">
              <a:solidFill>
                <a:schemeClr val="bg2">
                  <a:lumMod val="10000"/>
                </a:schemeClr>
              </a:solidFill>
            </a:endParaRPr>
          </a:p>
        </p:txBody>
      </p:sp>
      <p:sp>
        <p:nvSpPr>
          <p:cNvPr id="48" name="TextBox 47"/>
          <p:cNvSpPr txBox="1"/>
          <p:nvPr/>
        </p:nvSpPr>
        <p:spPr>
          <a:xfrm>
            <a:off x="6786671" y="3150725"/>
            <a:ext cx="972676"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Face_1</a:t>
            </a:r>
            <a:endParaRPr lang="en-US" sz="1600" dirty="0">
              <a:solidFill>
                <a:schemeClr val="bg2">
                  <a:lumMod val="10000"/>
                </a:schemeClr>
              </a:solidFill>
            </a:endParaRPr>
          </a:p>
        </p:txBody>
      </p:sp>
      <p:sp>
        <p:nvSpPr>
          <p:cNvPr id="50" name="TextBox 49"/>
          <p:cNvSpPr txBox="1"/>
          <p:nvPr/>
        </p:nvSpPr>
        <p:spPr>
          <a:xfrm>
            <a:off x="6787992" y="3518879"/>
            <a:ext cx="984408"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Face_2</a:t>
            </a:r>
            <a:endParaRPr lang="en-US" sz="1600" dirty="0">
              <a:solidFill>
                <a:schemeClr val="bg2">
                  <a:lumMod val="10000"/>
                </a:schemeClr>
              </a:solidFill>
            </a:endParaRPr>
          </a:p>
        </p:txBody>
      </p:sp>
      <p:sp>
        <p:nvSpPr>
          <p:cNvPr id="51" name="TextBox 50"/>
          <p:cNvSpPr txBox="1"/>
          <p:nvPr/>
        </p:nvSpPr>
        <p:spPr>
          <a:xfrm>
            <a:off x="6787991" y="3887730"/>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Face_3</a:t>
            </a:r>
            <a:endParaRPr lang="en-US" sz="1600" dirty="0">
              <a:solidFill>
                <a:schemeClr val="bg2">
                  <a:lumMod val="10000"/>
                </a:schemeClr>
              </a:solidFill>
            </a:endParaRPr>
          </a:p>
        </p:txBody>
      </p:sp>
      <p:sp>
        <p:nvSpPr>
          <p:cNvPr id="52" name="TextBox 51"/>
          <p:cNvSpPr txBox="1"/>
          <p:nvPr/>
        </p:nvSpPr>
        <p:spPr>
          <a:xfrm>
            <a:off x="6786671" y="462674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Face_n</a:t>
            </a:r>
            <a:endParaRPr lang="en-US" sz="1600" dirty="0">
              <a:solidFill>
                <a:schemeClr val="bg2">
                  <a:lumMod val="10000"/>
                </a:schemeClr>
              </a:solidFill>
            </a:endParaRPr>
          </a:p>
        </p:txBody>
      </p:sp>
      <p:sp>
        <p:nvSpPr>
          <p:cNvPr id="53" name="TextBox 52"/>
          <p:cNvSpPr txBox="1"/>
          <p:nvPr/>
        </p:nvSpPr>
        <p:spPr>
          <a:xfrm>
            <a:off x="6786672" y="425562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a:t>
            </a:r>
            <a:endParaRPr lang="en-US" sz="1600" dirty="0">
              <a:solidFill>
                <a:schemeClr val="bg2">
                  <a:lumMod val="10000"/>
                </a:schemeClr>
              </a:solidFill>
            </a:endParaRPr>
          </a:p>
        </p:txBody>
      </p:sp>
      <p:cxnSp>
        <p:nvCxnSpPr>
          <p:cNvPr id="21" name="Straight Arrow Connector 20"/>
          <p:cNvCxnSpPr>
            <a:stCxn id="8" idx="3"/>
            <a:endCxn id="48" idx="1"/>
          </p:cNvCxnSpPr>
          <p:nvPr/>
        </p:nvCxnSpPr>
        <p:spPr>
          <a:xfrm flipV="1">
            <a:off x="6574788" y="3320002"/>
            <a:ext cx="211883" cy="73885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50" idx="1"/>
          </p:cNvCxnSpPr>
          <p:nvPr/>
        </p:nvCxnSpPr>
        <p:spPr>
          <a:xfrm flipV="1">
            <a:off x="6574788" y="3688156"/>
            <a:ext cx="213204" cy="37069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51" idx="1"/>
          </p:cNvCxnSpPr>
          <p:nvPr/>
        </p:nvCxnSpPr>
        <p:spPr>
          <a:xfrm flipV="1">
            <a:off x="6574788" y="4057007"/>
            <a:ext cx="213203" cy="184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3"/>
            <a:endCxn id="53" idx="1"/>
          </p:cNvCxnSpPr>
          <p:nvPr/>
        </p:nvCxnSpPr>
        <p:spPr>
          <a:xfrm>
            <a:off x="6574788" y="4058854"/>
            <a:ext cx="211884" cy="36604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8" idx="3"/>
            <a:endCxn id="52" idx="1"/>
          </p:cNvCxnSpPr>
          <p:nvPr/>
        </p:nvCxnSpPr>
        <p:spPr>
          <a:xfrm>
            <a:off x="6574788" y="4058854"/>
            <a:ext cx="211883" cy="73716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ight Brace 68"/>
          <p:cNvSpPr/>
          <p:nvPr/>
        </p:nvSpPr>
        <p:spPr>
          <a:xfrm>
            <a:off x="7700501" y="3135574"/>
            <a:ext cx="417780" cy="1829725"/>
          </a:xfrm>
          <a:prstGeom prst="rightBrac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TextBox 55"/>
          <p:cNvSpPr txBox="1"/>
          <p:nvPr/>
        </p:nvSpPr>
        <p:spPr>
          <a:xfrm>
            <a:off x="7058368" y="5277934"/>
            <a:ext cx="666659" cy="34243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a:t>
            </a:r>
            <a:endParaRPr lang="en-US" sz="1600" dirty="0">
              <a:solidFill>
                <a:schemeClr val="bg2">
                  <a:lumMod val="10000"/>
                </a:schemeClr>
              </a:solidFill>
            </a:endParaRPr>
          </a:p>
        </p:txBody>
      </p:sp>
      <p:sp>
        <p:nvSpPr>
          <p:cNvPr id="60" name="TextBox 59"/>
          <p:cNvSpPr txBox="1"/>
          <p:nvPr/>
        </p:nvSpPr>
        <p:spPr>
          <a:xfrm>
            <a:off x="5722421" y="5153841"/>
            <a:ext cx="114558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Max similarity</a:t>
            </a:r>
            <a:endParaRPr lang="en-US" sz="1600" dirty="0">
              <a:solidFill>
                <a:schemeClr val="bg2">
                  <a:lumMod val="10000"/>
                </a:schemeClr>
              </a:solidFill>
            </a:endParaRPr>
          </a:p>
        </p:txBody>
      </p:sp>
      <p:cxnSp>
        <p:nvCxnSpPr>
          <p:cNvPr id="61" name="Straight Arrow Connector 60"/>
          <p:cNvCxnSpPr>
            <a:stCxn id="60" idx="3"/>
            <a:endCxn id="56" idx="1"/>
          </p:cNvCxnSpPr>
          <p:nvPr/>
        </p:nvCxnSpPr>
        <p:spPr>
          <a:xfrm>
            <a:off x="6868009" y="5446229"/>
            <a:ext cx="190359" cy="2923"/>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930325" y="5277934"/>
            <a:ext cx="862802"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Person</a:t>
            </a:r>
            <a:endParaRPr lang="en-US" sz="1600" dirty="0">
              <a:solidFill>
                <a:schemeClr val="bg2">
                  <a:lumMod val="10000"/>
                </a:schemeClr>
              </a:solidFill>
            </a:endParaRPr>
          </a:p>
        </p:txBody>
      </p:sp>
      <p:cxnSp>
        <p:nvCxnSpPr>
          <p:cNvPr id="57" name="Straight Arrow Connector 56"/>
          <p:cNvCxnSpPr>
            <a:stCxn id="56" idx="3"/>
            <a:endCxn id="55" idx="1"/>
          </p:cNvCxnSpPr>
          <p:nvPr/>
        </p:nvCxnSpPr>
        <p:spPr>
          <a:xfrm flipV="1">
            <a:off x="7725027" y="5447211"/>
            <a:ext cx="205298" cy="194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931385" y="3238969"/>
            <a:ext cx="896118" cy="830997"/>
          </a:xfrm>
          <a:prstGeom prst="rect">
            <a:avLst/>
          </a:prstGeom>
          <a:noFill/>
        </p:spPr>
        <p:txBody>
          <a:bodyPr wrap="square" rtlCol="0">
            <a:spAutoFit/>
          </a:bodyPr>
          <a:lstStyle/>
          <a:p>
            <a:r>
              <a:rPr lang="en-US" sz="1600" dirty="0">
                <a:solidFill>
                  <a:schemeClr val="bg2">
                    <a:lumMod val="10000"/>
                  </a:schemeClr>
                </a:solidFill>
              </a:rPr>
              <a:t>i</a:t>
            </a:r>
            <a:r>
              <a:rPr lang="en-US" sz="1600" dirty="0" smtClean="0">
                <a:solidFill>
                  <a:schemeClr val="bg2">
                    <a:lumMod val="10000"/>
                  </a:schemeClr>
                </a:solidFill>
              </a:rPr>
              <a:t>n  person group 1</a:t>
            </a:r>
            <a:endParaRPr lang="en-US" sz="1600" dirty="0">
              <a:solidFill>
                <a:schemeClr val="bg2">
                  <a:lumMod val="10000"/>
                </a:schemeClr>
              </a:solidFill>
            </a:endParaRPr>
          </a:p>
        </p:txBody>
      </p:sp>
      <p:sp>
        <p:nvSpPr>
          <p:cNvPr id="66" name="Rectangle 65"/>
          <p:cNvSpPr/>
          <p:nvPr/>
        </p:nvSpPr>
        <p:spPr>
          <a:xfrm>
            <a:off x="4127978" y="4534324"/>
            <a:ext cx="1265751" cy="1048566"/>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TextBox 66"/>
          <p:cNvSpPr txBox="1"/>
          <p:nvPr/>
        </p:nvSpPr>
        <p:spPr>
          <a:xfrm>
            <a:off x="4171420" y="4626745"/>
            <a:ext cx="1149183" cy="338554"/>
          </a:xfrm>
          <a:prstGeom prst="rect">
            <a:avLst/>
          </a:prstGeom>
          <a:noFill/>
          <a:ln w="28575">
            <a:solidFill>
              <a:srgbClr val="FF0000"/>
            </a:solidFill>
            <a:prstDash val="dash"/>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personId</a:t>
            </a:r>
            <a:endParaRPr lang="en-US" sz="1600" dirty="0">
              <a:solidFill>
                <a:schemeClr val="bg2">
                  <a:lumMod val="10000"/>
                </a:schemeClr>
              </a:solidFill>
              <a:latin typeface="Cambria" panose="02040503050406030204" pitchFamily="18" charset="0"/>
            </a:endParaRPr>
          </a:p>
        </p:txBody>
      </p:sp>
      <p:sp>
        <p:nvSpPr>
          <p:cNvPr id="68" name="TextBox 67"/>
          <p:cNvSpPr txBox="1"/>
          <p:nvPr/>
        </p:nvSpPr>
        <p:spPr>
          <a:xfrm>
            <a:off x="4177299" y="5161633"/>
            <a:ext cx="1139117" cy="338554"/>
          </a:xfrm>
          <a:prstGeom prst="rect">
            <a:avLst/>
          </a:prstGeom>
          <a:noFill/>
          <a:ln w="28575">
            <a:solidFill>
              <a:srgbClr val="0070C0"/>
            </a:solidFill>
            <a:prstDash val="dash"/>
          </a:ln>
        </p:spPr>
        <p:txBody>
          <a:bodyPr wrap="square" rtlCol="0">
            <a:spAutoFit/>
          </a:bodyPr>
          <a:lstStyle/>
          <a:p>
            <a:pPr algn="ctr"/>
            <a:r>
              <a:rPr lang="en-US" sz="1600" dirty="0">
                <a:solidFill>
                  <a:schemeClr val="bg2">
                    <a:lumMod val="10000"/>
                  </a:schemeClr>
                </a:solidFill>
                <a:latin typeface="Cambria" panose="02040503050406030204" pitchFamily="18" charset="0"/>
              </a:rPr>
              <a:t>confidence</a:t>
            </a:r>
          </a:p>
        </p:txBody>
      </p:sp>
      <p:cxnSp>
        <p:nvCxnSpPr>
          <p:cNvPr id="70" name="Straight Arrow Connector 69"/>
          <p:cNvCxnSpPr/>
          <p:nvPr/>
        </p:nvCxnSpPr>
        <p:spPr>
          <a:xfrm flipH="1">
            <a:off x="4101220" y="5760492"/>
            <a:ext cx="13031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16651" y="3379988"/>
            <a:ext cx="755257" cy="1041717"/>
            <a:chOff x="22250" y="3051286"/>
            <a:chExt cx="1064188" cy="1158196"/>
          </a:xfrm>
        </p:grpSpPr>
        <p:sp>
          <p:nvSpPr>
            <p:cNvPr id="71" name="TextBox 70"/>
            <p:cNvSpPr txBox="1"/>
            <p:nvPr/>
          </p:nvSpPr>
          <p:spPr>
            <a:xfrm>
              <a:off x="22250" y="3840149"/>
              <a:ext cx="974946" cy="369333"/>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240644410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480" y="3135574"/>
            <a:ext cx="3019647" cy="1944621"/>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1994496" y="2182659"/>
            <a:ext cx="1988035"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5570004" y="2136700"/>
            <a:ext cx="3405763"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790641" y="3887849"/>
            <a:ext cx="1176382"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921334" y="2820743"/>
            <a:ext cx="882680" cy="954731"/>
          </a:xfrm>
          <a:prstGeom prst="rect">
            <a:avLst/>
          </a:prstGeom>
        </p:spPr>
      </p:pic>
      <p:sp>
        <p:nvSpPr>
          <p:cNvPr id="33" name="TextBox 32"/>
          <p:cNvSpPr txBox="1"/>
          <p:nvPr/>
        </p:nvSpPr>
        <p:spPr>
          <a:xfrm>
            <a:off x="2330322"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5662824" y="2712120"/>
            <a:ext cx="3180387" cy="3071992"/>
            <a:chOff x="2936000" y="3037331"/>
            <a:chExt cx="1840564" cy="1679149"/>
          </a:xfrm>
        </p:grpSpPr>
        <p:sp>
          <p:nvSpPr>
            <p:cNvPr id="38" name="Rectangle 37"/>
            <p:cNvSpPr/>
            <p:nvPr/>
          </p:nvSpPr>
          <p:spPr>
            <a:xfrm>
              <a:off x="2936000" y="3253982"/>
              <a:ext cx="1837880" cy="146249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2166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5662825" y="5862448"/>
            <a:ext cx="3175912"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173121" y="3397579"/>
            <a:ext cx="1698816"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170481" y="4852902"/>
            <a:ext cx="1698979"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2345929" y="388418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4060747"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028846" y="3964851"/>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4179048" y="2548335"/>
            <a:ext cx="1109656" cy="1137060"/>
            <a:chOff x="5202303" y="2674936"/>
            <a:chExt cx="1433993" cy="1137060"/>
          </a:xfrm>
        </p:grpSpPr>
        <p:sp>
          <p:nvSpPr>
            <p:cNvPr id="27" name="TextBox 26"/>
            <p:cNvSpPr txBox="1"/>
            <p:nvPr/>
          </p:nvSpPr>
          <p:spPr>
            <a:xfrm>
              <a:off x="5265323"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65323" y="3239130"/>
              <a:ext cx="1256187"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187</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sp>
        <p:nvSpPr>
          <p:cNvPr id="8" name="TextBox 7"/>
          <p:cNvSpPr txBox="1"/>
          <p:nvPr/>
        </p:nvSpPr>
        <p:spPr>
          <a:xfrm>
            <a:off x="5828750" y="3766466"/>
            <a:ext cx="74603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Query face</a:t>
            </a:r>
            <a:endParaRPr lang="en-US" sz="1600" dirty="0">
              <a:solidFill>
                <a:schemeClr val="bg2">
                  <a:lumMod val="10000"/>
                </a:schemeClr>
              </a:solidFill>
            </a:endParaRPr>
          </a:p>
        </p:txBody>
      </p:sp>
      <p:sp>
        <p:nvSpPr>
          <p:cNvPr id="48" name="TextBox 47"/>
          <p:cNvSpPr txBox="1"/>
          <p:nvPr/>
        </p:nvSpPr>
        <p:spPr>
          <a:xfrm>
            <a:off x="6786671" y="3150725"/>
            <a:ext cx="972676"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Face_1</a:t>
            </a:r>
            <a:endParaRPr lang="en-US" sz="1600" dirty="0">
              <a:solidFill>
                <a:schemeClr val="bg2">
                  <a:lumMod val="10000"/>
                </a:schemeClr>
              </a:solidFill>
            </a:endParaRPr>
          </a:p>
        </p:txBody>
      </p:sp>
      <p:sp>
        <p:nvSpPr>
          <p:cNvPr id="50" name="TextBox 49"/>
          <p:cNvSpPr txBox="1"/>
          <p:nvPr/>
        </p:nvSpPr>
        <p:spPr>
          <a:xfrm>
            <a:off x="6787992" y="3518879"/>
            <a:ext cx="984408"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Face_2</a:t>
            </a:r>
            <a:endParaRPr lang="en-US" sz="1600" dirty="0">
              <a:solidFill>
                <a:schemeClr val="bg2">
                  <a:lumMod val="10000"/>
                </a:schemeClr>
              </a:solidFill>
            </a:endParaRPr>
          </a:p>
        </p:txBody>
      </p:sp>
      <p:sp>
        <p:nvSpPr>
          <p:cNvPr id="51" name="TextBox 50"/>
          <p:cNvSpPr txBox="1"/>
          <p:nvPr/>
        </p:nvSpPr>
        <p:spPr>
          <a:xfrm>
            <a:off x="6787991" y="3887730"/>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Face_3</a:t>
            </a:r>
            <a:endParaRPr lang="en-US" sz="1600" dirty="0">
              <a:solidFill>
                <a:schemeClr val="bg2">
                  <a:lumMod val="10000"/>
                </a:schemeClr>
              </a:solidFill>
            </a:endParaRPr>
          </a:p>
        </p:txBody>
      </p:sp>
      <p:sp>
        <p:nvSpPr>
          <p:cNvPr id="52" name="TextBox 51"/>
          <p:cNvSpPr txBox="1"/>
          <p:nvPr/>
        </p:nvSpPr>
        <p:spPr>
          <a:xfrm>
            <a:off x="6786671" y="462674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Face_n</a:t>
            </a:r>
            <a:endParaRPr lang="en-US" sz="1600" dirty="0">
              <a:solidFill>
                <a:schemeClr val="bg2">
                  <a:lumMod val="10000"/>
                </a:schemeClr>
              </a:solidFill>
            </a:endParaRPr>
          </a:p>
        </p:txBody>
      </p:sp>
      <p:sp>
        <p:nvSpPr>
          <p:cNvPr id="53" name="TextBox 52"/>
          <p:cNvSpPr txBox="1"/>
          <p:nvPr/>
        </p:nvSpPr>
        <p:spPr>
          <a:xfrm>
            <a:off x="6786672" y="425562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a:t>
            </a:r>
            <a:endParaRPr lang="en-US" sz="1600" dirty="0">
              <a:solidFill>
                <a:schemeClr val="bg2">
                  <a:lumMod val="10000"/>
                </a:schemeClr>
              </a:solidFill>
            </a:endParaRPr>
          </a:p>
        </p:txBody>
      </p:sp>
      <p:cxnSp>
        <p:nvCxnSpPr>
          <p:cNvPr id="21" name="Straight Arrow Connector 20"/>
          <p:cNvCxnSpPr>
            <a:stCxn id="8" idx="3"/>
            <a:endCxn id="48" idx="1"/>
          </p:cNvCxnSpPr>
          <p:nvPr/>
        </p:nvCxnSpPr>
        <p:spPr>
          <a:xfrm flipV="1">
            <a:off x="6574788" y="3320002"/>
            <a:ext cx="211883" cy="73885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50" idx="1"/>
          </p:cNvCxnSpPr>
          <p:nvPr/>
        </p:nvCxnSpPr>
        <p:spPr>
          <a:xfrm flipV="1">
            <a:off x="6574788" y="3688156"/>
            <a:ext cx="213204" cy="37069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51" idx="1"/>
          </p:cNvCxnSpPr>
          <p:nvPr/>
        </p:nvCxnSpPr>
        <p:spPr>
          <a:xfrm flipV="1">
            <a:off x="6574788" y="4057007"/>
            <a:ext cx="213203" cy="184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3"/>
            <a:endCxn id="53" idx="1"/>
          </p:cNvCxnSpPr>
          <p:nvPr/>
        </p:nvCxnSpPr>
        <p:spPr>
          <a:xfrm>
            <a:off x="6574788" y="4058854"/>
            <a:ext cx="211884" cy="36604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8" idx="3"/>
            <a:endCxn id="52" idx="1"/>
          </p:cNvCxnSpPr>
          <p:nvPr/>
        </p:nvCxnSpPr>
        <p:spPr>
          <a:xfrm>
            <a:off x="6574788" y="4058854"/>
            <a:ext cx="211883" cy="73716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ight Brace 68"/>
          <p:cNvSpPr/>
          <p:nvPr/>
        </p:nvSpPr>
        <p:spPr>
          <a:xfrm>
            <a:off x="7700501" y="3135574"/>
            <a:ext cx="417780" cy="1829725"/>
          </a:xfrm>
          <a:prstGeom prst="rightBrac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TextBox 55"/>
          <p:cNvSpPr txBox="1"/>
          <p:nvPr/>
        </p:nvSpPr>
        <p:spPr>
          <a:xfrm>
            <a:off x="7058368" y="5277934"/>
            <a:ext cx="666659" cy="34243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a:t>
            </a:r>
            <a:endParaRPr lang="en-US" sz="1600" dirty="0">
              <a:solidFill>
                <a:schemeClr val="bg2">
                  <a:lumMod val="10000"/>
                </a:schemeClr>
              </a:solidFill>
            </a:endParaRPr>
          </a:p>
        </p:txBody>
      </p:sp>
      <p:sp>
        <p:nvSpPr>
          <p:cNvPr id="60" name="TextBox 59"/>
          <p:cNvSpPr txBox="1"/>
          <p:nvPr/>
        </p:nvSpPr>
        <p:spPr>
          <a:xfrm>
            <a:off x="5722421" y="5153841"/>
            <a:ext cx="114558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Max similarity</a:t>
            </a:r>
            <a:endParaRPr lang="en-US" sz="1600" dirty="0">
              <a:solidFill>
                <a:schemeClr val="bg2">
                  <a:lumMod val="10000"/>
                </a:schemeClr>
              </a:solidFill>
            </a:endParaRPr>
          </a:p>
        </p:txBody>
      </p:sp>
      <p:cxnSp>
        <p:nvCxnSpPr>
          <p:cNvPr id="61" name="Straight Arrow Connector 60"/>
          <p:cNvCxnSpPr>
            <a:stCxn id="60" idx="3"/>
            <a:endCxn id="56" idx="1"/>
          </p:cNvCxnSpPr>
          <p:nvPr/>
        </p:nvCxnSpPr>
        <p:spPr>
          <a:xfrm>
            <a:off x="6868009" y="5446229"/>
            <a:ext cx="190359" cy="2923"/>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930325" y="5277934"/>
            <a:ext cx="862802"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Person</a:t>
            </a:r>
            <a:endParaRPr lang="en-US" sz="1600" dirty="0">
              <a:solidFill>
                <a:schemeClr val="bg2">
                  <a:lumMod val="10000"/>
                </a:schemeClr>
              </a:solidFill>
            </a:endParaRPr>
          </a:p>
        </p:txBody>
      </p:sp>
      <p:cxnSp>
        <p:nvCxnSpPr>
          <p:cNvPr id="57" name="Straight Arrow Connector 56"/>
          <p:cNvCxnSpPr>
            <a:stCxn id="56" idx="3"/>
            <a:endCxn id="55" idx="1"/>
          </p:cNvCxnSpPr>
          <p:nvPr/>
        </p:nvCxnSpPr>
        <p:spPr>
          <a:xfrm flipV="1">
            <a:off x="7725027" y="5447211"/>
            <a:ext cx="205298" cy="194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931385" y="3238969"/>
            <a:ext cx="896118" cy="830997"/>
          </a:xfrm>
          <a:prstGeom prst="rect">
            <a:avLst/>
          </a:prstGeom>
          <a:noFill/>
        </p:spPr>
        <p:txBody>
          <a:bodyPr wrap="square" rtlCol="0">
            <a:spAutoFit/>
          </a:bodyPr>
          <a:lstStyle/>
          <a:p>
            <a:r>
              <a:rPr lang="en-US" sz="1600" dirty="0">
                <a:solidFill>
                  <a:schemeClr val="bg2">
                    <a:lumMod val="10000"/>
                  </a:schemeClr>
                </a:solidFill>
              </a:rPr>
              <a:t>i</a:t>
            </a:r>
            <a:r>
              <a:rPr lang="en-US" sz="1600" dirty="0" smtClean="0">
                <a:solidFill>
                  <a:schemeClr val="bg2">
                    <a:lumMod val="10000"/>
                  </a:schemeClr>
                </a:solidFill>
              </a:rPr>
              <a:t>n  person group 1</a:t>
            </a:r>
            <a:endParaRPr lang="en-US" sz="1600" dirty="0">
              <a:solidFill>
                <a:schemeClr val="bg2">
                  <a:lumMod val="10000"/>
                </a:schemeClr>
              </a:solidFill>
            </a:endParaRPr>
          </a:p>
        </p:txBody>
      </p:sp>
      <p:sp>
        <p:nvSpPr>
          <p:cNvPr id="66" name="Rectangle 65"/>
          <p:cNvSpPr/>
          <p:nvPr/>
        </p:nvSpPr>
        <p:spPr>
          <a:xfrm>
            <a:off x="4127978" y="4534324"/>
            <a:ext cx="1265751" cy="1048566"/>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TextBox 66"/>
          <p:cNvSpPr txBox="1"/>
          <p:nvPr/>
        </p:nvSpPr>
        <p:spPr>
          <a:xfrm>
            <a:off x="4171420" y="4626745"/>
            <a:ext cx="1149183" cy="338554"/>
          </a:xfrm>
          <a:prstGeom prst="rect">
            <a:avLst/>
          </a:prstGeom>
          <a:noFill/>
          <a:ln w="28575">
            <a:solidFill>
              <a:srgbClr val="FF0000"/>
            </a:solidFill>
            <a:prstDash val="dash"/>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personId</a:t>
            </a:r>
            <a:endParaRPr lang="en-US" sz="1600" dirty="0">
              <a:solidFill>
                <a:schemeClr val="bg2">
                  <a:lumMod val="10000"/>
                </a:schemeClr>
              </a:solidFill>
              <a:latin typeface="Cambria" panose="02040503050406030204" pitchFamily="18" charset="0"/>
            </a:endParaRPr>
          </a:p>
        </p:txBody>
      </p:sp>
      <p:sp>
        <p:nvSpPr>
          <p:cNvPr id="68" name="TextBox 67"/>
          <p:cNvSpPr txBox="1"/>
          <p:nvPr/>
        </p:nvSpPr>
        <p:spPr>
          <a:xfrm>
            <a:off x="4177299" y="5161633"/>
            <a:ext cx="1139117" cy="338554"/>
          </a:xfrm>
          <a:prstGeom prst="rect">
            <a:avLst/>
          </a:prstGeom>
          <a:noFill/>
          <a:ln w="28575">
            <a:solidFill>
              <a:srgbClr val="0070C0"/>
            </a:solidFill>
            <a:prstDash val="dash"/>
          </a:ln>
        </p:spPr>
        <p:txBody>
          <a:bodyPr wrap="square" rtlCol="0">
            <a:spAutoFit/>
          </a:bodyPr>
          <a:lstStyle/>
          <a:p>
            <a:pPr algn="ctr"/>
            <a:r>
              <a:rPr lang="en-US" sz="1600" dirty="0">
                <a:solidFill>
                  <a:schemeClr val="bg2">
                    <a:lumMod val="10000"/>
                  </a:schemeClr>
                </a:solidFill>
                <a:latin typeface="Cambria" panose="02040503050406030204" pitchFamily="18" charset="0"/>
              </a:rPr>
              <a:t>confidence</a:t>
            </a:r>
          </a:p>
        </p:txBody>
      </p:sp>
      <p:cxnSp>
        <p:nvCxnSpPr>
          <p:cNvPr id="70" name="Straight Arrow Connector 69"/>
          <p:cNvCxnSpPr/>
          <p:nvPr/>
        </p:nvCxnSpPr>
        <p:spPr>
          <a:xfrm flipH="1">
            <a:off x="4101220" y="5760492"/>
            <a:ext cx="13031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1890114" y="2869115"/>
            <a:ext cx="5577917" cy="2386824"/>
            <a:chOff x="1495844" y="2754239"/>
            <a:chExt cx="5577917" cy="2386824"/>
          </a:xfrm>
        </p:grpSpPr>
        <p:sp>
          <p:nvSpPr>
            <p:cNvPr id="71" name="Rectangle 70"/>
            <p:cNvSpPr/>
            <p:nvPr/>
          </p:nvSpPr>
          <p:spPr>
            <a:xfrm>
              <a:off x="1495844" y="2754239"/>
              <a:ext cx="5577917" cy="2386824"/>
            </a:xfrm>
            <a:prstGeom prst="rect">
              <a:avLst/>
            </a:prstGeom>
            <a:ln w="57150">
              <a:solidFill>
                <a:schemeClr val="bg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solidFill>
                  <a:schemeClr val="bg2">
                    <a:lumMod val="10000"/>
                  </a:schemeClr>
                </a:solidFill>
              </a:endParaRPr>
            </a:p>
          </p:txBody>
        </p:sp>
        <p:sp>
          <p:nvSpPr>
            <p:cNvPr id="72" name="TextBox 71"/>
            <p:cNvSpPr txBox="1"/>
            <p:nvPr/>
          </p:nvSpPr>
          <p:spPr>
            <a:xfrm>
              <a:off x="2325556" y="3403181"/>
              <a:ext cx="4573050" cy="1569660"/>
            </a:xfrm>
            <a:prstGeom prst="rect">
              <a:avLst/>
            </a:prstGeom>
            <a:noFill/>
          </p:spPr>
          <p:txBody>
            <a:bodyPr wrap="square" rtlCol="0">
              <a:spAutoFit/>
            </a:bodyPr>
            <a:lstStyle/>
            <a:p>
              <a:pPr marL="457200" indent="-457200">
                <a:buFont typeface="Wingdings" panose="05000000000000000000" pitchFamily="2" charset="2"/>
                <a:buChar char="§"/>
              </a:pPr>
              <a:r>
                <a:rPr lang="en-US" sz="3200" dirty="0">
                  <a:solidFill>
                    <a:schemeClr val="bg2">
                      <a:lumMod val="10000"/>
                    </a:schemeClr>
                  </a:solidFill>
                </a:rPr>
                <a:t>I</a:t>
              </a:r>
              <a:r>
                <a:rPr lang="en-US" sz="3200" dirty="0" smtClean="0">
                  <a:solidFill>
                    <a:schemeClr val="bg2">
                      <a:lumMod val="10000"/>
                    </a:schemeClr>
                  </a:solidFill>
                </a:rPr>
                <a:t>s </a:t>
              </a:r>
              <a:r>
                <a:rPr lang="en-US" sz="3200" dirty="0">
                  <a:solidFill>
                    <a:schemeClr val="bg2">
                      <a:lumMod val="10000"/>
                    </a:schemeClr>
                  </a:solidFill>
                </a:rPr>
                <a:t>similarity between 2 </a:t>
              </a:r>
              <a:r>
                <a:rPr lang="en-US" sz="3200" dirty="0" smtClean="0">
                  <a:solidFill>
                    <a:schemeClr val="bg2">
                      <a:lumMod val="10000"/>
                    </a:schemeClr>
                  </a:solidFill>
                </a:rPr>
                <a:t>faces</a:t>
              </a:r>
            </a:p>
            <a:p>
              <a:pPr marL="457200" indent="-457200">
                <a:buFont typeface="Wingdings" panose="05000000000000000000" pitchFamily="2" charset="2"/>
                <a:buChar char="§"/>
              </a:pPr>
              <a:r>
                <a:rPr lang="en-US" sz="3200" dirty="0">
                  <a:solidFill>
                    <a:schemeClr val="bg2">
                      <a:lumMod val="10000"/>
                    </a:schemeClr>
                  </a:solidFill>
                </a:rPr>
                <a:t>Range [0, 1</a:t>
              </a:r>
              <a:r>
                <a:rPr lang="en-US" sz="3200" dirty="0" smtClean="0">
                  <a:solidFill>
                    <a:schemeClr val="bg2">
                      <a:lumMod val="10000"/>
                    </a:schemeClr>
                  </a:solidFill>
                </a:rPr>
                <a:t>]</a:t>
              </a:r>
              <a:endParaRPr lang="en-US" sz="3200" dirty="0">
                <a:solidFill>
                  <a:schemeClr val="bg2">
                    <a:lumMod val="10000"/>
                  </a:schemeClr>
                </a:solidFill>
              </a:endParaRPr>
            </a:p>
          </p:txBody>
        </p:sp>
        <p:sp>
          <p:nvSpPr>
            <p:cNvPr id="73" name="TextBox 72"/>
            <p:cNvSpPr txBox="1"/>
            <p:nvPr/>
          </p:nvSpPr>
          <p:spPr>
            <a:xfrm>
              <a:off x="1642868" y="2835577"/>
              <a:ext cx="4789293" cy="584775"/>
            </a:xfrm>
            <a:prstGeom prst="rect">
              <a:avLst/>
            </a:prstGeom>
            <a:noFill/>
          </p:spPr>
          <p:txBody>
            <a:bodyPr wrap="square" rtlCol="0">
              <a:spAutoFit/>
            </a:bodyPr>
            <a:lstStyle/>
            <a:p>
              <a:r>
                <a:rPr lang="en-US" sz="3200" b="1" dirty="0" smtClean="0">
                  <a:solidFill>
                    <a:schemeClr val="bg2">
                      <a:lumMod val="10000"/>
                    </a:schemeClr>
                  </a:solidFill>
                </a:rPr>
                <a:t>Confidence:</a:t>
              </a:r>
              <a:endParaRPr lang="en-US" sz="3200" dirty="0">
                <a:solidFill>
                  <a:schemeClr val="bg2">
                    <a:lumMod val="10000"/>
                  </a:schemeClr>
                </a:solidFill>
              </a:endParaRPr>
            </a:p>
          </p:txBody>
        </p:sp>
      </p:grpSp>
      <p:grpSp>
        <p:nvGrpSpPr>
          <p:cNvPr id="74" name="Group 73"/>
          <p:cNvGrpSpPr/>
          <p:nvPr/>
        </p:nvGrpSpPr>
        <p:grpSpPr>
          <a:xfrm>
            <a:off x="-16651" y="3379988"/>
            <a:ext cx="755257" cy="1041717"/>
            <a:chOff x="22250" y="3051286"/>
            <a:chExt cx="1064188" cy="1158196"/>
          </a:xfrm>
        </p:grpSpPr>
        <p:sp>
          <p:nvSpPr>
            <p:cNvPr id="75" name="TextBox 74"/>
            <p:cNvSpPr txBox="1"/>
            <p:nvPr/>
          </p:nvSpPr>
          <p:spPr>
            <a:xfrm>
              <a:off x="22250" y="3840149"/>
              <a:ext cx="974946" cy="369333"/>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273032359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480" y="3135574"/>
            <a:ext cx="3019647" cy="1944621"/>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1994496" y="2182659"/>
            <a:ext cx="1988035"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5570004" y="2136700"/>
            <a:ext cx="3405763"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790641" y="3887849"/>
            <a:ext cx="1176382"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921334" y="2820743"/>
            <a:ext cx="882680" cy="954731"/>
          </a:xfrm>
          <a:prstGeom prst="rect">
            <a:avLst/>
          </a:prstGeom>
        </p:spPr>
      </p:pic>
      <p:sp>
        <p:nvSpPr>
          <p:cNvPr id="33" name="TextBox 32"/>
          <p:cNvSpPr txBox="1"/>
          <p:nvPr/>
        </p:nvSpPr>
        <p:spPr>
          <a:xfrm>
            <a:off x="2330322"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5662824" y="2712120"/>
            <a:ext cx="3180387" cy="3071992"/>
            <a:chOff x="2936000" y="3037331"/>
            <a:chExt cx="1840564" cy="1679149"/>
          </a:xfrm>
        </p:grpSpPr>
        <p:sp>
          <p:nvSpPr>
            <p:cNvPr id="38" name="Rectangle 37"/>
            <p:cNvSpPr/>
            <p:nvPr/>
          </p:nvSpPr>
          <p:spPr>
            <a:xfrm>
              <a:off x="2936000" y="3253982"/>
              <a:ext cx="1837880" cy="146249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2166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5662825" y="5862448"/>
            <a:ext cx="3175912"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173121" y="3397579"/>
            <a:ext cx="1698816"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170481" y="4852902"/>
            <a:ext cx="1698979"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2345929" y="388418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4060747"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35" name="Group 34"/>
          <p:cNvGrpSpPr/>
          <p:nvPr/>
        </p:nvGrpSpPr>
        <p:grpSpPr>
          <a:xfrm>
            <a:off x="-4810" y="3324401"/>
            <a:ext cx="883326" cy="1346352"/>
            <a:chOff x="81633" y="3243874"/>
            <a:chExt cx="1082653" cy="1346352"/>
          </a:xfrm>
        </p:grpSpPr>
        <p:sp>
          <p:nvSpPr>
            <p:cNvPr id="41" name="TextBox 40"/>
            <p:cNvSpPr txBox="1"/>
            <p:nvPr/>
          </p:nvSpPr>
          <p:spPr>
            <a:xfrm>
              <a:off x="81633" y="4220894"/>
              <a:ext cx="974948"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096" y="3243874"/>
              <a:ext cx="975190" cy="975190"/>
            </a:xfrm>
            <a:prstGeom prst="rect">
              <a:avLst/>
            </a:prstGeom>
          </p:spPr>
        </p:pic>
      </p:grpSp>
      <p:sp>
        <p:nvSpPr>
          <p:cNvPr id="3" name="Rectangle 2"/>
          <p:cNvSpPr/>
          <p:nvPr/>
        </p:nvSpPr>
        <p:spPr>
          <a:xfrm>
            <a:off x="4028846" y="3964851"/>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4179048" y="2548335"/>
            <a:ext cx="1109656" cy="1137060"/>
            <a:chOff x="5202303" y="2674936"/>
            <a:chExt cx="1433993" cy="1137060"/>
          </a:xfrm>
        </p:grpSpPr>
        <p:sp>
          <p:nvSpPr>
            <p:cNvPr id="27" name="TextBox 26"/>
            <p:cNvSpPr txBox="1"/>
            <p:nvPr/>
          </p:nvSpPr>
          <p:spPr>
            <a:xfrm>
              <a:off x="5265323"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65323" y="3239130"/>
              <a:ext cx="1256187"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188</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sp>
        <p:nvSpPr>
          <p:cNvPr id="8" name="TextBox 7"/>
          <p:cNvSpPr txBox="1"/>
          <p:nvPr/>
        </p:nvSpPr>
        <p:spPr>
          <a:xfrm>
            <a:off x="5828750" y="3766466"/>
            <a:ext cx="74603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Query face</a:t>
            </a:r>
            <a:endParaRPr lang="en-US" sz="1600" dirty="0">
              <a:solidFill>
                <a:schemeClr val="bg2">
                  <a:lumMod val="10000"/>
                </a:schemeClr>
              </a:solidFill>
            </a:endParaRPr>
          </a:p>
        </p:txBody>
      </p:sp>
      <p:sp>
        <p:nvSpPr>
          <p:cNvPr id="48" name="TextBox 47"/>
          <p:cNvSpPr txBox="1"/>
          <p:nvPr/>
        </p:nvSpPr>
        <p:spPr>
          <a:xfrm>
            <a:off x="6786671" y="3150725"/>
            <a:ext cx="972676"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Face_1</a:t>
            </a:r>
            <a:endParaRPr lang="en-US" sz="1600" dirty="0">
              <a:solidFill>
                <a:schemeClr val="bg2">
                  <a:lumMod val="10000"/>
                </a:schemeClr>
              </a:solidFill>
            </a:endParaRPr>
          </a:p>
        </p:txBody>
      </p:sp>
      <p:sp>
        <p:nvSpPr>
          <p:cNvPr id="50" name="TextBox 49"/>
          <p:cNvSpPr txBox="1"/>
          <p:nvPr/>
        </p:nvSpPr>
        <p:spPr>
          <a:xfrm>
            <a:off x="6787992" y="3518879"/>
            <a:ext cx="984408"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Face_2</a:t>
            </a:r>
            <a:endParaRPr lang="en-US" sz="1600" dirty="0">
              <a:solidFill>
                <a:schemeClr val="bg2">
                  <a:lumMod val="10000"/>
                </a:schemeClr>
              </a:solidFill>
            </a:endParaRPr>
          </a:p>
        </p:txBody>
      </p:sp>
      <p:sp>
        <p:nvSpPr>
          <p:cNvPr id="51" name="TextBox 50"/>
          <p:cNvSpPr txBox="1"/>
          <p:nvPr/>
        </p:nvSpPr>
        <p:spPr>
          <a:xfrm>
            <a:off x="6787991" y="3887730"/>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Face_3</a:t>
            </a:r>
            <a:endParaRPr lang="en-US" sz="1600" dirty="0">
              <a:solidFill>
                <a:schemeClr val="bg2">
                  <a:lumMod val="10000"/>
                </a:schemeClr>
              </a:solidFill>
            </a:endParaRPr>
          </a:p>
        </p:txBody>
      </p:sp>
      <p:sp>
        <p:nvSpPr>
          <p:cNvPr id="52" name="TextBox 51"/>
          <p:cNvSpPr txBox="1"/>
          <p:nvPr/>
        </p:nvSpPr>
        <p:spPr>
          <a:xfrm>
            <a:off x="6786671" y="462674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Face_n</a:t>
            </a:r>
            <a:endParaRPr lang="en-US" sz="1600" dirty="0">
              <a:solidFill>
                <a:schemeClr val="bg2">
                  <a:lumMod val="10000"/>
                </a:schemeClr>
              </a:solidFill>
            </a:endParaRPr>
          </a:p>
        </p:txBody>
      </p:sp>
      <p:sp>
        <p:nvSpPr>
          <p:cNvPr id="53" name="TextBox 52"/>
          <p:cNvSpPr txBox="1"/>
          <p:nvPr/>
        </p:nvSpPr>
        <p:spPr>
          <a:xfrm>
            <a:off x="6786672" y="425562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a:t>
            </a:r>
            <a:endParaRPr lang="en-US" sz="1600" dirty="0">
              <a:solidFill>
                <a:schemeClr val="bg2">
                  <a:lumMod val="10000"/>
                </a:schemeClr>
              </a:solidFill>
            </a:endParaRPr>
          </a:p>
        </p:txBody>
      </p:sp>
      <p:cxnSp>
        <p:nvCxnSpPr>
          <p:cNvPr id="21" name="Straight Arrow Connector 20"/>
          <p:cNvCxnSpPr>
            <a:stCxn id="8" idx="3"/>
            <a:endCxn id="48" idx="1"/>
          </p:cNvCxnSpPr>
          <p:nvPr/>
        </p:nvCxnSpPr>
        <p:spPr>
          <a:xfrm flipV="1">
            <a:off x="6574788" y="3320002"/>
            <a:ext cx="211883" cy="73885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50" idx="1"/>
          </p:cNvCxnSpPr>
          <p:nvPr/>
        </p:nvCxnSpPr>
        <p:spPr>
          <a:xfrm flipV="1">
            <a:off x="6574788" y="3688156"/>
            <a:ext cx="213204" cy="37069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51" idx="1"/>
          </p:cNvCxnSpPr>
          <p:nvPr/>
        </p:nvCxnSpPr>
        <p:spPr>
          <a:xfrm flipV="1">
            <a:off x="6574788" y="4057007"/>
            <a:ext cx="213203" cy="184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3"/>
            <a:endCxn id="53" idx="1"/>
          </p:cNvCxnSpPr>
          <p:nvPr/>
        </p:nvCxnSpPr>
        <p:spPr>
          <a:xfrm>
            <a:off x="6574788" y="4058854"/>
            <a:ext cx="211884" cy="36604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8" idx="3"/>
            <a:endCxn id="52" idx="1"/>
          </p:cNvCxnSpPr>
          <p:nvPr/>
        </p:nvCxnSpPr>
        <p:spPr>
          <a:xfrm>
            <a:off x="6574788" y="4058854"/>
            <a:ext cx="211883" cy="73716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ight Brace 68"/>
          <p:cNvSpPr/>
          <p:nvPr/>
        </p:nvSpPr>
        <p:spPr>
          <a:xfrm>
            <a:off x="7700501" y="3135574"/>
            <a:ext cx="417780" cy="1829725"/>
          </a:xfrm>
          <a:prstGeom prst="rightBrac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TextBox 55"/>
          <p:cNvSpPr txBox="1"/>
          <p:nvPr/>
        </p:nvSpPr>
        <p:spPr>
          <a:xfrm>
            <a:off x="7058368" y="5277934"/>
            <a:ext cx="666659" cy="34243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a:t>
            </a:r>
            <a:endParaRPr lang="en-US" sz="1600" dirty="0">
              <a:solidFill>
                <a:schemeClr val="bg2">
                  <a:lumMod val="10000"/>
                </a:schemeClr>
              </a:solidFill>
            </a:endParaRPr>
          </a:p>
        </p:txBody>
      </p:sp>
      <p:sp>
        <p:nvSpPr>
          <p:cNvPr id="60" name="TextBox 59"/>
          <p:cNvSpPr txBox="1"/>
          <p:nvPr/>
        </p:nvSpPr>
        <p:spPr>
          <a:xfrm>
            <a:off x="5722421" y="5153841"/>
            <a:ext cx="114558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Max similarity</a:t>
            </a:r>
            <a:endParaRPr lang="en-US" sz="1600" dirty="0">
              <a:solidFill>
                <a:schemeClr val="bg2">
                  <a:lumMod val="10000"/>
                </a:schemeClr>
              </a:solidFill>
            </a:endParaRPr>
          </a:p>
        </p:txBody>
      </p:sp>
      <p:cxnSp>
        <p:nvCxnSpPr>
          <p:cNvPr id="61" name="Straight Arrow Connector 60"/>
          <p:cNvCxnSpPr>
            <a:stCxn id="60" idx="3"/>
            <a:endCxn id="56" idx="1"/>
          </p:cNvCxnSpPr>
          <p:nvPr/>
        </p:nvCxnSpPr>
        <p:spPr>
          <a:xfrm>
            <a:off x="6868009" y="5446229"/>
            <a:ext cx="190359" cy="2923"/>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930325" y="5277934"/>
            <a:ext cx="862802"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Person</a:t>
            </a:r>
            <a:endParaRPr lang="en-US" sz="1600" dirty="0">
              <a:solidFill>
                <a:schemeClr val="bg2">
                  <a:lumMod val="10000"/>
                </a:schemeClr>
              </a:solidFill>
            </a:endParaRPr>
          </a:p>
        </p:txBody>
      </p:sp>
      <p:cxnSp>
        <p:nvCxnSpPr>
          <p:cNvPr id="57" name="Straight Arrow Connector 56"/>
          <p:cNvCxnSpPr>
            <a:stCxn id="56" idx="3"/>
            <a:endCxn id="55" idx="1"/>
          </p:cNvCxnSpPr>
          <p:nvPr/>
        </p:nvCxnSpPr>
        <p:spPr>
          <a:xfrm flipV="1">
            <a:off x="7725027" y="5447211"/>
            <a:ext cx="205298" cy="194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931385" y="3238969"/>
            <a:ext cx="896118" cy="830997"/>
          </a:xfrm>
          <a:prstGeom prst="rect">
            <a:avLst/>
          </a:prstGeom>
          <a:noFill/>
        </p:spPr>
        <p:txBody>
          <a:bodyPr wrap="square" rtlCol="0">
            <a:spAutoFit/>
          </a:bodyPr>
          <a:lstStyle/>
          <a:p>
            <a:r>
              <a:rPr lang="en-US" sz="1600" dirty="0">
                <a:solidFill>
                  <a:schemeClr val="bg2">
                    <a:lumMod val="10000"/>
                  </a:schemeClr>
                </a:solidFill>
              </a:rPr>
              <a:t>i</a:t>
            </a:r>
            <a:r>
              <a:rPr lang="en-US" sz="1600" dirty="0" smtClean="0">
                <a:solidFill>
                  <a:schemeClr val="bg2">
                    <a:lumMod val="10000"/>
                  </a:schemeClr>
                </a:solidFill>
              </a:rPr>
              <a:t>n  person group 1</a:t>
            </a:r>
            <a:endParaRPr lang="en-US" sz="1600" dirty="0">
              <a:solidFill>
                <a:schemeClr val="bg2">
                  <a:lumMod val="10000"/>
                </a:schemeClr>
              </a:solidFill>
            </a:endParaRPr>
          </a:p>
        </p:txBody>
      </p:sp>
      <p:sp>
        <p:nvSpPr>
          <p:cNvPr id="66" name="Rectangle 65"/>
          <p:cNvSpPr/>
          <p:nvPr/>
        </p:nvSpPr>
        <p:spPr>
          <a:xfrm>
            <a:off x="4127978" y="4534324"/>
            <a:ext cx="1265751" cy="1048566"/>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TextBox 66"/>
          <p:cNvSpPr txBox="1"/>
          <p:nvPr/>
        </p:nvSpPr>
        <p:spPr>
          <a:xfrm>
            <a:off x="4171420" y="4626745"/>
            <a:ext cx="1149183" cy="338554"/>
          </a:xfrm>
          <a:prstGeom prst="rect">
            <a:avLst/>
          </a:prstGeom>
          <a:noFill/>
          <a:ln w="28575">
            <a:solidFill>
              <a:srgbClr val="FF0000"/>
            </a:solidFill>
            <a:prstDash val="dash"/>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personId</a:t>
            </a:r>
            <a:endParaRPr lang="en-US" sz="1600" dirty="0">
              <a:solidFill>
                <a:schemeClr val="bg2">
                  <a:lumMod val="10000"/>
                </a:schemeClr>
              </a:solidFill>
              <a:latin typeface="Cambria" panose="02040503050406030204" pitchFamily="18" charset="0"/>
            </a:endParaRPr>
          </a:p>
        </p:txBody>
      </p:sp>
      <p:sp>
        <p:nvSpPr>
          <p:cNvPr id="68" name="TextBox 67"/>
          <p:cNvSpPr txBox="1"/>
          <p:nvPr/>
        </p:nvSpPr>
        <p:spPr>
          <a:xfrm>
            <a:off x="4177299" y="5161633"/>
            <a:ext cx="1139117" cy="338554"/>
          </a:xfrm>
          <a:prstGeom prst="rect">
            <a:avLst/>
          </a:prstGeom>
          <a:noFill/>
          <a:ln w="28575">
            <a:solidFill>
              <a:srgbClr val="0070C0"/>
            </a:solidFill>
            <a:prstDash val="dash"/>
          </a:ln>
        </p:spPr>
        <p:txBody>
          <a:bodyPr wrap="square" rtlCol="0">
            <a:spAutoFit/>
          </a:bodyPr>
          <a:lstStyle/>
          <a:p>
            <a:pPr algn="ctr"/>
            <a:r>
              <a:rPr lang="en-US" sz="1600" dirty="0">
                <a:solidFill>
                  <a:schemeClr val="bg2">
                    <a:lumMod val="10000"/>
                  </a:schemeClr>
                </a:solidFill>
                <a:latin typeface="Cambria" panose="02040503050406030204" pitchFamily="18" charset="0"/>
              </a:rPr>
              <a:t>confidence</a:t>
            </a:r>
          </a:p>
        </p:txBody>
      </p:sp>
      <p:cxnSp>
        <p:nvCxnSpPr>
          <p:cNvPr id="70" name="Straight Arrow Connector 69"/>
          <p:cNvCxnSpPr/>
          <p:nvPr/>
        </p:nvCxnSpPr>
        <p:spPr>
          <a:xfrm flipH="1">
            <a:off x="4101220" y="5760492"/>
            <a:ext cx="13031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1090108" y="4147020"/>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105" name="Picture 104"/>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276330" y="3023443"/>
            <a:ext cx="882680" cy="954731"/>
          </a:xfrm>
          <a:prstGeom prst="rect">
            <a:avLst/>
          </a:prstGeom>
        </p:spPr>
      </p:pic>
      <p:grpSp>
        <p:nvGrpSpPr>
          <p:cNvPr id="106" name="Group 105"/>
          <p:cNvGrpSpPr/>
          <p:nvPr/>
        </p:nvGrpSpPr>
        <p:grpSpPr>
          <a:xfrm>
            <a:off x="170045" y="3324401"/>
            <a:ext cx="1019205" cy="1346352"/>
            <a:chOff x="189096" y="3243874"/>
            <a:chExt cx="1019205" cy="1346352"/>
          </a:xfrm>
        </p:grpSpPr>
        <p:sp>
          <p:nvSpPr>
            <p:cNvPr id="107" name="TextBox 106"/>
            <p:cNvSpPr txBox="1"/>
            <p:nvPr/>
          </p:nvSpPr>
          <p:spPr>
            <a:xfrm>
              <a:off x="233354" y="4220894"/>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108" name="Picture 10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096" y="3243874"/>
              <a:ext cx="975190" cy="975190"/>
            </a:xfrm>
            <a:prstGeom prst="rect">
              <a:avLst/>
            </a:prstGeom>
          </p:spPr>
        </p:pic>
      </p:grpSp>
      <p:cxnSp>
        <p:nvCxnSpPr>
          <p:cNvPr id="109" name="Straight Arrow Connector 108"/>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10" name="Rectangle 109"/>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sp>
        <p:nvSpPr>
          <p:cNvPr id="111" name="TextBox 110"/>
          <p:cNvSpPr txBox="1"/>
          <p:nvPr/>
        </p:nvSpPr>
        <p:spPr>
          <a:xfrm>
            <a:off x="5084358" y="4620412"/>
            <a:ext cx="1527859" cy="378699"/>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personId</a:t>
            </a:r>
            <a:endParaRPr lang="en-US" dirty="0">
              <a:solidFill>
                <a:schemeClr val="bg2">
                  <a:lumMod val="10000"/>
                </a:schemeClr>
              </a:solidFill>
              <a:latin typeface="Cambria" panose="02040503050406030204" pitchFamily="18" charset="0"/>
            </a:endParaRPr>
          </a:p>
        </p:txBody>
      </p:sp>
      <p:pic>
        <p:nvPicPr>
          <p:cNvPr id="112" name="Picture 1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396" y="3248373"/>
            <a:ext cx="546690" cy="626524"/>
          </a:xfrm>
          <a:prstGeom prst="rect">
            <a:avLst/>
          </a:prstGeom>
        </p:spPr>
      </p:pic>
      <p:sp>
        <p:nvSpPr>
          <p:cNvPr id="113" name="TextBox 112"/>
          <p:cNvSpPr txBox="1"/>
          <p:nvPr/>
        </p:nvSpPr>
        <p:spPr>
          <a:xfrm>
            <a:off x="7793721" y="3333941"/>
            <a:ext cx="960216"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114" name="Rectangle 113"/>
          <p:cNvSpPr/>
          <p:nvPr/>
        </p:nvSpPr>
        <p:spPr>
          <a:xfrm>
            <a:off x="180737" y="2917876"/>
            <a:ext cx="8835389" cy="2386824"/>
          </a:xfrm>
          <a:prstGeom prst="rect">
            <a:avLst/>
          </a:prstGeom>
          <a:ln w="57150">
            <a:solidFill>
              <a:schemeClr val="bg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solidFill>
                <a:schemeClr val="bg2">
                  <a:lumMod val="10000"/>
                </a:schemeClr>
              </a:solidFill>
            </a:endParaRPr>
          </a:p>
        </p:txBody>
      </p:sp>
      <p:sp>
        <p:nvSpPr>
          <p:cNvPr id="115" name="TextBox 114"/>
          <p:cNvSpPr txBox="1"/>
          <p:nvPr/>
        </p:nvSpPr>
        <p:spPr>
          <a:xfrm>
            <a:off x="2074399" y="2965978"/>
            <a:ext cx="5577916" cy="584775"/>
          </a:xfrm>
          <a:prstGeom prst="rect">
            <a:avLst/>
          </a:prstGeom>
          <a:noFill/>
        </p:spPr>
        <p:txBody>
          <a:bodyPr wrap="square" rtlCol="0">
            <a:spAutoFit/>
          </a:bodyPr>
          <a:lstStyle/>
          <a:p>
            <a:pPr algn="ctr"/>
            <a:r>
              <a:rPr lang="en-US" sz="3200" dirty="0" smtClean="0">
                <a:solidFill>
                  <a:schemeClr val="bg2">
                    <a:lumMod val="10000"/>
                  </a:schemeClr>
                </a:solidFill>
              </a:rPr>
              <a:t>Confidence &gt; 0.7</a:t>
            </a:r>
            <a:endParaRPr lang="en-US" sz="3200" dirty="0">
              <a:solidFill>
                <a:schemeClr val="bg2">
                  <a:lumMod val="10000"/>
                </a:schemeClr>
              </a:solidFill>
            </a:endParaRPr>
          </a:p>
        </p:txBody>
      </p:sp>
      <p:sp>
        <p:nvSpPr>
          <p:cNvPr id="7" name="Explosion 1 6"/>
          <p:cNvSpPr/>
          <p:nvPr/>
        </p:nvSpPr>
        <p:spPr>
          <a:xfrm>
            <a:off x="2826166" y="3512698"/>
            <a:ext cx="3804805" cy="1458360"/>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effectLst>
                  <a:outerShdw blurRad="38100" dist="38100" dir="2700000" algn="tl">
                    <a:srgbClr val="000000">
                      <a:alpha val="43137"/>
                    </a:srgbClr>
                  </a:outerShdw>
                </a:effectLst>
              </a:rPr>
              <a:t>Why??</a:t>
            </a:r>
            <a:endParaRPr lang="en-US" sz="3600" b="1" dirty="0">
              <a:solidFill>
                <a:schemeClr val="bg2">
                  <a:lumMod val="1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3786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480" y="3135574"/>
            <a:ext cx="3019647" cy="1944621"/>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1994496" y="2182659"/>
            <a:ext cx="1988035"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5570004" y="2136700"/>
            <a:ext cx="3405763"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790641" y="3887849"/>
            <a:ext cx="1176382"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921334" y="2820743"/>
            <a:ext cx="882680" cy="954731"/>
          </a:xfrm>
          <a:prstGeom prst="rect">
            <a:avLst/>
          </a:prstGeom>
        </p:spPr>
      </p:pic>
      <p:sp>
        <p:nvSpPr>
          <p:cNvPr id="33" name="TextBox 32"/>
          <p:cNvSpPr txBox="1"/>
          <p:nvPr/>
        </p:nvSpPr>
        <p:spPr>
          <a:xfrm>
            <a:off x="2330322"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5662824" y="2712120"/>
            <a:ext cx="3180387" cy="3071992"/>
            <a:chOff x="2936000" y="3037331"/>
            <a:chExt cx="1840564" cy="1679149"/>
          </a:xfrm>
        </p:grpSpPr>
        <p:sp>
          <p:nvSpPr>
            <p:cNvPr id="38" name="Rectangle 37"/>
            <p:cNvSpPr/>
            <p:nvPr/>
          </p:nvSpPr>
          <p:spPr>
            <a:xfrm>
              <a:off x="2936000" y="3253982"/>
              <a:ext cx="1837880" cy="146249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2166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5662825" y="5862448"/>
            <a:ext cx="3175912"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173121" y="3397579"/>
            <a:ext cx="1698816"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170481" y="4852902"/>
            <a:ext cx="1698979"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2345929" y="388418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4060747"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35" name="Group 34"/>
          <p:cNvGrpSpPr/>
          <p:nvPr/>
        </p:nvGrpSpPr>
        <p:grpSpPr>
          <a:xfrm>
            <a:off x="-4810" y="3324401"/>
            <a:ext cx="883326" cy="1346352"/>
            <a:chOff x="81633" y="3243874"/>
            <a:chExt cx="1082653" cy="1346352"/>
          </a:xfrm>
        </p:grpSpPr>
        <p:sp>
          <p:nvSpPr>
            <p:cNvPr id="41" name="TextBox 40"/>
            <p:cNvSpPr txBox="1"/>
            <p:nvPr/>
          </p:nvSpPr>
          <p:spPr>
            <a:xfrm>
              <a:off x="81633" y="4220894"/>
              <a:ext cx="974948"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096" y="3243874"/>
              <a:ext cx="975190" cy="975190"/>
            </a:xfrm>
            <a:prstGeom prst="rect">
              <a:avLst/>
            </a:prstGeom>
          </p:spPr>
        </p:pic>
      </p:grpSp>
      <p:sp>
        <p:nvSpPr>
          <p:cNvPr id="3" name="Rectangle 2"/>
          <p:cNvSpPr/>
          <p:nvPr/>
        </p:nvSpPr>
        <p:spPr>
          <a:xfrm>
            <a:off x="4028846" y="3964851"/>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4179048" y="2548335"/>
            <a:ext cx="1109656" cy="1137060"/>
            <a:chOff x="5202303" y="2674936"/>
            <a:chExt cx="1433993" cy="1137060"/>
          </a:xfrm>
        </p:grpSpPr>
        <p:sp>
          <p:nvSpPr>
            <p:cNvPr id="27" name="TextBox 26"/>
            <p:cNvSpPr txBox="1"/>
            <p:nvPr/>
          </p:nvSpPr>
          <p:spPr>
            <a:xfrm>
              <a:off x="5265323"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65323" y="3239130"/>
              <a:ext cx="1256187"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189</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sp>
        <p:nvSpPr>
          <p:cNvPr id="8" name="TextBox 7"/>
          <p:cNvSpPr txBox="1"/>
          <p:nvPr/>
        </p:nvSpPr>
        <p:spPr>
          <a:xfrm>
            <a:off x="5828750" y="3766466"/>
            <a:ext cx="74603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Query face</a:t>
            </a:r>
            <a:endParaRPr lang="en-US" sz="1600" dirty="0">
              <a:solidFill>
                <a:schemeClr val="bg2">
                  <a:lumMod val="10000"/>
                </a:schemeClr>
              </a:solidFill>
            </a:endParaRPr>
          </a:p>
        </p:txBody>
      </p:sp>
      <p:sp>
        <p:nvSpPr>
          <p:cNvPr id="48" name="TextBox 47"/>
          <p:cNvSpPr txBox="1"/>
          <p:nvPr/>
        </p:nvSpPr>
        <p:spPr>
          <a:xfrm>
            <a:off x="6786671" y="3150725"/>
            <a:ext cx="972676"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Face_1</a:t>
            </a:r>
            <a:endParaRPr lang="en-US" sz="1600" dirty="0">
              <a:solidFill>
                <a:schemeClr val="bg2">
                  <a:lumMod val="10000"/>
                </a:schemeClr>
              </a:solidFill>
            </a:endParaRPr>
          </a:p>
        </p:txBody>
      </p:sp>
      <p:sp>
        <p:nvSpPr>
          <p:cNvPr id="50" name="TextBox 49"/>
          <p:cNvSpPr txBox="1"/>
          <p:nvPr/>
        </p:nvSpPr>
        <p:spPr>
          <a:xfrm>
            <a:off x="6787992" y="3518879"/>
            <a:ext cx="984408"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Face_2</a:t>
            </a:r>
            <a:endParaRPr lang="en-US" sz="1600" dirty="0">
              <a:solidFill>
                <a:schemeClr val="bg2">
                  <a:lumMod val="10000"/>
                </a:schemeClr>
              </a:solidFill>
            </a:endParaRPr>
          </a:p>
        </p:txBody>
      </p:sp>
      <p:sp>
        <p:nvSpPr>
          <p:cNvPr id="51" name="TextBox 50"/>
          <p:cNvSpPr txBox="1"/>
          <p:nvPr/>
        </p:nvSpPr>
        <p:spPr>
          <a:xfrm>
            <a:off x="6787991" y="3887730"/>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Face_3</a:t>
            </a:r>
            <a:endParaRPr lang="en-US" sz="1600" dirty="0">
              <a:solidFill>
                <a:schemeClr val="bg2">
                  <a:lumMod val="10000"/>
                </a:schemeClr>
              </a:solidFill>
            </a:endParaRPr>
          </a:p>
        </p:txBody>
      </p:sp>
      <p:sp>
        <p:nvSpPr>
          <p:cNvPr id="52" name="TextBox 51"/>
          <p:cNvSpPr txBox="1"/>
          <p:nvPr/>
        </p:nvSpPr>
        <p:spPr>
          <a:xfrm>
            <a:off x="6786671" y="462674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Face_n</a:t>
            </a:r>
            <a:endParaRPr lang="en-US" sz="1600" dirty="0">
              <a:solidFill>
                <a:schemeClr val="bg2">
                  <a:lumMod val="10000"/>
                </a:schemeClr>
              </a:solidFill>
            </a:endParaRPr>
          </a:p>
        </p:txBody>
      </p:sp>
      <p:sp>
        <p:nvSpPr>
          <p:cNvPr id="53" name="TextBox 52"/>
          <p:cNvSpPr txBox="1"/>
          <p:nvPr/>
        </p:nvSpPr>
        <p:spPr>
          <a:xfrm>
            <a:off x="6786672" y="425562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a:t>
            </a:r>
            <a:endParaRPr lang="en-US" sz="1600" dirty="0">
              <a:solidFill>
                <a:schemeClr val="bg2">
                  <a:lumMod val="10000"/>
                </a:schemeClr>
              </a:solidFill>
            </a:endParaRPr>
          </a:p>
        </p:txBody>
      </p:sp>
      <p:cxnSp>
        <p:nvCxnSpPr>
          <p:cNvPr id="21" name="Straight Arrow Connector 20"/>
          <p:cNvCxnSpPr>
            <a:stCxn id="8" idx="3"/>
            <a:endCxn id="48" idx="1"/>
          </p:cNvCxnSpPr>
          <p:nvPr/>
        </p:nvCxnSpPr>
        <p:spPr>
          <a:xfrm flipV="1">
            <a:off x="6574788" y="3320002"/>
            <a:ext cx="211883" cy="73885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50" idx="1"/>
          </p:cNvCxnSpPr>
          <p:nvPr/>
        </p:nvCxnSpPr>
        <p:spPr>
          <a:xfrm flipV="1">
            <a:off x="6574788" y="3688156"/>
            <a:ext cx="213204" cy="37069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51" idx="1"/>
          </p:cNvCxnSpPr>
          <p:nvPr/>
        </p:nvCxnSpPr>
        <p:spPr>
          <a:xfrm flipV="1">
            <a:off x="6574788" y="4057007"/>
            <a:ext cx="213203" cy="184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3"/>
            <a:endCxn id="53" idx="1"/>
          </p:cNvCxnSpPr>
          <p:nvPr/>
        </p:nvCxnSpPr>
        <p:spPr>
          <a:xfrm>
            <a:off x="6574788" y="4058854"/>
            <a:ext cx="211884" cy="36604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8" idx="3"/>
            <a:endCxn id="52" idx="1"/>
          </p:cNvCxnSpPr>
          <p:nvPr/>
        </p:nvCxnSpPr>
        <p:spPr>
          <a:xfrm>
            <a:off x="6574788" y="4058854"/>
            <a:ext cx="211883" cy="73716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ight Brace 68"/>
          <p:cNvSpPr/>
          <p:nvPr/>
        </p:nvSpPr>
        <p:spPr>
          <a:xfrm>
            <a:off x="7700501" y="3135574"/>
            <a:ext cx="417780" cy="1829725"/>
          </a:xfrm>
          <a:prstGeom prst="rightBrac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TextBox 55"/>
          <p:cNvSpPr txBox="1"/>
          <p:nvPr/>
        </p:nvSpPr>
        <p:spPr>
          <a:xfrm>
            <a:off x="7058368" y="5277934"/>
            <a:ext cx="666659" cy="34243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a:t>
            </a:r>
            <a:endParaRPr lang="en-US" sz="1600" dirty="0">
              <a:solidFill>
                <a:schemeClr val="bg2">
                  <a:lumMod val="10000"/>
                </a:schemeClr>
              </a:solidFill>
            </a:endParaRPr>
          </a:p>
        </p:txBody>
      </p:sp>
      <p:sp>
        <p:nvSpPr>
          <p:cNvPr id="60" name="TextBox 59"/>
          <p:cNvSpPr txBox="1"/>
          <p:nvPr/>
        </p:nvSpPr>
        <p:spPr>
          <a:xfrm>
            <a:off x="5722421" y="5153841"/>
            <a:ext cx="114558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Max similarity</a:t>
            </a:r>
            <a:endParaRPr lang="en-US" sz="1600" dirty="0">
              <a:solidFill>
                <a:schemeClr val="bg2">
                  <a:lumMod val="10000"/>
                </a:schemeClr>
              </a:solidFill>
            </a:endParaRPr>
          </a:p>
        </p:txBody>
      </p:sp>
      <p:cxnSp>
        <p:nvCxnSpPr>
          <p:cNvPr id="61" name="Straight Arrow Connector 60"/>
          <p:cNvCxnSpPr>
            <a:stCxn id="60" idx="3"/>
            <a:endCxn id="56" idx="1"/>
          </p:cNvCxnSpPr>
          <p:nvPr/>
        </p:nvCxnSpPr>
        <p:spPr>
          <a:xfrm>
            <a:off x="6868009" y="5446229"/>
            <a:ext cx="190359" cy="2923"/>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930325" y="5277934"/>
            <a:ext cx="862802"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Person</a:t>
            </a:r>
            <a:endParaRPr lang="en-US" sz="1600" dirty="0">
              <a:solidFill>
                <a:schemeClr val="bg2">
                  <a:lumMod val="10000"/>
                </a:schemeClr>
              </a:solidFill>
            </a:endParaRPr>
          </a:p>
        </p:txBody>
      </p:sp>
      <p:cxnSp>
        <p:nvCxnSpPr>
          <p:cNvPr id="57" name="Straight Arrow Connector 56"/>
          <p:cNvCxnSpPr>
            <a:stCxn id="56" idx="3"/>
            <a:endCxn id="55" idx="1"/>
          </p:cNvCxnSpPr>
          <p:nvPr/>
        </p:nvCxnSpPr>
        <p:spPr>
          <a:xfrm flipV="1">
            <a:off x="7725027" y="5447211"/>
            <a:ext cx="205298" cy="194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931385" y="3238969"/>
            <a:ext cx="896118" cy="830997"/>
          </a:xfrm>
          <a:prstGeom prst="rect">
            <a:avLst/>
          </a:prstGeom>
          <a:noFill/>
        </p:spPr>
        <p:txBody>
          <a:bodyPr wrap="square" rtlCol="0">
            <a:spAutoFit/>
          </a:bodyPr>
          <a:lstStyle/>
          <a:p>
            <a:r>
              <a:rPr lang="en-US" sz="1600" dirty="0">
                <a:solidFill>
                  <a:schemeClr val="bg2">
                    <a:lumMod val="10000"/>
                  </a:schemeClr>
                </a:solidFill>
              </a:rPr>
              <a:t>i</a:t>
            </a:r>
            <a:r>
              <a:rPr lang="en-US" sz="1600" dirty="0" smtClean="0">
                <a:solidFill>
                  <a:schemeClr val="bg2">
                    <a:lumMod val="10000"/>
                  </a:schemeClr>
                </a:solidFill>
              </a:rPr>
              <a:t>n  person group 1</a:t>
            </a:r>
            <a:endParaRPr lang="en-US" sz="1600" dirty="0">
              <a:solidFill>
                <a:schemeClr val="bg2">
                  <a:lumMod val="10000"/>
                </a:schemeClr>
              </a:solidFill>
            </a:endParaRPr>
          </a:p>
        </p:txBody>
      </p:sp>
      <p:sp>
        <p:nvSpPr>
          <p:cNvPr id="66" name="Rectangle 65"/>
          <p:cNvSpPr/>
          <p:nvPr/>
        </p:nvSpPr>
        <p:spPr>
          <a:xfrm>
            <a:off x="4127978" y="4534324"/>
            <a:ext cx="1265751" cy="1048566"/>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TextBox 66"/>
          <p:cNvSpPr txBox="1"/>
          <p:nvPr/>
        </p:nvSpPr>
        <p:spPr>
          <a:xfrm>
            <a:off x="4171420" y="4626745"/>
            <a:ext cx="1149183" cy="338554"/>
          </a:xfrm>
          <a:prstGeom prst="rect">
            <a:avLst/>
          </a:prstGeom>
          <a:noFill/>
          <a:ln w="28575">
            <a:solidFill>
              <a:srgbClr val="FF0000"/>
            </a:solidFill>
            <a:prstDash val="dash"/>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personId</a:t>
            </a:r>
            <a:endParaRPr lang="en-US" sz="1600" dirty="0">
              <a:solidFill>
                <a:schemeClr val="bg2">
                  <a:lumMod val="10000"/>
                </a:schemeClr>
              </a:solidFill>
              <a:latin typeface="Cambria" panose="02040503050406030204" pitchFamily="18" charset="0"/>
            </a:endParaRPr>
          </a:p>
        </p:txBody>
      </p:sp>
      <p:sp>
        <p:nvSpPr>
          <p:cNvPr id="68" name="TextBox 67"/>
          <p:cNvSpPr txBox="1"/>
          <p:nvPr/>
        </p:nvSpPr>
        <p:spPr>
          <a:xfrm>
            <a:off x="4177299" y="5161633"/>
            <a:ext cx="1139117" cy="338554"/>
          </a:xfrm>
          <a:prstGeom prst="rect">
            <a:avLst/>
          </a:prstGeom>
          <a:noFill/>
          <a:ln w="28575">
            <a:solidFill>
              <a:srgbClr val="0070C0"/>
            </a:solidFill>
            <a:prstDash val="dash"/>
          </a:ln>
        </p:spPr>
        <p:txBody>
          <a:bodyPr wrap="square" rtlCol="0">
            <a:spAutoFit/>
          </a:bodyPr>
          <a:lstStyle/>
          <a:p>
            <a:pPr algn="ctr"/>
            <a:r>
              <a:rPr lang="en-US" sz="1600" dirty="0">
                <a:solidFill>
                  <a:schemeClr val="bg2">
                    <a:lumMod val="10000"/>
                  </a:schemeClr>
                </a:solidFill>
                <a:latin typeface="Cambria" panose="02040503050406030204" pitchFamily="18" charset="0"/>
              </a:rPr>
              <a:t>confidence</a:t>
            </a:r>
          </a:p>
        </p:txBody>
      </p:sp>
      <p:cxnSp>
        <p:nvCxnSpPr>
          <p:cNvPr id="70" name="Straight Arrow Connector 69"/>
          <p:cNvCxnSpPr/>
          <p:nvPr/>
        </p:nvCxnSpPr>
        <p:spPr>
          <a:xfrm flipH="1">
            <a:off x="4101220" y="5760492"/>
            <a:ext cx="13031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1090108" y="4147020"/>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105" name="Picture 104"/>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276330" y="3023443"/>
            <a:ext cx="882680" cy="954731"/>
          </a:xfrm>
          <a:prstGeom prst="rect">
            <a:avLst/>
          </a:prstGeom>
        </p:spPr>
      </p:pic>
      <p:grpSp>
        <p:nvGrpSpPr>
          <p:cNvPr id="106" name="Group 105"/>
          <p:cNvGrpSpPr/>
          <p:nvPr/>
        </p:nvGrpSpPr>
        <p:grpSpPr>
          <a:xfrm>
            <a:off x="170045" y="3324401"/>
            <a:ext cx="1019205" cy="1346352"/>
            <a:chOff x="189096" y="3243874"/>
            <a:chExt cx="1019205" cy="1346352"/>
          </a:xfrm>
        </p:grpSpPr>
        <p:sp>
          <p:nvSpPr>
            <p:cNvPr id="107" name="TextBox 106"/>
            <p:cNvSpPr txBox="1"/>
            <p:nvPr/>
          </p:nvSpPr>
          <p:spPr>
            <a:xfrm>
              <a:off x="233354" y="4220894"/>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108" name="Picture 10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096" y="3243874"/>
              <a:ext cx="975190" cy="975190"/>
            </a:xfrm>
            <a:prstGeom prst="rect">
              <a:avLst/>
            </a:prstGeom>
          </p:spPr>
        </p:pic>
      </p:grpSp>
      <p:cxnSp>
        <p:nvCxnSpPr>
          <p:cNvPr id="109" name="Straight Arrow Connector 108"/>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10" name="Rectangle 109"/>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sp>
        <p:nvSpPr>
          <p:cNvPr id="111" name="TextBox 110"/>
          <p:cNvSpPr txBox="1"/>
          <p:nvPr/>
        </p:nvSpPr>
        <p:spPr>
          <a:xfrm>
            <a:off x="5084358" y="4620412"/>
            <a:ext cx="1527859" cy="378699"/>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personId</a:t>
            </a:r>
            <a:endParaRPr lang="en-US" dirty="0">
              <a:solidFill>
                <a:schemeClr val="bg2">
                  <a:lumMod val="10000"/>
                </a:schemeClr>
              </a:solidFill>
              <a:latin typeface="Cambria" panose="02040503050406030204" pitchFamily="18" charset="0"/>
            </a:endParaRPr>
          </a:p>
        </p:txBody>
      </p:sp>
      <p:pic>
        <p:nvPicPr>
          <p:cNvPr id="112" name="Picture 1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396" y="3248373"/>
            <a:ext cx="546690" cy="626524"/>
          </a:xfrm>
          <a:prstGeom prst="rect">
            <a:avLst/>
          </a:prstGeom>
        </p:spPr>
      </p:pic>
      <p:sp>
        <p:nvSpPr>
          <p:cNvPr id="113" name="TextBox 112"/>
          <p:cNvSpPr txBox="1"/>
          <p:nvPr/>
        </p:nvSpPr>
        <p:spPr>
          <a:xfrm>
            <a:off x="7793721" y="3333941"/>
            <a:ext cx="960216"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114" name="Rectangle 113"/>
          <p:cNvSpPr/>
          <p:nvPr/>
        </p:nvSpPr>
        <p:spPr>
          <a:xfrm>
            <a:off x="180737" y="2917876"/>
            <a:ext cx="8835389" cy="2386824"/>
          </a:xfrm>
          <a:prstGeom prst="rect">
            <a:avLst/>
          </a:prstGeom>
          <a:ln w="57150">
            <a:solidFill>
              <a:schemeClr val="bg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solidFill>
                <a:schemeClr val="bg2">
                  <a:lumMod val="10000"/>
                </a:schemeClr>
              </a:solidFill>
            </a:endParaRPr>
          </a:p>
        </p:txBody>
      </p:sp>
      <p:sp>
        <p:nvSpPr>
          <p:cNvPr id="115" name="TextBox 114"/>
          <p:cNvSpPr txBox="1"/>
          <p:nvPr/>
        </p:nvSpPr>
        <p:spPr>
          <a:xfrm>
            <a:off x="2074399" y="2965978"/>
            <a:ext cx="5577916" cy="584775"/>
          </a:xfrm>
          <a:prstGeom prst="rect">
            <a:avLst/>
          </a:prstGeom>
          <a:noFill/>
        </p:spPr>
        <p:txBody>
          <a:bodyPr wrap="square" rtlCol="0">
            <a:spAutoFit/>
          </a:bodyPr>
          <a:lstStyle/>
          <a:p>
            <a:pPr algn="ctr"/>
            <a:r>
              <a:rPr lang="en-US" sz="3200" dirty="0" smtClean="0">
                <a:solidFill>
                  <a:schemeClr val="bg2">
                    <a:lumMod val="10000"/>
                  </a:schemeClr>
                </a:solidFill>
              </a:rPr>
              <a:t>Confidence &gt; 0.7</a:t>
            </a:r>
            <a:endParaRPr lang="en-US" sz="3200" dirty="0">
              <a:solidFill>
                <a:schemeClr val="bg2">
                  <a:lumMod val="10000"/>
                </a:schemeClr>
              </a:solidFill>
            </a:endParaRPr>
          </a:p>
        </p:txBody>
      </p:sp>
      <p:cxnSp>
        <p:nvCxnSpPr>
          <p:cNvPr id="116" name="Straight Connector 115"/>
          <p:cNvCxnSpPr/>
          <p:nvPr/>
        </p:nvCxnSpPr>
        <p:spPr>
          <a:xfrm>
            <a:off x="548640" y="4337417"/>
            <a:ext cx="2208129" cy="0"/>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3433343" y="4340135"/>
            <a:ext cx="2055322" cy="0"/>
          </a:xfrm>
          <a:prstGeom prst="line">
            <a:avLst/>
          </a:prstGeom>
          <a:ln w="1143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101494" y="4337417"/>
            <a:ext cx="2538614" cy="0"/>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405165" y="3824256"/>
            <a:ext cx="330690" cy="461665"/>
          </a:xfrm>
          <a:prstGeom prst="rect">
            <a:avLst/>
          </a:prstGeom>
          <a:noFill/>
        </p:spPr>
        <p:txBody>
          <a:bodyPr wrap="square" rtlCol="0">
            <a:spAutoFit/>
          </a:bodyPr>
          <a:lstStyle/>
          <a:p>
            <a:pPr algn="ctr"/>
            <a:r>
              <a:rPr lang="en-US" sz="2400" dirty="0" smtClean="0">
                <a:solidFill>
                  <a:schemeClr val="bg2">
                    <a:lumMod val="10000"/>
                  </a:schemeClr>
                </a:solidFill>
              </a:rPr>
              <a:t>0</a:t>
            </a:r>
            <a:endParaRPr lang="en-US" sz="2400" dirty="0">
              <a:solidFill>
                <a:schemeClr val="bg2">
                  <a:lumMod val="10000"/>
                </a:schemeClr>
              </a:solidFill>
            </a:endParaRPr>
          </a:p>
        </p:txBody>
      </p:sp>
      <p:sp>
        <p:nvSpPr>
          <p:cNvPr id="120" name="TextBox 119"/>
          <p:cNvSpPr txBox="1"/>
          <p:nvPr/>
        </p:nvSpPr>
        <p:spPr>
          <a:xfrm>
            <a:off x="2054854" y="3827042"/>
            <a:ext cx="924302" cy="461665"/>
          </a:xfrm>
          <a:prstGeom prst="rect">
            <a:avLst/>
          </a:prstGeom>
          <a:noFill/>
        </p:spPr>
        <p:txBody>
          <a:bodyPr wrap="square" rtlCol="0">
            <a:spAutoFit/>
          </a:bodyPr>
          <a:lstStyle/>
          <a:p>
            <a:pPr algn="ctr"/>
            <a:r>
              <a:rPr lang="en-US" sz="2400" dirty="0" smtClean="0">
                <a:solidFill>
                  <a:schemeClr val="bg2">
                    <a:lumMod val="10000"/>
                  </a:schemeClr>
                </a:solidFill>
              </a:rPr>
              <a:t>0.01</a:t>
            </a:r>
            <a:endParaRPr lang="en-US" sz="2400" dirty="0">
              <a:solidFill>
                <a:schemeClr val="bg2">
                  <a:lumMod val="10000"/>
                </a:schemeClr>
              </a:solidFill>
            </a:endParaRPr>
          </a:p>
        </p:txBody>
      </p:sp>
      <p:sp>
        <p:nvSpPr>
          <p:cNvPr id="121" name="TextBox 120"/>
          <p:cNvSpPr txBox="1"/>
          <p:nvPr/>
        </p:nvSpPr>
        <p:spPr>
          <a:xfrm>
            <a:off x="3263474" y="3820324"/>
            <a:ext cx="652785" cy="461665"/>
          </a:xfrm>
          <a:prstGeom prst="rect">
            <a:avLst/>
          </a:prstGeom>
          <a:noFill/>
        </p:spPr>
        <p:txBody>
          <a:bodyPr wrap="square" rtlCol="0">
            <a:spAutoFit/>
          </a:bodyPr>
          <a:lstStyle/>
          <a:p>
            <a:pPr algn="ctr"/>
            <a:r>
              <a:rPr lang="en-US" sz="2400" dirty="0" smtClean="0">
                <a:solidFill>
                  <a:schemeClr val="bg2">
                    <a:lumMod val="10000"/>
                  </a:schemeClr>
                </a:solidFill>
              </a:rPr>
              <a:t>0.1</a:t>
            </a:r>
            <a:endParaRPr lang="en-US" sz="2400" dirty="0">
              <a:solidFill>
                <a:schemeClr val="bg2">
                  <a:lumMod val="10000"/>
                </a:schemeClr>
              </a:solidFill>
            </a:endParaRPr>
          </a:p>
        </p:txBody>
      </p:sp>
      <p:sp>
        <p:nvSpPr>
          <p:cNvPr id="122" name="TextBox 121"/>
          <p:cNvSpPr txBox="1"/>
          <p:nvPr/>
        </p:nvSpPr>
        <p:spPr>
          <a:xfrm>
            <a:off x="4847615" y="3819336"/>
            <a:ext cx="860825" cy="461665"/>
          </a:xfrm>
          <a:prstGeom prst="rect">
            <a:avLst/>
          </a:prstGeom>
          <a:noFill/>
        </p:spPr>
        <p:txBody>
          <a:bodyPr wrap="square" rtlCol="0">
            <a:spAutoFit/>
          </a:bodyPr>
          <a:lstStyle/>
          <a:p>
            <a:pPr algn="ctr"/>
            <a:r>
              <a:rPr lang="en-US" sz="2400" dirty="0" smtClean="0">
                <a:solidFill>
                  <a:schemeClr val="bg2">
                    <a:lumMod val="10000"/>
                  </a:schemeClr>
                </a:solidFill>
              </a:rPr>
              <a:t>0.55</a:t>
            </a:r>
            <a:endParaRPr lang="en-US" sz="2400" dirty="0">
              <a:solidFill>
                <a:schemeClr val="bg2">
                  <a:lumMod val="10000"/>
                </a:schemeClr>
              </a:solidFill>
            </a:endParaRPr>
          </a:p>
        </p:txBody>
      </p:sp>
      <p:sp>
        <p:nvSpPr>
          <p:cNvPr id="123" name="TextBox 122"/>
          <p:cNvSpPr txBox="1"/>
          <p:nvPr/>
        </p:nvSpPr>
        <p:spPr>
          <a:xfrm>
            <a:off x="5948371" y="3840443"/>
            <a:ext cx="860825" cy="461665"/>
          </a:xfrm>
          <a:prstGeom prst="rect">
            <a:avLst/>
          </a:prstGeom>
          <a:noFill/>
        </p:spPr>
        <p:txBody>
          <a:bodyPr wrap="square" rtlCol="0">
            <a:spAutoFit/>
          </a:bodyPr>
          <a:lstStyle/>
          <a:p>
            <a:pPr algn="ctr"/>
            <a:r>
              <a:rPr lang="en-US" sz="2400" dirty="0" smtClean="0">
                <a:solidFill>
                  <a:schemeClr val="bg2">
                    <a:lumMod val="10000"/>
                  </a:schemeClr>
                </a:solidFill>
              </a:rPr>
              <a:t>0.65</a:t>
            </a:r>
            <a:endParaRPr lang="en-US" sz="2400" dirty="0">
              <a:solidFill>
                <a:schemeClr val="bg2">
                  <a:lumMod val="10000"/>
                </a:schemeClr>
              </a:solidFill>
            </a:endParaRPr>
          </a:p>
        </p:txBody>
      </p:sp>
      <p:sp>
        <p:nvSpPr>
          <p:cNvPr id="124" name="TextBox 123"/>
          <p:cNvSpPr txBox="1"/>
          <p:nvPr/>
        </p:nvSpPr>
        <p:spPr>
          <a:xfrm>
            <a:off x="7955725" y="3811119"/>
            <a:ext cx="860825" cy="461665"/>
          </a:xfrm>
          <a:prstGeom prst="rect">
            <a:avLst/>
          </a:prstGeom>
          <a:noFill/>
        </p:spPr>
        <p:txBody>
          <a:bodyPr wrap="square" rtlCol="0">
            <a:spAutoFit/>
          </a:bodyPr>
          <a:lstStyle/>
          <a:p>
            <a:pPr algn="ctr"/>
            <a:r>
              <a:rPr lang="en-US" sz="2400" dirty="0" smtClean="0">
                <a:solidFill>
                  <a:schemeClr val="bg2">
                    <a:lumMod val="10000"/>
                  </a:schemeClr>
                </a:solidFill>
              </a:rPr>
              <a:t>0.95</a:t>
            </a:r>
            <a:endParaRPr lang="en-US" sz="2400" dirty="0">
              <a:solidFill>
                <a:schemeClr val="bg2">
                  <a:lumMod val="10000"/>
                </a:schemeClr>
              </a:solidFill>
            </a:endParaRPr>
          </a:p>
        </p:txBody>
      </p:sp>
      <p:cxnSp>
        <p:nvCxnSpPr>
          <p:cNvPr id="125" name="Straight Connector 124"/>
          <p:cNvCxnSpPr/>
          <p:nvPr/>
        </p:nvCxnSpPr>
        <p:spPr>
          <a:xfrm>
            <a:off x="2756769" y="4341845"/>
            <a:ext cx="676574" cy="0"/>
          </a:xfrm>
          <a:prstGeom prst="line">
            <a:avLst/>
          </a:prstGeom>
          <a:ln w="1143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5498825" y="4340135"/>
            <a:ext cx="612829" cy="0"/>
          </a:xfrm>
          <a:prstGeom prst="line">
            <a:avLst/>
          </a:prstGeom>
          <a:ln w="1143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7" name="Left Brace 126"/>
          <p:cNvSpPr/>
          <p:nvPr/>
        </p:nvSpPr>
        <p:spPr>
          <a:xfrm rot="16200000">
            <a:off x="1443985" y="3508185"/>
            <a:ext cx="437764" cy="2208130"/>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Left Brace 127"/>
          <p:cNvSpPr/>
          <p:nvPr/>
        </p:nvSpPr>
        <p:spPr>
          <a:xfrm rot="16200000">
            <a:off x="4242057" y="3565262"/>
            <a:ext cx="437764" cy="2075772"/>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Left Brace 128"/>
          <p:cNvSpPr/>
          <p:nvPr/>
        </p:nvSpPr>
        <p:spPr>
          <a:xfrm rot="16200000">
            <a:off x="7166751" y="3366486"/>
            <a:ext cx="437764" cy="2508949"/>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TextBox 129"/>
          <p:cNvSpPr txBox="1"/>
          <p:nvPr/>
        </p:nvSpPr>
        <p:spPr>
          <a:xfrm>
            <a:off x="6467829" y="4751796"/>
            <a:ext cx="1797878" cy="400110"/>
          </a:xfrm>
          <a:prstGeom prst="rect">
            <a:avLst/>
          </a:prstGeom>
          <a:noFill/>
        </p:spPr>
        <p:txBody>
          <a:bodyPr wrap="square" rtlCol="0">
            <a:spAutoFit/>
          </a:bodyPr>
          <a:lstStyle/>
          <a:p>
            <a:pPr algn="ctr"/>
            <a:r>
              <a:rPr lang="en-US" sz="2000" dirty="0" smtClean="0">
                <a:solidFill>
                  <a:schemeClr val="bg2">
                    <a:lumMod val="10000"/>
                  </a:schemeClr>
                </a:solidFill>
              </a:rPr>
              <a:t>Same person</a:t>
            </a:r>
            <a:endParaRPr lang="en-US" sz="2000" dirty="0">
              <a:solidFill>
                <a:schemeClr val="bg2">
                  <a:lumMod val="10000"/>
                </a:schemeClr>
              </a:solidFill>
            </a:endParaRPr>
          </a:p>
        </p:txBody>
      </p:sp>
      <p:sp>
        <p:nvSpPr>
          <p:cNvPr id="131" name="TextBox 130"/>
          <p:cNvSpPr txBox="1"/>
          <p:nvPr/>
        </p:nvSpPr>
        <p:spPr>
          <a:xfrm>
            <a:off x="3502323" y="4730880"/>
            <a:ext cx="1797878" cy="400110"/>
          </a:xfrm>
          <a:prstGeom prst="rect">
            <a:avLst/>
          </a:prstGeom>
          <a:noFill/>
        </p:spPr>
        <p:txBody>
          <a:bodyPr wrap="square" rtlCol="0">
            <a:spAutoFit/>
          </a:bodyPr>
          <a:lstStyle/>
          <a:p>
            <a:pPr algn="ctr"/>
            <a:r>
              <a:rPr lang="en-US" sz="2000" dirty="0" smtClean="0">
                <a:solidFill>
                  <a:schemeClr val="bg2">
                    <a:lumMod val="10000"/>
                  </a:schemeClr>
                </a:solidFill>
              </a:rPr>
              <a:t>In family</a:t>
            </a:r>
            <a:endParaRPr lang="en-US" sz="2000" dirty="0">
              <a:solidFill>
                <a:schemeClr val="bg2">
                  <a:lumMod val="10000"/>
                </a:schemeClr>
              </a:solidFill>
            </a:endParaRPr>
          </a:p>
        </p:txBody>
      </p:sp>
      <p:sp>
        <p:nvSpPr>
          <p:cNvPr id="132" name="TextBox 131"/>
          <p:cNvSpPr txBox="1"/>
          <p:nvPr/>
        </p:nvSpPr>
        <p:spPr>
          <a:xfrm>
            <a:off x="753512" y="4730880"/>
            <a:ext cx="1797878" cy="400110"/>
          </a:xfrm>
          <a:prstGeom prst="rect">
            <a:avLst/>
          </a:prstGeom>
          <a:noFill/>
        </p:spPr>
        <p:txBody>
          <a:bodyPr wrap="square" rtlCol="0">
            <a:spAutoFit/>
          </a:bodyPr>
          <a:lstStyle/>
          <a:p>
            <a:pPr algn="ctr"/>
            <a:r>
              <a:rPr lang="en-US" sz="2000" dirty="0" smtClean="0">
                <a:solidFill>
                  <a:schemeClr val="bg2">
                    <a:lumMod val="10000"/>
                  </a:schemeClr>
                </a:solidFill>
              </a:rPr>
              <a:t>Different</a:t>
            </a:r>
            <a:endParaRPr lang="en-US" sz="2000" dirty="0">
              <a:solidFill>
                <a:schemeClr val="bg2">
                  <a:lumMod val="10000"/>
                </a:schemeClr>
              </a:solidFill>
            </a:endParaRPr>
          </a:p>
        </p:txBody>
      </p:sp>
    </p:spTree>
    <p:extLst>
      <p:ext uri="{BB962C8B-B14F-4D97-AF65-F5344CB8AC3E}">
        <p14:creationId xmlns:p14="http://schemas.microsoft.com/office/powerpoint/2010/main" val="12402971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0"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Our Proposal</a:t>
            </a:r>
            <a:endParaRPr lang="en-US" sz="2700" dirty="0">
              <a:solidFill>
                <a:schemeClr val="bg2">
                  <a:lumMod val="10000"/>
                </a:schemeClr>
              </a:solidFill>
            </a:endParaRPr>
          </a:p>
        </p:txBody>
      </p:sp>
      <p:sp>
        <p:nvSpPr>
          <p:cNvPr id="11" name="Bevel 10"/>
          <p:cNvSpPr/>
          <p:nvPr/>
        </p:nvSpPr>
        <p:spPr>
          <a:xfrm>
            <a:off x="244548" y="2248593"/>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1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947" y="2376828"/>
            <a:ext cx="1432464" cy="1432464"/>
          </a:xfrm>
        </p:spPr>
      </p:pic>
      <p:sp>
        <p:nvSpPr>
          <p:cNvPr id="16" name="TextBox 15"/>
          <p:cNvSpPr txBox="1"/>
          <p:nvPr/>
        </p:nvSpPr>
        <p:spPr>
          <a:xfrm>
            <a:off x="2880690" y="2608791"/>
            <a:ext cx="139278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Suggestion emotion</a:t>
            </a:r>
            <a:endParaRPr lang="en-US" dirty="0">
              <a:solidFill>
                <a:schemeClr val="bg2">
                  <a:lumMod val="10000"/>
                </a:schemeClr>
              </a:solidFill>
            </a:endParaRPr>
          </a:p>
        </p:txBody>
      </p:sp>
      <p:cxnSp>
        <p:nvCxnSpPr>
          <p:cNvPr id="18" name="Straight Arrow Connector 17"/>
          <p:cNvCxnSpPr>
            <a:endCxn id="16" idx="1"/>
          </p:cNvCxnSpPr>
          <p:nvPr/>
        </p:nvCxnSpPr>
        <p:spPr>
          <a:xfrm>
            <a:off x="2085749" y="2931956"/>
            <a:ext cx="794941" cy="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16" idx="3"/>
            <a:endCxn id="27" idx="1"/>
          </p:cNvCxnSpPr>
          <p:nvPr/>
        </p:nvCxnSpPr>
        <p:spPr>
          <a:xfrm>
            <a:off x="4273476" y="2931957"/>
            <a:ext cx="79494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5068418" y="2608791"/>
            <a:ext cx="292726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mtClean="0">
                <a:solidFill>
                  <a:schemeClr val="bg2">
                    <a:lumMod val="10000"/>
                  </a:schemeClr>
                </a:solidFill>
              </a:rPr>
              <a:t>Employee will behave base on customer emotion</a:t>
            </a:r>
            <a:endParaRPr lang="en-US" dirty="0">
              <a:solidFill>
                <a:schemeClr val="bg2">
                  <a:lumMod val="10000"/>
                </a:schemeClr>
              </a:solidFill>
            </a:endParaRPr>
          </a:p>
        </p:txBody>
      </p:sp>
      <p:cxnSp>
        <p:nvCxnSpPr>
          <p:cNvPr id="14" name="Elbow Connector 13"/>
          <p:cNvCxnSpPr>
            <a:stCxn id="27" idx="3"/>
          </p:cNvCxnSpPr>
          <p:nvPr/>
        </p:nvCxnSpPr>
        <p:spPr>
          <a:xfrm flipH="1">
            <a:off x="7849301" y="2931957"/>
            <a:ext cx="146382" cy="1134158"/>
          </a:xfrm>
          <a:prstGeom prst="bentConnector3">
            <a:avLst>
              <a:gd name="adj1" fmla="val -156167"/>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421947" y="3937527"/>
            <a:ext cx="0" cy="740799"/>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681964" y="3937527"/>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sp>
        <p:nvSpPr>
          <p:cNvPr id="17" name="TextBox 16"/>
          <p:cNvSpPr txBox="1"/>
          <p:nvPr/>
        </p:nvSpPr>
        <p:spPr>
          <a:xfrm>
            <a:off x="244548" y="4678326"/>
            <a:ext cx="199892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Record customer emotion</a:t>
            </a:r>
            <a:endParaRPr lang="en-US" dirty="0">
              <a:solidFill>
                <a:schemeClr val="bg2">
                  <a:lumMod val="10000"/>
                </a:schemeClr>
              </a:solidFill>
            </a:endParaRPr>
          </a:p>
        </p:txBody>
      </p:sp>
      <p:sp>
        <p:nvSpPr>
          <p:cNvPr id="19" name="TextBox 18"/>
          <p:cNvSpPr txBox="1"/>
          <p:nvPr/>
        </p:nvSpPr>
        <p:spPr>
          <a:xfrm>
            <a:off x="4494728" y="3881449"/>
            <a:ext cx="335457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solidFill>
                  <a:schemeClr val="bg2">
                    <a:lumMod val="10000"/>
                  </a:schemeClr>
                </a:solidFill>
              </a:rPr>
              <a:t>Customers shall feel satisfied</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19</a:t>
            </a:fld>
            <a:endParaRPr lang="en-US">
              <a:solidFill>
                <a:schemeClr val="bg2">
                  <a:lumMod val="10000"/>
                </a:schemeClr>
              </a:solidFill>
            </a:endParaRPr>
          </a:p>
        </p:txBody>
      </p:sp>
    </p:spTree>
    <p:extLst>
      <p:ext uri="{BB962C8B-B14F-4D97-AF65-F5344CB8AC3E}">
        <p14:creationId xmlns:p14="http://schemas.microsoft.com/office/powerpoint/2010/main" val="178011403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480" y="3135574"/>
            <a:ext cx="3019647" cy="1944621"/>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1994496" y="2182659"/>
            <a:ext cx="1988035"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5570004" y="2136700"/>
            <a:ext cx="3405763"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790641" y="3887849"/>
            <a:ext cx="1176382"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921334" y="2820743"/>
            <a:ext cx="882680" cy="954731"/>
          </a:xfrm>
          <a:prstGeom prst="rect">
            <a:avLst/>
          </a:prstGeom>
        </p:spPr>
      </p:pic>
      <p:sp>
        <p:nvSpPr>
          <p:cNvPr id="33" name="TextBox 32"/>
          <p:cNvSpPr txBox="1"/>
          <p:nvPr/>
        </p:nvSpPr>
        <p:spPr>
          <a:xfrm>
            <a:off x="2330322"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5662824" y="2712120"/>
            <a:ext cx="3180387" cy="3071992"/>
            <a:chOff x="2936000" y="3037331"/>
            <a:chExt cx="1840564" cy="1679149"/>
          </a:xfrm>
        </p:grpSpPr>
        <p:sp>
          <p:nvSpPr>
            <p:cNvPr id="38" name="Rectangle 37"/>
            <p:cNvSpPr/>
            <p:nvPr/>
          </p:nvSpPr>
          <p:spPr>
            <a:xfrm>
              <a:off x="2936000" y="3253982"/>
              <a:ext cx="1837880" cy="146249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2166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5662825" y="5862448"/>
            <a:ext cx="3175912"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173121" y="3397579"/>
            <a:ext cx="1698816"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170481" y="4852902"/>
            <a:ext cx="1698979"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2345929" y="388418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4060747"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35" name="Group 34"/>
          <p:cNvGrpSpPr/>
          <p:nvPr/>
        </p:nvGrpSpPr>
        <p:grpSpPr>
          <a:xfrm>
            <a:off x="-4810" y="3324401"/>
            <a:ext cx="883326" cy="1346352"/>
            <a:chOff x="81633" y="3243874"/>
            <a:chExt cx="1082653" cy="1346352"/>
          </a:xfrm>
        </p:grpSpPr>
        <p:sp>
          <p:nvSpPr>
            <p:cNvPr id="41" name="TextBox 40"/>
            <p:cNvSpPr txBox="1"/>
            <p:nvPr/>
          </p:nvSpPr>
          <p:spPr>
            <a:xfrm>
              <a:off x="81633" y="4220894"/>
              <a:ext cx="974948"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096" y="3243874"/>
              <a:ext cx="975190" cy="975190"/>
            </a:xfrm>
            <a:prstGeom prst="rect">
              <a:avLst/>
            </a:prstGeom>
          </p:spPr>
        </p:pic>
      </p:grpSp>
      <p:sp>
        <p:nvSpPr>
          <p:cNvPr id="3" name="Rectangle 2"/>
          <p:cNvSpPr/>
          <p:nvPr/>
        </p:nvSpPr>
        <p:spPr>
          <a:xfrm>
            <a:off x="4028846" y="3964851"/>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4179048" y="2548335"/>
            <a:ext cx="1109656" cy="1137060"/>
            <a:chOff x="5202303" y="2674936"/>
            <a:chExt cx="1433993" cy="1137060"/>
          </a:xfrm>
        </p:grpSpPr>
        <p:sp>
          <p:nvSpPr>
            <p:cNvPr id="27" name="TextBox 26"/>
            <p:cNvSpPr txBox="1"/>
            <p:nvPr/>
          </p:nvSpPr>
          <p:spPr>
            <a:xfrm>
              <a:off x="5265323"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65323" y="3239130"/>
              <a:ext cx="1256187"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190</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sp>
        <p:nvSpPr>
          <p:cNvPr id="8" name="TextBox 7"/>
          <p:cNvSpPr txBox="1"/>
          <p:nvPr/>
        </p:nvSpPr>
        <p:spPr>
          <a:xfrm>
            <a:off x="5828750" y="3766466"/>
            <a:ext cx="74603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Query face</a:t>
            </a:r>
            <a:endParaRPr lang="en-US" sz="1600" dirty="0">
              <a:solidFill>
                <a:schemeClr val="bg2">
                  <a:lumMod val="10000"/>
                </a:schemeClr>
              </a:solidFill>
            </a:endParaRPr>
          </a:p>
        </p:txBody>
      </p:sp>
      <p:sp>
        <p:nvSpPr>
          <p:cNvPr id="48" name="TextBox 47"/>
          <p:cNvSpPr txBox="1"/>
          <p:nvPr/>
        </p:nvSpPr>
        <p:spPr>
          <a:xfrm>
            <a:off x="6786671" y="3150725"/>
            <a:ext cx="972676"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Face_1</a:t>
            </a:r>
            <a:endParaRPr lang="en-US" sz="1600" dirty="0">
              <a:solidFill>
                <a:schemeClr val="bg2">
                  <a:lumMod val="10000"/>
                </a:schemeClr>
              </a:solidFill>
            </a:endParaRPr>
          </a:p>
        </p:txBody>
      </p:sp>
      <p:sp>
        <p:nvSpPr>
          <p:cNvPr id="50" name="TextBox 49"/>
          <p:cNvSpPr txBox="1"/>
          <p:nvPr/>
        </p:nvSpPr>
        <p:spPr>
          <a:xfrm>
            <a:off x="6787992" y="3518879"/>
            <a:ext cx="984408"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Face_2</a:t>
            </a:r>
            <a:endParaRPr lang="en-US" sz="1600" dirty="0">
              <a:solidFill>
                <a:schemeClr val="bg2">
                  <a:lumMod val="10000"/>
                </a:schemeClr>
              </a:solidFill>
            </a:endParaRPr>
          </a:p>
        </p:txBody>
      </p:sp>
      <p:sp>
        <p:nvSpPr>
          <p:cNvPr id="51" name="TextBox 50"/>
          <p:cNvSpPr txBox="1"/>
          <p:nvPr/>
        </p:nvSpPr>
        <p:spPr>
          <a:xfrm>
            <a:off x="6787991" y="3887730"/>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Face_3</a:t>
            </a:r>
            <a:endParaRPr lang="en-US" sz="1600" dirty="0">
              <a:solidFill>
                <a:schemeClr val="bg2">
                  <a:lumMod val="10000"/>
                </a:schemeClr>
              </a:solidFill>
            </a:endParaRPr>
          </a:p>
        </p:txBody>
      </p:sp>
      <p:sp>
        <p:nvSpPr>
          <p:cNvPr id="52" name="TextBox 51"/>
          <p:cNvSpPr txBox="1"/>
          <p:nvPr/>
        </p:nvSpPr>
        <p:spPr>
          <a:xfrm>
            <a:off x="6786671" y="462674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Face_n</a:t>
            </a:r>
            <a:endParaRPr lang="en-US" sz="1600" dirty="0">
              <a:solidFill>
                <a:schemeClr val="bg2">
                  <a:lumMod val="10000"/>
                </a:schemeClr>
              </a:solidFill>
            </a:endParaRPr>
          </a:p>
        </p:txBody>
      </p:sp>
      <p:sp>
        <p:nvSpPr>
          <p:cNvPr id="53" name="TextBox 52"/>
          <p:cNvSpPr txBox="1"/>
          <p:nvPr/>
        </p:nvSpPr>
        <p:spPr>
          <a:xfrm>
            <a:off x="6786672" y="425562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a:t>
            </a:r>
            <a:endParaRPr lang="en-US" sz="1600" dirty="0">
              <a:solidFill>
                <a:schemeClr val="bg2">
                  <a:lumMod val="10000"/>
                </a:schemeClr>
              </a:solidFill>
            </a:endParaRPr>
          </a:p>
        </p:txBody>
      </p:sp>
      <p:cxnSp>
        <p:nvCxnSpPr>
          <p:cNvPr id="21" name="Straight Arrow Connector 20"/>
          <p:cNvCxnSpPr>
            <a:stCxn id="8" idx="3"/>
            <a:endCxn id="48" idx="1"/>
          </p:cNvCxnSpPr>
          <p:nvPr/>
        </p:nvCxnSpPr>
        <p:spPr>
          <a:xfrm flipV="1">
            <a:off x="6574788" y="3320002"/>
            <a:ext cx="211883" cy="73885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50" idx="1"/>
          </p:cNvCxnSpPr>
          <p:nvPr/>
        </p:nvCxnSpPr>
        <p:spPr>
          <a:xfrm flipV="1">
            <a:off x="6574788" y="3688156"/>
            <a:ext cx="213204" cy="37069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51" idx="1"/>
          </p:cNvCxnSpPr>
          <p:nvPr/>
        </p:nvCxnSpPr>
        <p:spPr>
          <a:xfrm flipV="1">
            <a:off x="6574788" y="4057007"/>
            <a:ext cx="213203" cy="184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3"/>
            <a:endCxn id="53" idx="1"/>
          </p:cNvCxnSpPr>
          <p:nvPr/>
        </p:nvCxnSpPr>
        <p:spPr>
          <a:xfrm>
            <a:off x="6574788" y="4058854"/>
            <a:ext cx="211884" cy="36604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8" idx="3"/>
            <a:endCxn id="52" idx="1"/>
          </p:cNvCxnSpPr>
          <p:nvPr/>
        </p:nvCxnSpPr>
        <p:spPr>
          <a:xfrm>
            <a:off x="6574788" y="4058854"/>
            <a:ext cx="211883" cy="73716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ight Brace 68"/>
          <p:cNvSpPr/>
          <p:nvPr/>
        </p:nvSpPr>
        <p:spPr>
          <a:xfrm>
            <a:off x="7700501" y="3135574"/>
            <a:ext cx="417780" cy="1829725"/>
          </a:xfrm>
          <a:prstGeom prst="rightBrac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TextBox 55"/>
          <p:cNvSpPr txBox="1"/>
          <p:nvPr/>
        </p:nvSpPr>
        <p:spPr>
          <a:xfrm>
            <a:off x="7058368" y="5277934"/>
            <a:ext cx="666659" cy="34243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a:t>
            </a:r>
            <a:endParaRPr lang="en-US" sz="1600" dirty="0">
              <a:solidFill>
                <a:schemeClr val="bg2">
                  <a:lumMod val="10000"/>
                </a:schemeClr>
              </a:solidFill>
            </a:endParaRPr>
          </a:p>
        </p:txBody>
      </p:sp>
      <p:sp>
        <p:nvSpPr>
          <p:cNvPr id="60" name="TextBox 59"/>
          <p:cNvSpPr txBox="1"/>
          <p:nvPr/>
        </p:nvSpPr>
        <p:spPr>
          <a:xfrm>
            <a:off x="5722421" y="5153841"/>
            <a:ext cx="114558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Max similarity</a:t>
            </a:r>
            <a:endParaRPr lang="en-US" sz="1600" dirty="0">
              <a:solidFill>
                <a:schemeClr val="bg2">
                  <a:lumMod val="10000"/>
                </a:schemeClr>
              </a:solidFill>
            </a:endParaRPr>
          </a:p>
        </p:txBody>
      </p:sp>
      <p:cxnSp>
        <p:nvCxnSpPr>
          <p:cNvPr id="61" name="Straight Arrow Connector 60"/>
          <p:cNvCxnSpPr>
            <a:stCxn id="60" idx="3"/>
            <a:endCxn id="56" idx="1"/>
          </p:cNvCxnSpPr>
          <p:nvPr/>
        </p:nvCxnSpPr>
        <p:spPr>
          <a:xfrm>
            <a:off x="6868009" y="5446229"/>
            <a:ext cx="190359" cy="2923"/>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930325" y="5277934"/>
            <a:ext cx="862802"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Person</a:t>
            </a:r>
            <a:endParaRPr lang="en-US" sz="1600" dirty="0">
              <a:solidFill>
                <a:schemeClr val="bg2">
                  <a:lumMod val="10000"/>
                </a:schemeClr>
              </a:solidFill>
            </a:endParaRPr>
          </a:p>
        </p:txBody>
      </p:sp>
      <p:cxnSp>
        <p:nvCxnSpPr>
          <p:cNvPr id="57" name="Straight Arrow Connector 56"/>
          <p:cNvCxnSpPr>
            <a:stCxn id="56" idx="3"/>
            <a:endCxn id="55" idx="1"/>
          </p:cNvCxnSpPr>
          <p:nvPr/>
        </p:nvCxnSpPr>
        <p:spPr>
          <a:xfrm flipV="1">
            <a:off x="7725027" y="5447211"/>
            <a:ext cx="205298" cy="194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931385" y="3238969"/>
            <a:ext cx="896118" cy="830997"/>
          </a:xfrm>
          <a:prstGeom prst="rect">
            <a:avLst/>
          </a:prstGeom>
          <a:noFill/>
        </p:spPr>
        <p:txBody>
          <a:bodyPr wrap="square" rtlCol="0">
            <a:spAutoFit/>
          </a:bodyPr>
          <a:lstStyle/>
          <a:p>
            <a:r>
              <a:rPr lang="en-US" sz="1600" dirty="0">
                <a:solidFill>
                  <a:schemeClr val="bg2">
                    <a:lumMod val="10000"/>
                  </a:schemeClr>
                </a:solidFill>
              </a:rPr>
              <a:t>i</a:t>
            </a:r>
            <a:r>
              <a:rPr lang="en-US" sz="1600" dirty="0" smtClean="0">
                <a:solidFill>
                  <a:schemeClr val="bg2">
                    <a:lumMod val="10000"/>
                  </a:schemeClr>
                </a:solidFill>
              </a:rPr>
              <a:t>n  person group 1</a:t>
            </a:r>
            <a:endParaRPr lang="en-US" sz="1600" dirty="0">
              <a:solidFill>
                <a:schemeClr val="bg2">
                  <a:lumMod val="10000"/>
                </a:schemeClr>
              </a:solidFill>
            </a:endParaRPr>
          </a:p>
        </p:txBody>
      </p:sp>
      <p:sp>
        <p:nvSpPr>
          <p:cNvPr id="66" name="Rectangle 65"/>
          <p:cNvSpPr/>
          <p:nvPr/>
        </p:nvSpPr>
        <p:spPr>
          <a:xfrm>
            <a:off x="4127978" y="4534324"/>
            <a:ext cx="1265751" cy="1048566"/>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TextBox 66"/>
          <p:cNvSpPr txBox="1"/>
          <p:nvPr/>
        </p:nvSpPr>
        <p:spPr>
          <a:xfrm>
            <a:off x="4171420" y="4626745"/>
            <a:ext cx="1149183" cy="338554"/>
          </a:xfrm>
          <a:prstGeom prst="rect">
            <a:avLst/>
          </a:prstGeom>
          <a:noFill/>
          <a:ln w="28575">
            <a:solidFill>
              <a:srgbClr val="FF0000"/>
            </a:solidFill>
            <a:prstDash val="dash"/>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personId</a:t>
            </a:r>
            <a:endParaRPr lang="en-US" sz="1600" dirty="0">
              <a:solidFill>
                <a:schemeClr val="bg2">
                  <a:lumMod val="10000"/>
                </a:schemeClr>
              </a:solidFill>
              <a:latin typeface="Cambria" panose="02040503050406030204" pitchFamily="18" charset="0"/>
            </a:endParaRPr>
          </a:p>
        </p:txBody>
      </p:sp>
      <p:sp>
        <p:nvSpPr>
          <p:cNvPr id="68" name="TextBox 67"/>
          <p:cNvSpPr txBox="1"/>
          <p:nvPr/>
        </p:nvSpPr>
        <p:spPr>
          <a:xfrm>
            <a:off x="4177299" y="5161633"/>
            <a:ext cx="1139117" cy="338554"/>
          </a:xfrm>
          <a:prstGeom prst="rect">
            <a:avLst/>
          </a:prstGeom>
          <a:noFill/>
          <a:ln w="28575">
            <a:solidFill>
              <a:srgbClr val="0070C0"/>
            </a:solidFill>
            <a:prstDash val="dash"/>
          </a:ln>
        </p:spPr>
        <p:txBody>
          <a:bodyPr wrap="square" rtlCol="0">
            <a:spAutoFit/>
          </a:bodyPr>
          <a:lstStyle/>
          <a:p>
            <a:pPr algn="ctr"/>
            <a:r>
              <a:rPr lang="en-US" sz="1600" dirty="0">
                <a:solidFill>
                  <a:schemeClr val="bg2">
                    <a:lumMod val="10000"/>
                  </a:schemeClr>
                </a:solidFill>
                <a:latin typeface="Cambria" panose="02040503050406030204" pitchFamily="18" charset="0"/>
              </a:rPr>
              <a:t>confidence</a:t>
            </a:r>
          </a:p>
        </p:txBody>
      </p:sp>
      <p:cxnSp>
        <p:nvCxnSpPr>
          <p:cNvPr id="70" name="Straight Arrow Connector 69"/>
          <p:cNvCxnSpPr/>
          <p:nvPr/>
        </p:nvCxnSpPr>
        <p:spPr>
          <a:xfrm flipH="1">
            <a:off x="4101220" y="5760492"/>
            <a:ext cx="13031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1090108" y="4147020"/>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105" name="Picture 104"/>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276330" y="3023443"/>
            <a:ext cx="882680" cy="954731"/>
          </a:xfrm>
          <a:prstGeom prst="rect">
            <a:avLst/>
          </a:prstGeom>
        </p:spPr>
      </p:pic>
      <p:grpSp>
        <p:nvGrpSpPr>
          <p:cNvPr id="106" name="Group 105"/>
          <p:cNvGrpSpPr/>
          <p:nvPr/>
        </p:nvGrpSpPr>
        <p:grpSpPr>
          <a:xfrm>
            <a:off x="170045" y="3324401"/>
            <a:ext cx="1019205" cy="1346352"/>
            <a:chOff x="189096" y="3243874"/>
            <a:chExt cx="1019205" cy="1346352"/>
          </a:xfrm>
        </p:grpSpPr>
        <p:sp>
          <p:nvSpPr>
            <p:cNvPr id="107" name="TextBox 106"/>
            <p:cNvSpPr txBox="1"/>
            <p:nvPr/>
          </p:nvSpPr>
          <p:spPr>
            <a:xfrm>
              <a:off x="233354" y="4220894"/>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108" name="Picture 10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096" y="3243874"/>
              <a:ext cx="975190" cy="975190"/>
            </a:xfrm>
            <a:prstGeom prst="rect">
              <a:avLst/>
            </a:prstGeom>
          </p:spPr>
        </p:pic>
      </p:grpSp>
      <p:cxnSp>
        <p:nvCxnSpPr>
          <p:cNvPr id="109" name="Straight Arrow Connector 108"/>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10" name="Rectangle 109"/>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sp>
        <p:nvSpPr>
          <p:cNvPr id="111" name="TextBox 110"/>
          <p:cNvSpPr txBox="1"/>
          <p:nvPr/>
        </p:nvSpPr>
        <p:spPr>
          <a:xfrm>
            <a:off x="5084358" y="4620412"/>
            <a:ext cx="1527859" cy="378699"/>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personId</a:t>
            </a:r>
            <a:endParaRPr lang="en-US" dirty="0">
              <a:solidFill>
                <a:schemeClr val="bg2">
                  <a:lumMod val="10000"/>
                </a:schemeClr>
              </a:solidFill>
              <a:latin typeface="Cambria" panose="02040503050406030204" pitchFamily="18" charset="0"/>
            </a:endParaRPr>
          </a:p>
        </p:txBody>
      </p:sp>
      <p:pic>
        <p:nvPicPr>
          <p:cNvPr id="112" name="Picture 1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396" y="3248373"/>
            <a:ext cx="546690" cy="626524"/>
          </a:xfrm>
          <a:prstGeom prst="rect">
            <a:avLst/>
          </a:prstGeom>
        </p:spPr>
      </p:pic>
      <p:sp>
        <p:nvSpPr>
          <p:cNvPr id="113" name="TextBox 112"/>
          <p:cNvSpPr txBox="1"/>
          <p:nvPr/>
        </p:nvSpPr>
        <p:spPr>
          <a:xfrm>
            <a:off x="7793721" y="3333941"/>
            <a:ext cx="960216"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114" name="Rectangle 113"/>
          <p:cNvSpPr/>
          <p:nvPr/>
        </p:nvSpPr>
        <p:spPr>
          <a:xfrm>
            <a:off x="180737" y="2917876"/>
            <a:ext cx="8835389" cy="2386824"/>
          </a:xfrm>
          <a:prstGeom prst="rect">
            <a:avLst/>
          </a:prstGeom>
          <a:ln w="57150">
            <a:solidFill>
              <a:schemeClr val="bg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solidFill>
                <a:schemeClr val="bg2">
                  <a:lumMod val="10000"/>
                </a:schemeClr>
              </a:solidFill>
            </a:endParaRPr>
          </a:p>
        </p:txBody>
      </p:sp>
      <p:sp>
        <p:nvSpPr>
          <p:cNvPr id="115" name="TextBox 114"/>
          <p:cNvSpPr txBox="1"/>
          <p:nvPr/>
        </p:nvSpPr>
        <p:spPr>
          <a:xfrm>
            <a:off x="2074399" y="2965978"/>
            <a:ext cx="5577916" cy="584775"/>
          </a:xfrm>
          <a:prstGeom prst="rect">
            <a:avLst/>
          </a:prstGeom>
          <a:noFill/>
        </p:spPr>
        <p:txBody>
          <a:bodyPr wrap="square" rtlCol="0">
            <a:spAutoFit/>
          </a:bodyPr>
          <a:lstStyle/>
          <a:p>
            <a:pPr algn="ctr"/>
            <a:r>
              <a:rPr lang="en-US" sz="3200" dirty="0" smtClean="0">
                <a:solidFill>
                  <a:schemeClr val="bg2">
                    <a:lumMod val="10000"/>
                  </a:schemeClr>
                </a:solidFill>
              </a:rPr>
              <a:t>Confidence &gt; 0.7</a:t>
            </a:r>
            <a:endParaRPr lang="en-US" sz="3200" dirty="0">
              <a:solidFill>
                <a:schemeClr val="bg2">
                  <a:lumMod val="10000"/>
                </a:schemeClr>
              </a:solidFill>
            </a:endParaRPr>
          </a:p>
        </p:txBody>
      </p:sp>
      <p:cxnSp>
        <p:nvCxnSpPr>
          <p:cNvPr id="116" name="Straight Connector 115"/>
          <p:cNvCxnSpPr/>
          <p:nvPr/>
        </p:nvCxnSpPr>
        <p:spPr>
          <a:xfrm>
            <a:off x="548640" y="4337417"/>
            <a:ext cx="2208129" cy="0"/>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3433343" y="4340135"/>
            <a:ext cx="2055322" cy="0"/>
          </a:xfrm>
          <a:prstGeom prst="line">
            <a:avLst/>
          </a:prstGeom>
          <a:ln w="1143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101494" y="4337417"/>
            <a:ext cx="2538614" cy="0"/>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405165" y="3824256"/>
            <a:ext cx="330690" cy="461665"/>
          </a:xfrm>
          <a:prstGeom prst="rect">
            <a:avLst/>
          </a:prstGeom>
          <a:noFill/>
        </p:spPr>
        <p:txBody>
          <a:bodyPr wrap="square" rtlCol="0">
            <a:spAutoFit/>
          </a:bodyPr>
          <a:lstStyle/>
          <a:p>
            <a:pPr algn="ctr"/>
            <a:r>
              <a:rPr lang="en-US" sz="2400" dirty="0" smtClean="0">
                <a:solidFill>
                  <a:schemeClr val="bg2">
                    <a:lumMod val="10000"/>
                  </a:schemeClr>
                </a:solidFill>
              </a:rPr>
              <a:t>0</a:t>
            </a:r>
            <a:endParaRPr lang="en-US" sz="2400" dirty="0">
              <a:solidFill>
                <a:schemeClr val="bg2">
                  <a:lumMod val="10000"/>
                </a:schemeClr>
              </a:solidFill>
            </a:endParaRPr>
          </a:p>
        </p:txBody>
      </p:sp>
      <p:sp>
        <p:nvSpPr>
          <p:cNvPr id="120" name="TextBox 119"/>
          <p:cNvSpPr txBox="1"/>
          <p:nvPr/>
        </p:nvSpPr>
        <p:spPr>
          <a:xfrm>
            <a:off x="2054854" y="3827042"/>
            <a:ext cx="924302" cy="461665"/>
          </a:xfrm>
          <a:prstGeom prst="rect">
            <a:avLst/>
          </a:prstGeom>
          <a:noFill/>
        </p:spPr>
        <p:txBody>
          <a:bodyPr wrap="square" rtlCol="0">
            <a:spAutoFit/>
          </a:bodyPr>
          <a:lstStyle/>
          <a:p>
            <a:pPr algn="ctr"/>
            <a:r>
              <a:rPr lang="en-US" sz="2400" dirty="0" smtClean="0">
                <a:solidFill>
                  <a:schemeClr val="bg2">
                    <a:lumMod val="10000"/>
                  </a:schemeClr>
                </a:solidFill>
              </a:rPr>
              <a:t>0.01</a:t>
            </a:r>
            <a:endParaRPr lang="en-US" sz="2400" dirty="0">
              <a:solidFill>
                <a:schemeClr val="bg2">
                  <a:lumMod val="10000"/>
                </a:schemeClr>
              </a:solidFill>
            </a:endParaRPr>
          </a:p>
        </p:txBody>
      </p:sp>
      <p:sp>
        <p:nvSpPr>
          <p:cNvPr id="121" name="TextBox 120"/>
          <p:cNvSpPr txBox="1"/>
          <p:nvPr/>
        </p:nvSpPr>
        <p:spPr>
          <a:xfrm>
            <a:off x="3263474" y="3820324"/>
            <a:ext cx="652785" cy="461665"/>
          </a:xfrm>
          <a:prstGeom prst="rect">
            <a:avLst/>
          </a:prstGeom>
          <a:noFill/>
        </p:spPr>
        <p:txBody>
          <a:bodyPr wrap="square" rtlCol="0">
            <a:spAutoFit/>
          </a:bodyPr>
          <a:lstStyle/>
          <a:p>
            <a:pPr algn="ctr"/>
            <a:r>
              <a:rPr lang="en-US" sz="2400" dirty="0" smtClean="0">
                <a:solidFill>
                  <a:schemeClr val="bg2">
                    <a:lumMod val="10000"/>
                  </a:schemeClr>
                </a:solidFill>
              </a:rPr>
              <a:t>0.1</a:t>
            </a:r>
            <a:endParaRPr lang="en-US" sz="2400" dirty="0">
              <a:solidFill>
                <a:schemeClr val="bg2">
                  <a:lumMod val="10000"/>
                </a:schemeClr>
              </a:solidFill>
            </a:endParaRPr>
          </a:p>
        </p:txBody>
      </p:sp>
      <p:sp>
        <p:nvSpPr>
          <p:cNvPr id="122" name="TextBox 121"/>
          <p:cNvSpPr txBox="1"/>
          <p:nvPr/>
        </p:nvSpPr>
        <p:spPr>
          <a:xfrm>
            <a:off x="4847615" y="3819336"/>
            <a:ext cx="860825" cy="461665"/>
          </a:xfrm>
          <a:prstGeom prst="rect">
            <a:avLst/>
          </a:prstGeom>
          <a:noFill/>
        </p:spPr>
        <p:txBody>
          <a:bodyPr wrap="square" rtlCol="0">
            <a:spAutoFit/>
          </a:bodyPr>
          <a:lstStyle/>
          <a:p>
            <a:pPr algn="ctr"/>
            <a:r>
              <a:rPr lang="en-US" sz="2400" dirty="0" smtClean="0">
                <a:solidFill>
                  <a:schemeClr val="bg2">
                    <a:lumMod val="10000"/>
                  </a:schemeClr>
                </a:solidFill>
              </a:rPr>
              <a:t>0.55</a:t>
            </a:r>
            <a:endParaRPr lang="en-US" sz="2400" dirty="0">
              <a:solidFill>
                <a:schemeClr val="bg2">
                  <a:lumMod val="10000"/>
                </a:schemeClr>
              </a:solidFill>
            </a:endParaRPr>
          </a:p>
        </p:txBody>
      </p:sp>
      <p:sp>
        <p:nvSpPr>
          <p:cNvPr id="123" name="TextBox 122"/>
          <p:cNvSpPr txBox="1"/>
          <p:nvPr/>
        </p:nvSpPr>
        <p:spPr>
          <a:xfrm>
            <a:off x="5948371" y="3840443"/>
            <a:ext cx="860825" cy="461665"/>
          </a:xfrm>
          <a:prstGeom prst="rect">
            <a:avLst/>
          </a:prstGeom>
          <a:noFill/>
        </p:spPr>
        <p:txBody>
          <a:bodyPr wrap="square" rtlCol="0">
            <a:spAutoFit/>
          </a:bodyPr>
          <a:lstStyle/>
          <a:p>
            <a:pPr algn="ctr"/>
            <a:r>
              <a:rPr lang="en-US" sz="2400" dirty="0" smtClean="0">
                <a:solidFill>
                  <a:schemeClr val="bg2">
                    <a:lumMod val="10000"/>
                  </a:schemeClr>
                </a:solidFill>
              </a:rPr>
              <a:t>0.65</a:t>
            </a:r>
            <a:endParaRPr lang="en-US" sz="2400" dirty="0">
              <a:solidFill>
                <a:schemeClr val="bg2">
                  <a:lumMod val="10000"/>
                </a:schemeClr>
              </a:solidFill>
            </a:endParaRPr>
          </a:p>
        </p:txBody>
      </p:sp>
      <p:sp>
        <p:nvSpPr>
          <p:cNvPr id="124" name="TextBox 123"/>
          <p:cNvSpPr txBox="1"/>
          <p:nvPr/>
        </p:nvSpPr>
        <p:spPr>
          <a:xfrm>
            <a:off x="7955725" y="3811119"/>
            <a:ext cx="860825" cy="461665"/>
          </a:xfrm>
          <a:prstGeom prst="rect">
            <a:avLst/>
          </a:prstGeom>
          <a:noFill/>
        </p:spPr>
        <p:txBody>
          <a:bodyPr wrap="square" rtlCol="0">
            <a:spAutoFit/>
          </a:bodyPr>
          <a:lstStyle/>
          <a:p>
            <a:pPr algn="ctr"/>
            <a:r>
              <a:rPr lang="en-US" sz="2400" dirty="0" smtClean="0">
                <a:solidFill>
                  <a:schemeClr val="bg2">
                    <a:lumMod val="10000"/>
                  </a:schemeClr>
                </a:solidFill>
              </a:rPr>
              <a:t>0.95</a:t>
            </a:r>
            <a:endParaRPr lang="en-US" sz="2400" dirty="0">
              <a:solidFill>
                <a:schemeClr val="bg2">
                  <a:lumMod val="10000"/>
                </a:schemeClr>
              </a:solidFill>
            </a:endParaRPr>
          </a:p>
        </p:txBody>
      </p:sp>
      <p:cxnSp>
        <p:nvCxnSpPr>
          <p:cNvPr id="125" name="Straight Connector 124"/>
          <p:cNvCxnSpPr/>
          <p:nvPr/>
        </p:nvCxnSpPr>
        <p:spPr>
          <a:xfrm>
            <a:off x="2756769" y="4341845"/>
            <a:ext cx="676574" cy="0"/>
          </a:xfrm>
          <a:prstGeom prst="line">
            <a:avLst/>
          </a:prstGeom>
          <a:ln w="1143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5498825" y="4340135"/>
            <a:ext cx="612829" cy="0"/>
          </a:xfrm>
          <a:prstGeom prst="line">
            <a:avLst/>
          </a:prstGeom>
          <a:ln w="1143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7" name="Left Brace 126"/>
          <p:cNvSpPr/>
          <p:nvPr/>
        </p:nvSpPr>
        <p:spPr>
          <a:xfrm rot="16200000">
            <a:off x="1443985" y="3508185"/>
            <a:ext cx="437764" cy="2208130"/>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Left Brace 127"/>
          <p:cNvSpPr/>
          <p:nvPr/>
        </p:nvSpPr>
        <p:spPr>
          <a:xfrm rot="16200000">
            <a:off x="4242057" y="3565262"/>
            <a:ext cx="437764" cy="2075772"/>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Left Brace 128"/>
          <p:cNvSpPr/>
          <p:nvPr/>
        </p:nvSpPr>
        <p:spPr>
          <a:xfrm rot="16200000">
            <a:off x="7166751" y="3366486"/>
            <a:ext cx="437764" cy="2508949"/>
          </a:xfrm>
          <a:prstGeom prst="leftBrac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TextBox 129"/>
          <p:cNvSpPr txBox="1"/>
          <p:nvPr/>
        </p:nvSpPr>
        <p:spPr>
          <a:xfrm>
            <a:off x="6467829" y="4751796"/>
            <a:ext cx="1797878" cy="400110"/>
          </a:xfrm>
          <a:prstGeom prst="rect">
            <a:avLst/>
          </a:prstGeom>
          <a:noFill/>
        </p:spPr>
        <p:txBody>
          <a:bodyPr wrap="square" rtlCol="0">
            <a:spAutoFit/>
          </a:bodyPr>
          <a:lstStyle/>
          <a:p>
            <a:pPr algn="ctr"/>
            <a:r>
              <a:rPr lang="en-US" sz="2000" dirty="0" smtClean="0">
                <a:solidFill>
                  <a:schemeClr val="bg2">
                    <a:lumMod val="10000"/>
                  </a:schemeClr>
                </a:solidFill>
              </a:rPr>
              <a:t>Same person</a:t>
            </a:r>
            <a:endParaRPr lang="en-US" sz="2000" dirty="0">
              <a:solidFill>
                <a:schemeClr val="bg2">
                  <a:lumMod val="10000"/>
                </a:schemeClr>
              </a:solidFill>
            </a:endParaRPr>
          </a:p>
        </p:txBody>
      </p:sp>
      <p:sp>
        <p:nvSpPr>
          <p:cNvPr id="131" name="TextBox 130"/>
          <p:cNvSpPr txBox="1"/>
          <p:nvPr/>
        </p:nvSpPr>
        <p:spPr>
          <a:xfrm>
            <a:off x="3502323" y="4730880"/>
            <a:ext cx="1797878" cy="400110"/>
          </a:xfrm>
          <a:prstGeom prst="rect">
            <a:avLst/>
          </a:prstGeom>
          <a:noFill/>
        </p:spPr>
        <p:txBody>
          <a:bodyPr wrap="square" rtlCol="0">
            <a:spAutoFit/>
          </a:bodyPr>
          <a:lstStyle/>
          <a:p>
            <a:pPr algn="ctr"/>
            <a:r>
              <a:rPr lang="en-US" sz="2000" dirty="0" smtClean="0">
                <a:solidFill>
                  <a:schemeClr val="bg2">
                    <a:lumMod val="10000"/>
                  </a:schemeClr>
                </a:solidFill>
              </a:rPr>
              <a:t>In family</a:t>
            </a:r>
            <a:endParaRPr lang="en-US" sz="2000" dirty="0">
              <a:solidFill>
                <a:schemeClr val="bg2">
                  <a:lumMod val="10000"/>
                </a:schemeClr>
              </a:solidFill>
            </a:endParaRPr>
          </a:p>
        </p:txBody>
      </p:sp>
      <p:sp>
        <p:nvSpPr>
          <p:cNvPr id="132" name="TextBox 131"/>
          <p:cNvSpPr txBox="1"/>
          <p:nvPr/>
        </p:nvSpPr>
        <p:spPr>
          <a:xfrm>
            <a:off x="753512" y="4730880"/>
            <a:ext cx="1797878" cy="400110"/>
          </a:xfrm>
          <a:prstGeom prst="rect">
            <a:avLst/>
          </a:prstGeom>
          <a:noFill/>
        </p:spPr>
        <p:txBody>
          <a:bodyPr wrap="square" rtlCol="0">
            <a:spAutoFit/>
          </a:bodyPr>
          <a:lstStyle/>
          <a:p>
            <a:pPr algn="ctr"/>
            <a:r>
              <a:rPr lang="en-US" sz="2000" dirty="0" smtClean="0">
                <a:solidFill>
                  <a:schemeClr val="bg2">
                    <a:lumMod val="10000"/>
                  </a:schemeClr>
                </a:solidFill>
              </a:rPr>
              <a:t>Different</a:t>
            </a:r>
            <a:endParaRPr lang="en-US" sz="2000" dirty="0">
              <a:solidFill>
                <a:schemeClr val="bg2">
                  <a:lumMod val="10000"/>
                </a:schemeClr>
              </a:solidFill>
            </a:endParaRPr>
          </a:p>
        </p:txBody>
      </p:sp>
      <p:sp>
        <p:nvSpPr>
          <p:cNvPr id="7" name="Rectangle 6"/>
          <p:cNvSpPr/>
          <p:nvPr/>
        </p:nvSpPr>
        <p:spPr>
          <a:xfrm>
            <a:off x="3030276" y="3002177"/>
            <a:ext cx="3618169" cy="527310"/>
          </a:xfrm>
          <a:prstGeom prst="rect">
            <a:avLst/>
          </a:prstGeom>
          <a:noFill/>
          <a:ln w="38100">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74794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480" y="3135574"/>
            <a:ext cx="3019647" cy="1944621"/>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1994496" y="2182659"/>
            <a:ext cx="1988035"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5570004" y="2136700"/>
            <a:ext cx="3405763"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790641" y="3887849"/>
            <a:ext cx="1176382"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921334" y="2820743"/>
            <a:ext cx="882680" cy="954731"/>
          </a:xfrm>
          <a:prstGeom prst="rect">
            <a:avLst/>
          </a:prstGeom>
        </p:spPr>
      </p:pic>
      <p:sp>
        <p:nvSpPr>
          <p:cNvPr id="33" name="TextBox 32"/>
          <p:cNvSpPr txBox="1"/>
          <p:nvPr/>
        </p:nvSpPr>
        <p:spPr>
          <a:xfrm>
            <a:off x="2330322"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5662824" y="2712120"/>
            <a:ext cx="3180387" cy="3071992"/>
            <a:chOff x="2936000" y="3037331"/>
            <a:chExt cx="1840564" cy="1679149"/>
          </a:xfrm>
        </p:grpSpPr>
        <p:sp>
          <p:nvSpPr>
            <p:cNvPr id="38" name="Rectangle 37"/>
            <p:cNvSpPr/>
            <p:nvPr/>
          </p:nvSpPr>
          <p:spPr>
            <a:xfrm>
              <a:off x="2936000" y="3253982"/>
              <a:ext cx="1837880" cy="146249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2166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5662825" y="5862448"/>
            <a:ext cx="3175912"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173121" y="3397579"/>
            <a:ext cx="1698816"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170481" y="4852902"/>
            <a:ext cx="1698979"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2345929" y="388418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4060747"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028846" y="3964851"/>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4179048" y="2548335"/>
            <a:ext cx="1109656" cy="1137060"/>
            <a:chOff x="5202303" y="2674936"/>
            <a:chExt cx="1433993" cy="1137060"/>
          </a:xfrm>
        </p:grpSpPr>
        <p:sp>
          <p:nvSpPr>
            <p:cNvPr id="27" name="TextBox 26"/>
            <p:cNvSpPr txBox="1"/>
            <p:nvPr/>
          </p:nvSpPr>
          <p:spPr>
            <a:xfrm>
              <a:off x="5265323"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65323" y="3239130"/>
              <a:ext cx="1256187"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191</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sp>
        <p:nvSpPr>
          <p:cNvPr id="8" name="TextBox 7"/>
          <p:cNvSpPr txBox="1"/>
          <p:nvPr/>
        </p:nvSpPr>
        <p:spPr>
          <a:xfrm>
            <a:off x="5828750" y="3766466"/>
            <a:ext cx="74603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Query face</a:t>
            </a:r>
            <a:endParaRPr lang="en-US" sz="1600" dirty="0">
              <a:solidFill>
                <a:schemeClr val="bg2">
                  <a:lumMod val="10000"/>
                </a:schemeClr>
              </a:solidFill>
            </a:endParaRPr>
          </a:p>
        </p:txBody>
      </p:sp>
      <p:sp>
        <p:nvSpPr>
          <p:cNvPr id="48" name="TextBox 47"/>
          <p:cNvSpPr txBox="1"/>
          <p:nvPr/>
        </p:nvSpPr>
        <p:spPr>
          <a:xfrm>
            <a:off x="6786671" y="3150725"/>
            <a:ext cx="972676"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Face_1</a:t>
            </a:r>
            <a:endParaRPr lang="en-US" sz="1600" dirty="0">
              <a:solidFill>
                <a:schemeClr val="bg2">
                  <a:lumMod val="10000"/>
                </a:schemeClr>
              </a:solidFill>
            </a:endParaRPr>
          </a:p>
        </p:txBody>
      </p:sp>
      <p:sp>
        <p:nvSpPr>
          <p:cNvPr id="50" name="TextBox 49"/>
          <p:cNvSpPr txBox="1"/>
          <p:nvPr/>
        </p:nvSpPr>
        <p:spPr>
          <a:xfrm>
            <a:off x="6787992" y="3518879"/>
            <a:ext cx="984408"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Face_2</a:t>
            </a:r>
            <a:endParaRPr lang="en-US" sz="1600" dirty="0">
              <a:solidFill>
                <a:schemeClr val="bg2">
                  <a:lumMod val="10000"/>
                </a:schemeClr>
              </a:solidFill>
            </a:endParaRPr>
          </a:p>
        </p:txBody>
      </p:sp>
      <p:sp>
        <p:nvSpPr>
          <p:cNvPr id="51" name="TextBox 50"/>
          <p:cNvSpPr txBox="1"/>
          <p:nvPr/>
        </p:nvSpPr>
        <p:spPr>
          <a:xfrm>
            <a:off x="6787991" y="3887730"/>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Face_3</a:t>
            </a:r>
            <a:endParaRPr lang="en-US" sz="1600" dirty="0">
              <a:solidFill>
                <a:schemeClr val="bg2">
                  <a:lumMod val="10000"/>
                </a:schemeClr>
              </a:solidFill>
            </a:endParaRPr>
          </a:p>
        </p:txBody>
      </p:sp>
      <p:sp>
        <p:nvSpPr>
          <p:cNvPr id="52" name="TextBox 51"/>
          <p:cNvSpPr txBox="1"/>
          <p:nvPr/>
        </p:nvSpPr>
        <p:spPr>
          <a:xfrm>
            <a:off x="6786671" y="462674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Face_n</a:t>
            </a:r>
            <a:endParaRPr lang="en-US" sz="1600" dirty="0">
              <a:solidFill>
                <a:schemeClr val="bg2">
                  <a:lumMod val="10000"/>
                </a:schemeClr>
              </a:solidFill>
            </a:endParaRPr>
          </a:p>
        </p:txBody>
      </p:sp>
      <p:sp>
        <p:nvSpPr>
          <p:cNvPr id="53" name="TextBox 52"/>
          <p:cNvSpPr txBox="1"/>
          <p:nvPr/>
        </p:nvSpPr>
        <p:spPr>
          <a:xfrm>
            <a:off x="6786672" y="425562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a:t>
            </a:r>
            <a:endParaRPr lang="en-US" sz="1600" dirty="0">
              <a:solidFill>
                <a:schemeClr val="bg2">
                  <a:lumMod val="10000"/>
                </a:schemeClr>
              </a:solidFill>
            </a:endParaRPr>
          </a:p>
        </p:txBody>
      </p:sp>
      <p:cxnSp>
        <p:nvCxnSpPr>
          <p:cNvPr id="21" name="Straight Arrow Connector 20"/>
          <p:cNvCxnSpPr>
            <a:stCxn id="8" idx="3"/>
            <a:endCxn id="48" idx="1"/>
          </p:cNvCxnSpPr>
          <p:nvPr/>
        </p:nvCxnSpPr>
        <p:spPr>
          <a:xfrm flipV="1">
            <a:off x="6574788" y="3320002"/>
            <a:ext cx="211883" cy="73885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50" idx="1"/>
          </p:cNvCxnSpPr>
          <p:nvPr/>
        </p:nvCxnSpPr>
        <p:spPr>
          <a:xfrm flipV="1">
            <a:off x="6574788" y="3688156"/>
            <a:ext cx="213204" cy="37069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51" idx="1"/>
          </p:cNvCxnSpPr>
          <p:nvPr/>
        </p:nvCxnSpPr>
        <p:spPr>
          <a:xfrm flipV="1">
            <a:off x="6574788" y="4057007"/>
            <a:ext cx="213203" cy="184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3"/>
            <a:endCxn id="53" idx="1"/>
          </p:cNvCxnSpPr>
          <p:nvPr/>
        </p:nvCxnSpPr>
        <p:spPr>
          <a:xfrm>
            <a:off x="6574788" y="4058854"/>
            <a:ext cx="211884" cy="36604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8" idx="3"/>
            <a:endCxn id="52" idx="1"/>
          </p:cNvCxnSpPr>
          <p:nvPr/>
        </p:nvCxnSpPr>
        <p:spPr>
          <a:xfrm>
            <a:off x="6574788" y="4058854"/>
            <a:ext cx="211883" cy="73716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ight Brace 68"/>
          <p:cNvSpPr/>
          <p:nvPr/>
        </p:nvSpPr>
        <p:spPr>
          <a:xfrm>
            <a:off x="7700501" y="3135574"/>
            <a:ext cx="417780" cy="1829725"/>
          </a:xfrm>
          <a:prstGeom prst="rightBrac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TextBox 55"/>
          <p:cNvSpPr txBox="1"/>
          <p:nvPr/>
        </p:nvSpPr>
        <p:spPr>
          <a:xfrm>
            <a:off x="7058368" y="5277934"/>
            <a:ext cx="666659" cy="34243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a:t>
            </a:r>
            <a:endParaRPr lang="en-US" sz="1600" dirty="0">
              <a:solidFill>
                <a:schemeClr val="bg2">
                  <a:lumMod val="10000"/>
                </a:schemeClr>
              </a:solidFill>
            </a:endParaRPr>
          </a:p>
        </p:txBody>
      </p:sp>
      <p:sp>
        <p:nvSpPr>
          <p:cNvPr id="60" name="TextBox 59"/>
          <p:cNvSpPr txBox="1"/>
          <p:nvPr/>
        </p:nvSpPr>
        <p:spPr>
          <a:xfrm>
            <a:off x="5722421" y="5153841"/>
            <a:ext cx="114558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Max similarity</a:t>
            </a:r>
            <a:endParaRPr lang="en-US" sz="1600" dirty="0">
              <a:solidFill>
                <a:schemeClr val="bg2">
                  <a:lumMod val="10000"/>
                </a:schemeClr>
              </a:solidFill>
            </a:endParaRPr>
          </a:p>
        </p:txBody>
      </p:sp>
      <p:cxnSp>
        <p:nvCxnSpPr>
          <p:cNvPr id="61" name="Straight Arrow Connector 60"/>
          <p:cNvCxnSpPr>
            <a:stCxn id="60" idx="3"/>
            <a:endCxn id="56" idx="1"/>
          </p:cNvCxnSpPr>
          <p:nvPr/>
        </p:nvCxnSpPr>
        <p:spPr>
          <a:xfrm>
            <a:off x="6868009" y="5446229"/>
            <a:ext cx="190359" cy="2923"/>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930325" y="5277934"/>
            <a:ext cx="862802"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Person</a:t>
            </a:r>
            <a:endParaRPr lang="en-US" sz="1600" dirty="0">
              <a:solidFill>
                <a:schemeClr val="bg2">
                  <a:lumMod val="10000"/>
                </a:schemeClr>
              </a:solidFill>
            </a:endParaRPr>
          </a:p>
        </p:txBody>
      </p:sp>
      <p:cxnSp>
        <p:nvCxnSpPr>
          <p:cNvPr id="57" name="Straight Arrow Connector 56"/>
          <p:cNvCxnSpPr>
            <a:stCxn id="56" idx="3"/>
            <a:endCxn id="55" idx="1"/>
          </p:cNvCxnSpPr>
          <p:nvPr/>
        </p:nvCxnSpPr>
        <p:spPr>
          <a:xfrm flipV="1">
            <a:off x="7725027" y="5447211"/>
            <a:ext cx="205298" cy="194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931385" y="3238969"/>
            <a:ext cx="896118" cy="830997"/>
          </a:xfrm>
          <a:prstGeom prst="rect">
            <a:avLst/>
          </a:prstGeom>
          <a:noFill/>
        </p:spPr>
        <p:txBody>
          <a:bodyPr wrap="square" rtlCol="0">
            <a:spAutoFit/>
          </a:bodyPr>
          <a:lstStyle/>
          <a:p>
            <a:r>
              <a:rPr lang="en-US" sz="1600" dirty="0">
                <a:solidFill>
                  <a:schemeClr val="bg2">
                    <a:lumMod val="10000"/>
                  </a:schemeClr>
                </a:solidFill>
              </a:rPr>
              <a:t>i</a:t>
            </a:r>
            <a:r>
              <a:rPr lang="en-US" sz="1600" dirty="0" smtClean="0">
                <a:solidFill>
                  <a:schemeClr val="bg2">
                    <a:lumMod val="10000"/>
                  </a:schemeClr>
                </a:solidFill>
              </a:rPr>
              <a:t>n  person group 1</a:t>
            </a:r>
            <a:endParaRPr lang="en-US" sz="1600" dirty="0">
              <a:solidFill>
                <a:schemeClr val="bg2">
                  <a:lumMod val="10000"/>
                </a:schemeClr>
              </a:solidFill>
            </a:endParaRPr>
          </a:p>
        </p:txBody>
      </p:sp>
      <p:sp>
        <p:nvSpPr>
          <p:cNvPr id="66" name="Rectangle 65"/>
          <p:cNvSpPr/>
          <p:nvPr/>
        </p:nvSpPr>
        <p:spPr>
          <a:xfrm>
            <a:off x="4127978" y="4534324"/>
            <a:ext cx="1265751" cy="1048566"/>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TextBox 66"/>
          <p:cNvSpPr txBox="1"/>
          <p:nvPr/>
        </p:nvSpPr>
        <p:spPr>
          <a:xfrm>
            <a:off x="4171420" y="4626745"/>
            <a:ext cx="1149183" cy="338554"/>
          </a:xfrm>
          <a:prstGeom prst="rect">
            <a:avLst/>
          </a:prstGeom>
          <a:noFill/>
          <a:ln w="28575">
            <a:solidFill>
              <a:srgbClr val="FF0000"/>
            </a:solidFill>
            <a:prstDash val="dash"/>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personId</a:t>
            </a:r>
            <a:endParaRPr lang="en-US" sz="1600" dirty="0">
              <a:solidFill>
                <a:schemeClr val="bg2">
                  <a:lumMod val="10000"/>
                </a:schemeClr>
              </a:solidFill>
              <a:latin typeface="Cambria" panose="02040503050406030204" pitchFamily="18" charset="0"/>
            </a:endParaRPr>
          </a:p>
        </p:txBody>
      </p:sp>
      <p:sp>
        <p:nvSpPr>
          <p:cNvPr id="68" name="TextBox 67"/>
          <p:cNvSpPr txBox="1"/>
          <p:nvPr/>
        </p:nvSpPr>
        <p:spPr>
          <a:xfrm>
            <a:off x="4177299" y="5161633"/>
            <a:ext cx="1139117" cy="338554"/>
          </a:xfrm>
          <a:prstGeom prst="rect">
            <a:avLst/>
          </a:prstGeom>
          <a:noFill/>
          <a:ln w="28575">
            <a:solidFill>
              <a:srgbClr val="0070C0"/>
            </a:solidFill>
            <a:prstDash val="dash"/>
          </a:ln>
        </p:spPr>
        <p:txBody>
          <a:bodyPr wrap="square" rtlCol="0">
            <a:spAutoFit/>
          </a:bodyPr>
          <a:lstStyle/>
          <a:p>
            <a:pPr algn="ctr"/>
            <a:r>
              <a:rPr lang="en-US" sz="1600" dirty="0">
                <a:solidFill>
                  <a:schemeClr val="bg2">
                    <a:lumMod val="10000"/>
                  </a:schemeClr>
                </a:solidFill>
                <a:latin typeface="Cambria" panose="02040503050406030204" pitchFamily="18" charset="0"/>
              </a:rPr>
              <a:t>confidence</a:t>
            </a:r>
          </a:p>
        </p:txBody>
      </p:sp>
      <p:cxnSp>
        <p:nvCxnSpPr>
          <p:cNvPr id="70" name="Straight Arrow Connector 69"/>
          <p:cNvCxnSpPr/>
          <p:nvPr/>
        </p:nvCxnSpPr>
        <p:spPr>
          <a:xfrm flipH="1">
            <a:off x="4101220" y="5760492"/>
            <a:ext cx="13031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804014" y="2276457"/>
            <a:ext cx="5624159" cy="2242243"/>
          </a:xfrm>
          <a:prstGeom prst="rect">
            <a:avLst/>
          </a:prstGeom>
          <a:ln w="38100">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extBox 8"/>
          <p:cNvSpPr txBox="1"/>
          <p:nvPr/>
        </p:nvSpPr>
        <p:spPr>
          <a:xfrm>
            <a:off x="3465534" y="2743379"/>
            <a:ext cx="2392999" cy="40011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chemeClr val="bg2">
                    <a:lumMod val="10000"/>
                  </a:schemeClr>
                </a:solidFill>
              </a:rPr>
              <a:t>personId</a:t>
            </a:r>
            <a:endParaRPr lang="en-US" sz="2000" dirty="0">
              <a:solidFill>
                <a:schemeClr val="bg2">
                  <a:lumMod val="10000"/>
                </a:schemeClr>
              </a:solidFill>
            </a:endParaRPr>
          </a:p>
        </p:txBody>
      </p:sp>
      <p:sp>
        <p:nvSpPr>
          <p:cNvPr id="64" name="TextBox 63"/>
          <p:cNvSpPr txBox="1"/>
          <p:nvPr/>
        </p:nvSpPr>
        <p:spPr>
          <a:xfrm>
            <a:off x="3459521" y="3447236"/>
            <a:ext cx="2405024" cy="40011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a:solidFill>
                  <a:schemeClr val="bg2">
                    <a:lumMod val="10000"/>
                  </a:schemeClr>
                </a:solidFill>
              </a:rPr>
              <a:t>c</a:t>
            </a:r>
            <a:r>
              <a:rPr lang="en-US" sz="2000" dirty="0" smtClean="0">
                <a:solidFill>
                  <a:schemeClr val="bg2">
                    <a:lumMod val="10000"/>
                  </a:schemeClr>
                </a:solidFill>
              </a:rPr>
              <a:t>onfidence </a:t>
            </a:r>
            <a:endParaRPr lang="en-US" sz="2000" dirty="0">
              <a:solidFill>
                <a:schemeClr val="bg2">
                  <a:lumMod val="10000"/>
                </a:schemeClr>
              </a:solidFill>
            </a:endParaRPr>
          </a:p>
        </p:txBody>
      </p:sp>
      <p:grpSp>
        <p:nvGrpSpPr>
          <p:cNvPr id="71" name="Group 70"/>
          <p:cNvGrpSpPr/>
          <p:nvPr/>
        </p:nvGrpSpPr>
        <p:grpSpPr>
          <a:xfrm>
            <a:off x="-16651" y="3379988"/>
            <a:ext cx="755257" cy="1041717"/>
            <a:chOff x="22250" y="3051286"/>
            <a:chExt cx="1064188" cy="1158196"/>
          </a:xfrm>
        </p:grpSpPr>
        <p:sp>
          <p:nvSpPr>
            <p:cNvPr id="72" name="TextBox 71"/>
            <p:cNvSpPr txBox="1"/>
            <p:nvPr/>
          </p:nvSpPr>
          <p:spPr>
            <a:xfrm>
              <a:off x="22250" y="3840149"/>
              <a:ext cx="974946" cy="369333"/>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355418994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480" y="3135574"/>
            <a:ext cx="3019647" cy="1944621"/>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1994496" y="2182659"/>
            <a:ext cx="1988035"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5570004" y="2136700"/>
            <a:ext cx="3405763"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790641" y="3887849"/>
            <a:ext cx="1176382"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921334" y="2820743"/>
            <a:ext cx="882680" cy="954731"/>
          </a:xfrm>
          <a:prstGeom prst="rect">
            <a:avLst/>
          </a:prstGeom>
        </p:spPr>
      </p:pic>
      <p:sp>
        <p:nvSpPr>
          <p:cNvPr id="33" name="TextBox 32"/>
          <p:cNvSpPr txBox="1"/>
          <p:nvPr/>
        </p:nvSpPr>
        <p:spPr>
          <a:xfrm>
            <a:off x="2330322"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5662824" y="2712120"/>
            <a:ext cx="3180387" cy="3071992"/>
            <a:chOff x="2936000" y="3037331"/>
            <a:chExt cx="1840564" cy="1679149"/>
          </a:xfrm>
        </p:grpSpPr>
        <p:sp>
          <p:nvSpPr>
            <p:cNvPr id="38" name="Rectangle 37"/>
            <p:cNvSpPr/>
            <p:nvPr/>
          </p:nvSpPr>
          <p:spPr>
            <a:xfrm>
              <a:off x="2936000" y="3253982"/>
              <a:ext cx="1837880" cy="146249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2166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5662825" y="5862448"/>
            <a:ext cx="3175912"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173121" y="3397579"/>
            <a:ext cx="1698816"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170481" y="4852902"/>
            <a:ext cx="1698979"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2345929" y="388418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4060747"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028846" y="3964851"/>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4179048" y="2548335"/>
            <a:ext cx="1109656" cy="1137060"/>
            <a:chOff x="5202303" y="2674936"/>
            <a:chExt cx="1433993" cy="1137060"/>
          </a:xfrm>
        </p:grpSpPr>
        <p:sp>
          <p:nvSpPr>
            <p:cNvPr id="27" name="TextBox 26"/>
            <p:cNvSpPr txBox="1"/>
            <p:nvPr/>
          </p:nvSpPr>
          <p:spPr>
            <a:xfrm>
              <a:off x="5265323"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65323" y="3239130"/>
              <a:ext cx="1256187"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192</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sp>
        <p:nvSpPr>
          <p:cNvPr id="8" name="TextBox 7"/>
          <p:cNvSpPr txBox="1"/>
          <p:nvPr/>
        </p:nvSpPr>
        <p:spPr>
          <a:xfrm>
            <a:off x="5828750" y="3766466"/>
            <a:ext cx="74603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Query face</a:t>
            </a:r>
            <a:endParaRPr lang="en-US" sz="1600" dirty="0">
              <a:solidFill>
                <a:schemeClr val="bg2">
                  <a:lumMod val="10000"/>
                </a:schemeClr>
              </a:solidFill>
            </a:endParaRPr>
          </a:p>
        </p:txBody>
      </p:sp>
      <p:sp>
        <p:nvSpPr>
          <p:cNvPr id="48" name="TextBox 47"/>
          <p:cNvSpPr txBox="1"/>
          <p:nvPr/>
        </p:nvSpPr>
        <p:spPr>
          <a:xfrm>
            <a:off x="6786671" y="3150725"/>
            <a:ext cx="972676"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Face_1</a:t>
            </a:r>
            <a:endParaRPr lang="en-US" sz="1600" dirty="0">
              <a:solidFill>
                <a:schemeClr val="bg2">
                  <a:lumMod val="10000"/>
                </a:schemeClr>
              </a:solidFill>
            </a:endParaRPr>
          </a:p>
        </p:txBody>
      </p:sp>
      <p:sp>
        <p:nvSpPr>
          <p:cNvPr id="50" name="TextBox 49"/>
          <p:cNvSpPr txBox="1"/>
          <p:nvPr/>
        </p:nvSpPr>
        <p:spPr>
          <a:xfrm>
            <a:off x="6787992" y="3518879"/>
            <a:ext cx="984408"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Face_2</a:t>
            </a:r>
            <a:endParaRPr lang="en-US" sz="1600" dirty="0">
              <a:solidFill>
                <a:schemeClr val="bg2">
                  <a:lumMod val="10000"/>
                </a:schemeClr>
              </a:solidFill>
            </a:endParaRPr>
          </a:p>
        </p:txBody>
      </p:sp>
      <p:sp>
        <p:nvSpPr>
          <p:cNvPr id="51" name="TextBox 50"/>
          <p:cNvSpPr txBox="1"/>
          <p:nvPr/>
        </p:nvSpPr>
        <p:spPr>
          <a:xfrm>
            <a:off x="6787991" y="3887730"/>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Face_3</a:t>
            </a:r>
            <a:endParaRPr lang="en-US" sz="1600" dirty="0">
              <a:solidFill>
                <a:schemeClr val="bg2">
                  <a:lumMod val="10000"/>
                </a:schemeClr>
              </a:solidFill>
            </a:endParaRPr>
          </a:p>
        </p:txBody>
      </p:sp>
      <p:sp>
        <p:nvSpPr>
          <p:cNvPr id="52" name="TextBox 51"/>
          <p:cNvSpPr txBox="1"/>
          <p:nvPr/>
        </p:nvSpPr>
        <p:spPr>
          <a:xfrm>
            <a:off x="6786671" y="462674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Face_n</a:t>
            </a:r>
            <a:endParaRPr lang="en-US" sz="1600" dirty="0">
              <a:solidFill>
                <a:schemeClr val="bg2">
                  <a:lumMod val="10000"/>
                </a:schemeClr>
              </a:solidFill>
            </a:endParaRPr>
          </a:p>
        </p:txBody>
      </p:sp>
      <p:sp>
        <p:nvSpPr>
          <p:cNvPr id="53" name="TextBox 52"/>
          <p:cNvSpPr txBox="1"/>
          <p:nvPr/>
        </p:nvSpPr>
        <p:spPr>
          <a:xfrm>
            <a:off x="6786672" y="425562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a:t>
            </a:r>
            <a:endParaRPr lang="en-US" sz="1600" dirty="0">
              <a:solidFill>
                <a:schemeClr val="bg2">
                  <a:lumMod val="10000"/>
                </a:schemeClr>
              </a:solidFill>
            </a:endParaRPr>
          </a:p>
        </p:txBody>
      </p:sp>
      <p:cxnSp>
        <p:nvCxnSpPr>
          <p:cNvPr id="21" name="Straight Arrow Connector 20"/>
          <p:cNvCxnSpPr>
            <a:stCxn id="8" idx="3"/>
            <a:endCxn id="48" idx="1"/>
          </p:cNvCxnSpPr>
          <p:nvPr/>
        </p:nvCxnSpPr>
        <p:spPr>
          <a:xfrm flipV="1">
            <a:off x="6574788" y="3320002"/>
            <a:ext cx="211883" cy="73885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50" idx="1"/>
          </p:cNvCxnSpPr>
          <p:nvPr/>
        </p:nvCxnSpPr>
        <p:spPr>
          <a:xfrm flipV="1">
            <a:off x="6574788" y="3688156"/>
            <a:ext cx="213204" cy="37069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51" idx="1"/>
          </p:cNvCxnSpPr>
          <p:nvPr/>
        </p:nvCxnSpPr>
        <p:spPr>
          <a:xfrm flipV="1">
            <a:off x="6574788" y="4057007"/>
            <a:ext cx="213203" cy="184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3"/>
            <a:endCxn id="53" idx="1"/>
          </p:cNvCxnSpPr>
          <p:nvPr/>
        </p:nvCxnSpPr>
        <p:spPr>
          <a:xfrm>
            <a:off x="6574788" y="4058854"/>
            <a:ext cx="211884" cy="36604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8" idx="3"/>
            <a:endCxn id="52" idx="1"/>
          </p:cNvCxnSpPr>
          <p:nvPr/>
        </p:nvCxnSpPr>
        <p:spPr>
          <a:xfrm>
            <a:off x="6574788" y="4058854"/>
            <a:ext cx="211883" cy="73716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ight Brace 68"/>
          <p:cNvSpPr/>
          <p:nvPr/>
        </p:nvSpPr>
        <p:spPr>
          <a:xfrm>
            <a:off x="7700501" y="3135574"/>
            <a:ext cx="417780" cy="1829725"/>
          </a:xfrm>
          <a:prstGeom prst="rightBrac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TextBox 55"/>
          <p:cNvSpPr txBox="1"/>
          <p:nvPr/>
        </p:nvSpPr>
        <p:spPr>
          <a:xfrm>
            <a:off x="7058368" y="5277934"/>
            <a:ext cx="666659" cy="34243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a:t>
            </a:r>
            <a:endParaRPr lang="en-US" sz="1600" dirty="0">
              <a:solidFill>
                <a:schemeClr val="bg2">
                  <a:lumMod val="10000"/>
                </a:schemeClr>
              </a:solidFill>
            </a:endParaRPr>
          </a:p>
        </p:txBody>
      </p:sp>
      <p:sp>
        <p:nvSpPr>
          <p:cNvPr id="60" name="TextBox 59"/>
          <p:cNvSpPr txBox="1"/>
          <p:nvPr/>
        </p:nvSpPr>
        <p:spPr>
          <a:xfrm>
            <a:off x="5722421" y="5153841"/>
            <a:ext cx="114558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Max similarity</a:t>
            </a:r>
            <a:endParaRPr lang="en-US" sz="1600" dirty="0">
              <a:solidFill>
                <a:schemeClr val="bg2">
                  <a:lumMod val="10000"/>
                </a:schemeClr>
              </a:solidFill>
            </a:endParaRPr>
          </a:p>
        </p:txBody>
      </p:sp>
      <p:cxnSp>
        <p:nvCxnSpPr>
          <p:cNvPr id="61" name="Straight Arrow Connector 60"/>
          <p:cNvCxnSpPr>
            <a:stCxn id="60" idx="3"/>
            <a:endCxn id="56" idx="1"/>
          </p:cNvCxnSpPr>
          <p:nvPr/>
        </p:nvCxnSpPr>
        <p:spPr>
          <a:xfrm>
            <a:off x="6868009" y="5446229"/>
            <a:ext cx="190359" cy="2923"/>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930325" y="5277934"/>
            <a:ext cx="862802"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Person</a:t>
            </a:r>
            <a:endParaRPr lang="en-US" sz="1600" dirty="0">
              <a:solidFill>
                <a:schemeClr val="bg2">
                  <a:lumMod val="10000"/>
                </a:schemeClr>
              </a:solidFill>
            </a:endParaRPr>
          </a:p>
        </p:txBody>
      </p:sp>
      <p:cxnSp>
        <p:nvCxnSpPr>
          <p:cNvPr id="57" name="Straight Arrow Connector 56"/>
          <p:cNvCxnSpPr>
            <a:stCxn id="56" idx="3"/>
            <a:endCxn id="55" idx="1"/>
          </p:cNvCxnSpPr>
          <p:nvPr/>
        </p:nvCxnSpPr>
        <p:spPr>
          <a:xfrm flipV="1">
            <a:off x="7725027" y="5447211"/>
            <a:ext cx="205298" cy="194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931385" y="3238969"/>
            <a:ext cx="896118" cy="830997"/>
          </a:xfrm>
          <a:prstGeom prst="rect">
            <a:avLst/>
          </a:prstGeom>
          <a:noFill/>
        </p:spPr>
        <p:txBody>
          <a:bodyPr wrap="square" rtlCol="0">
            <a:spAutoFit/>
          </a:bodyPr>
          <a:lstStyle/>
          <a:p>
            <a:r>
              <a:rPr lang="en-US" sz="1600" dirty="0">
                <a:solidFill>
                  <a:schemeClr val="bg2">
                    <a:lumMod val="10000"/>
                  </a:schemeClr>
                </a:solidFill>
              </a:rPr>
              <a:t>i</a:t>
            </a:r>
            <a:r>
              <a:rPr lang="en-US" sz="1600" dirty="0" smtClean="0">
                <a:solidFill>
                  <a:schemeClr val="bg2">
                    <a:lumMod val="10000"/>
                  </a:schemeClr>
                </a:solidFill>
              </a:rPr>
              <a:t>n  person group 1</a:t>
            </a:r>
            <a:endParaRPr lang="en-US" sz="1600" dirty="0">
              <a:solidFill>
                <a:schemeClr val="bg2">
                  <a:lumMod val="10000"/>
                </a:schemeClr>
              </a:solidFill>
            </a:endParaRPr>
          </a:p>
        </p:txBody>
      </p:sp>
      <p:sp>
        <p:nvSpPr>
          <p:cNvPr id="66" name="Rectangle 65"/>
          <p:cNvSpPr/>
          <p:nvPr/>
        </p:nvSpPr>
        <p:spPr>
          <a:xfrm>
            <a:off x="4127978" y="4534324"/>
            <a:ext cx="1265751" cy="1048566"/>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TextBox 66"/>
          <p:cNvSpPr txBox="1"/>
          <p:nvPr/>
        </p:nvSpPr>
        <p:spPr>
          <a:xfrm>
            <a:off x="4171420" y="4626745"/>
            <a:ext cx="1149183" cy="338554"/>
          </a:xfrm>
          <a:prstGeom prst="rect">
            <a:avLst/>
          </a:prstGeom>
          <a:noFill/>
          <a:ln w="28575">
            <a:solidFill>
              <a:srgbClr val="FF0000"/>
            </a:solidFill>
            <a:prstDash val="dash"/>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personId</a:t>
            </a:r>
            <a:endParaRPr lang="en-US" sz="1600" dirty="0">
              <a:solidFill>
                <a:schemeClr val="bg2">
                  <a:lumMod val="10000"/>
                </a:schemeClr>
              </a:solidFill>
              <a:latin typeface="Cambria" panose="02040503050406030204" pitchFamily="18" charset="0"/>
            </a:endParaRPr>
          </a:p>
        </p:txBody>
      </p:sp>
      <p:sp>
        <p:nvSpPr>
          <p:cNvPr id="68" name="TextBox 67"/>
          <p:cNvSpPr txBox="1"/>
          <p:nvPr/>
        </p:nvSpPr>
        <p:spPr>
          <a:xfrm>
            <a:off x="4177299" y="5161633"/>
            <a:ext cx="1139117" cy="338554"/>
          </a:xfrm>
          <a:prstGeom prst="rect">
            <a:avLst/>
          </a:prstGeom>
          <a:noFill/>
          <a:ln w="28575">
            <a:solidFill>
              <a:srgbClr val="0070C0"/>
            </a:solidFill>
            <a:prstDash val="dash"/>
          </a:ln>
        </p:spPr>
        <p:txBody>
          <a:bodyPr wrap="square" rtlCol="0">
            <a:spAutoFit/>
          </a:bodyPr>
          <a:lstStyle/>
          <a:p>
            <a:pPr algn="ctr"/>
            <a:r>
              <a:rPr lang="en-US" sz="1600" dirty="0">
                <a:solidFill>
                  <a:schemeClr val="bg2">
                    <a:lumMod val="10000"/>
                  </a:schemeClr>
                </a:solidFill>
                <a:latin typeface="Cambria" panose="02040503050406030204" pitchFamily="18" charset="0"/>
              </a:rPr>
              <a:t>confidence</a:t>
            </a:r>
          </a:p>
        </p:txBody>
      </p:sp>
      <p:cxnSp>
        <p:nvCxnSpPr>
          <p:cNvPr id="70" name="Straight Arrow Connector 69"/>
          <p:cNvCxnSpPr/>
          <p:nvPr/>
        </p:nvCxnSpPr>
        <p:spPr>
          <a:xfrm flipH="1">
            <a:off x="4101220" y="5760492"/>
            <a:ext cx="13031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804014" y="2276457"/>
            <a:ext cx="5624159" cy="2242243"/>
          </a:xfrm>
          <a:prstGeom prst="rect">
            <a:avLst/>
          </a:prstGeom>
          <a:ln w="38100">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extBox 8"/>
          <p:cNvSpPr txBox="1"/>
          <p:nvPr/>
        </p:nvSpPr>
        <p:spPr>
          <a:xfrm>
            <a:off x="3465534" y="2743379"/>
            <a:ext cx="2392999" cy="40011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chemeClr val="bg2">
                    <a:lumMod val="10000"/>
                  </a:schemeClr>
                </a:solidFill>
              </a:rPr>
              <a:t>personId</a:t>
            </a:r>
            <a:endParaRPr lang="en-US" sz="2000" dirty="0">
              <a:solidFill>
                <a:schemeClr val="bg2">
                  <a:lumMod val="10000"/>
                </a:schemeClr>
              </a:solidFill>
            </a:endParaRPr>
          </a:p>
        </p:txBody>
      </p:sp>
      <p:sp>
        <p:nvSpPr>
          <p:cNvPr id="64" name="TextBox 63"/>
          <p:cNvSpPr txBox="1"/>
          <p:nvPr/>
        </p:nvSpPr>
        <p:spPr>
          <a:xfrm>
            <a:off x="3459521" y="3447236"/>
            <a:ext cx="2405024" cy="40011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chemeClr val="bg2">
                    <a:lumMod val="10000"/>
                  </a:schemeClr>
                </a:solidFill>
              </a:rPr>
              <a:t>confidence</a:t>
            </a:r>
            <a:endParaRPr lang="en-US" sz="2000" dirty="0">
              <a:solidFill>
                <a:schemeClr val="bg2">
                  <a:lumMod val="10000"/>
                </a:schemeClr>
              </a:solidFill>
            </a:endParaRPr>
          </a:p>
        </p:txBody>
      </p:sp>
      <p:sp>
        <p:nvSpPr>
          <p:cNvPr id="10" name="Rectangle 9"/>
          <p:cNvSpPr/>
          <p:nvPr/>
        </p:nvSpPr>
        <p:spPr>
          <a:xfrm>
            <a:off x="3317359" y="3338533"/>
            <a:ext cx="2733885" cy="610694"/>
          </a:xfrm>
          <a:prstGeom prst="rect">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16651" y="3379988"/>
            <a:ext cx="755257" cy="1041717"/>
            <a:chOff x="22250" y="3051286"/>
            <a:chExt cx="1064188" cy="1158196"/>
          </a:xfrm>
        </p:grpSpPr>
        <p:sp>
          <p:nvSpPr>
            <p:cNvPr id="72" name="TextBox 71"/>
            <p:cNvSpPr txBox="1"/>
            <p:nvPr/>
          </p:nvSpPr>
          <p:spPr>
            <a:xfrm>
              <a:off x="22250" y="3840149"/>
              <a:ext cx="974946" cy="369333"/>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413215667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480" y="3135574"/>
            <a:ext cx="3019647" cy="1944621"/>
          </a:xfrm>
          <a:prstGeom prst="rect">
            <a:avLst/>
          </a:prstGeom>
          <a:noFill/>
          <a:ln w="28575">
            <a:solidFill>
              <a:srgbClr val="FF0000"/>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1994496" y="2182659"/>
            <a:ext cx="1988035"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5570004" y="2136700"/>
            <a:ext cx="3405763"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790641" y="3887849"/>
            <a:ext cx="1176382"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921334" y="2820743"/>
            <a:ext cx="882680" cy="954731"/>
          </a:xfrm>
          <a:prstGeom prst="rect">
            <a:avLst/>
          </a:prstGeom>
        </p:spPr>
      </p:pic>
      <p:sp>
        <p:nvSpPr>
          <p:cNvPr id="33" name="TextBox 32"/>
          <p:cNvSpPr txBox="1"/>
          <p:nvPr/>
        </p:nvSpPr>
        <p:spPr>
          <a:xfrm>
            <a:off x="2330322"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5662824" y="2712120"/>
            <a:ext cx="3180387" cy="3071992"/>
            <a:chOff x="2936000" y="3037331"/>
            <a:chExt cx="1840564" cy="1679149"/>
          </a:xfrm>
        </p:grpSpPr>
        <p:sp>
          <p:nvSpPr>
            <p:cNvPr id="38" name="Rectangle 37"/>
            <p:cNvSpPr/>
            <p:nvPr/>
          </p:nvSpPr>
          <p:spPr>
            <a:xfrm>
              <a:off x="2936000" y="3253982"/>
              <a:ext cx="1837880" cy="146249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2166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5662825" y="5862448"/>
            <a:ext cx="3175912" cy="807622"/>
            <a:chOff x="2936000" y="3037331"/>
            <a:chExt cx="1840564" cy="1060491"/>
          </a:xfrm>
        </p:grpSpPr>
        <p:sp>
          <p:nvSpPr>
            <p:cNvPr id="44" name="Rectangle 43"/>
            <p:cNvSpPr/>
            <p:nvPr/>
          </p:nvSpPr>
          <p:spPr>
            <a:xfrm>
              <a:off x="2936000" y="3507184"/>
              <a:ext cx="1837880" cy="59063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173121" y="3397579"/>
            <a:ext cx="1698816"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170481" y="4852902"/>
            <a:ext cx="1698979"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2345929" y="3884182"/>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cxnSp>
        <p:nvCxnSpPr>
          <p:cNvPr id="26" name="Straight Arrow Connector 25"/>
          <p:cNvCxnSpPr/>
          <p:nvPr/>
        </p:nvCxnSpPr>
        <p:spPr>
          <a:xfrm>
            <a:off x="4060747"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4028846" y="3964851"/>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 name="Group 4"/>
          <p:cNvGrpSpPr/>
          <p:nvPr/>
        </p:nvGrpSpPr>
        <p:grpSpPr>
          <a:xfrm>
            <a:off x="4179048" y="2548335"/>
            <a:ext cx="1109656" cy="1137060"/>
            <a:chOff x="5202303" y="2674936"/>
            <a:chExt cx="1433993" cy="1137060"/>
          </a:xfrm>
        </p:grpSpPr>
        <p:sp>
          <p:nvSpPr>
            <p:cNvPr id="27" name="TextBox 26"/>
            <p:cNvSpPr txBox="1"/>
            <p:nvPr/>
          </p:nvSpPr>
          <p:spPr>
            <a:xfrm>
              <a:off x="5265323"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2" name="TextBox 31"/>
            <p:cNvSpPr txBox="1"/>
            <p:nvPr/>
          </p:nvSpPr>
          <p:spPr>
            <a:xfrm>
              <a:off x="5265323" y="3239130"/>
              <a:ext cx="1256187"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4" name="Rectangle 3"/>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7"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193</a:t>
            </a:fld>
            <a:endParaRPr lang="en-US" dirty="0">
              <a:solidFill>
                <a:schemeClr val="bg2">
                  <a:lumMod val="10000"/>
                </a:schemeClr>
              </a:solidFill>
            </a:endParaRPr>
          </a:p>
        </p:txBody>
      </p:sp>
      <p:sp>
        <p:nvSpPr>
          <p:cNvPr id="49" name="TextBox 48"/>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sp>
        <p:nvSpPr>
          <p:cNvPr id="8" name="TextBox 7"/>
          <p:cNvSpPr txBox="1"/>
          <p:nvPr/>
        </p:nvSpPr>
        <p:spPr>
          <a:xfrm>
            <a:off x="5828750" y="3766466"/>
            <a:ext cx="74603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Query face</a:t>
            </a:r>
            <a:endParaRPr lang="en-US" sz="1600" dirty="0">
              <a:solidFill>
                <a:schemeClr val="bg2">
                  <a:lumMod val="10000"/>
                </a:schemeClr>
              </a:solidFill>
            </a:endParaRPr>
          </a:p>
        </p:txBody>
      </p:sp>
      <p:sp>
        <p:nvSpPr>
          <p:cNvPr id="48" name="TextBox 47"/>
          <p:cNvSpPr txBox="1"/>
          <p:nvPr/>
        </p:nvSpPr>
        <p:spPr>
          <a:xfrm>
            <a:off x="6786671" y="3150725"/>
            <a:ext cx="972676"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Face_1</a:t>
            </a:r>
            <a:endParaRPr lang="en-US" sz="1600" dirty="0">
              <a:solidFill>
                <a:schemeClr val="bg2">
                  <a:lumMod val="10000"/>
                </a:schemeClr>
              </a:solidFill>
            </a:endParaRPr>
          </a:p>
        </p:txBody>
      </p:sp>
      <p:sp>
        <p:nvSpPr>
          <p:cNvPr id="50" name="TextBox 49"/>
          <p:cNvSpPr txBox="1"/>
          <p:nvPr/>
        </p:nvSpPr>
        <p:spPr>
          <a:xfrm>
            <a:off x="6787992" y="3518879"/>
            <a:ext cx="984408"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Face_2</a:t>
            </a:r>
            <a:endParaRPr lang="en-US" sz="1600" dirty="0">
              <a:solidFill>
                <a:schemeClr val="bg2">
                  <a:lumMod val="10000"/>
                </a:schemeClr>
              </a:solidFill>
            </a:endParaRPr>
          </a:p>
        </p:txBody>
      </p:sp>
      <p:sp>
        <p:nvSpPr>
          <p:cNvPr id="51" name="TextBox 50"/>
          <p:cNvSpPr txBox="1"/>
          <p:nvPr/>
        </p:nvSpPr>
        <p:spPr>
          <a:xfrm>
            <a:off x="6787991" y="3887730"/>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Face_3</a:t>
            </a:r>
            <a:endParaRPr lang="en-US" sz="1600" dirty="0">
              <a:solidFill>
                <a:schemeClr val="bg2">
                  <a:lumMod val="10000"/>
                </a:schemeClr>
              </a:solidFill>
            </a:endParaRPr>
          </a:p>
        </p:txBody>
      </p:sp>
      <p:sp>
        <p:nvSpPr>
          <p:cNvPr id="52" name="TextBox 51"/>
          <p:cNvSpPr txBox="1"/>
          <p:nvPr/>
        </p:nvSpPr>
        <p:spPr>
          <a:xfrm>
            <a:off x="6786671" y="462674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Face_n</a:t>
            </a:r>
            <a:endParaRPr lang="en-US" sz="1600" dirty="0">
              <a:solidFill>
                <a:schemeClr val="bg2">
                  <a:lumMod val="10000"/>
                </a:schemeClr>
              </a:solidFill>
            </a:endParaRPr>
          </a:p>
        </p:txBody>
      </p:sp>
      <p:sp>
        <p:nvSpPr>
          <p:cNvPr id="53" name="TextBox 52"/>
          <p:cNvSpPr txBox="1"/>
          <p:nvPr/>
        </p:nvSpPr>
        <p:spPr>
          <a:xfrm>
            <a:off x="6786672" y="4255625"/>
            <a:ext cx="984409"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a:t>
            </a:r>
            <a:endParaRPr lang="en-US" sz="1600" dirty="0">
              <a:solidFill>
                <a:schemeClr val="bg2">
                  <a:lumMod val="10000"/>
                </a:schemeClr>
              </a:solidFill>
            </a:endParaRPr>
          </a:p>
        </p:txBody>
      </p:sp>
      <p:cxnSp>
        <p:nvCxnSpPr>
          <p:cNvPr id="21" name="Straight Arrow Connector 20"/>
          <p:cNvCxnSpPr>
            <a:stCxn id="8" idx="3"/>
            <a:endCxn id="48" idx="1"/>
          </p:cNvCxnSpPr>
          <p:nvPr/>
        </p:nvCxnSpPr>
        <p:spPr>
          <a:xfrm flipV="1">
            <a:off x="6574788" y="3320002"/>
            <a:ext cx="211883" cy="73885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50" idx="1"/>
          </p:cNvCxnSpPr>
          <p:nvPr/>
        </p:nvCxnSpPr>
        <p:spPr>
          <a:xfrm flipV="1">
            <a:off x="6574788" y="3688156"/>
            <a:ext cx="213204" cy="37069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3"/>
            <a:endCxn id="51" idx="1"/>
          </p:cNvCxnSpPr>
          <p:nvPr/>
        </p:nvCxnSpPr>
        <p:spPr>
          <a:xfrm flipV="1">
            <a:off x="6574788" y="4057007"/>
            <a:ext cx="213203" cy="184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 idx="3"/>
            <a:endCxn id="53" idx="1"/>
          </p:cNvCxnSpPr>
          <p:nvPr/>
        </p:nvCxnSpPr>
        <p:spPr>
          <a:xfrm>
            <a:off x="6574788" y="4058854"/>
            <a:ext cx="211884" cy="36604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8" idx="3"/>
            <a:endCxn id="52" idx="1"/>
          </p:cNvCxnSpPr>
          <p:nvPr/>
        </p:nvCxnSpPr>
        <p:spPr>
          <a:xfrm>
            <a:off x="6574788" y="4058854"/>
            <a:ext cx="211883" cy="73716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ight Brace 68"/>
          <p:cNvSpPr/>
          <p:nvPr/>
        </p:nvSpPr>
        <p:spPr>
          <a:xfrm>
            <a:off x="7700501" y="3135574"/>
            <a:ext cx="417780" cy="1829725"/>
          </a:xfrm>
          <a:prstGeom prst="rightBrac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TextBox 55"/>
          <p:cNvSpPr txBox="1"/>
          <p:nvPr/>
        </p:nvSpPr>
        <p:spPr>
          <a:xfrm>
            <a:off x="7058368" y="5277934"/>
            <a:ext cx="666659" cy="34243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Face</a:t>
            </a:r>
            <a:endParaRPr lang="en-US" sz="1600" dirty="0">
              <a:solidFill>
                <a:schemeClr val="bg2">
                  <a:lumMod val="10000"/>
                </a:schemeClr>
              </a:solidFill>
            </a:endParaRPr>
          </a:p>
        </p:txBody>
      </p:sp>
      <p:sp>
        <p:nvSpPr>
          <p:cNvPr id="60" name="TextBox 59"/>
          <p:cNvSpPr txBox="1"/>
          <p:nvPr/>
        </p:nvSpPr>
        <p:spPr>
          <a:xfrm>
            <a:off x="5722421" y="5153841"/>
            <a:ext cx="1145588" cy="584775"/>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Max similarity</a:t>
            </a:r>
            <a:endParaRPr lang="en-US" sz="1600" dirty="0">
              <a:solidFill>
                <a:schemeClr val="bg2">
                  <a:lumMod val="10000"/>
                </a:schemeClr>
              </a:solidFill>
            </a:endParaRPr>
          </a:p>
        </p:txBody>
      </p:sp>
      <p:cxnSp>
        <p:nvCxnSpPr>
          <p:cNvPr id="61" name="Straight Arrow Connector 60"/>
          <p:cNvCxnSpPr>
            <a:stCxn id="60" idx="3"/>
            <a:endCxn id="56" idx="1"/>
          </p:cNvCxnSpPr>
          <p:nvPr/>
        </p:nvCxnSpPr>
        <p:spPr>
          <a:xfrm>
            <a:off x="6868009" y="5446229"/>
            <a:ext cx="190359" cy="2923"/>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930325" y="5277934"/>
            <a:ext cx="862802" cy="338554"/>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bg2">
                    <a:lumMod val="10000"/>
                  </a:schemeClr>
                </a:solidFill>
              </a:rPr>
              <a:t>Person</a:t>
            </a:r>
            <a:endParaRPr lang="en-US" sz="1600" dirty="0">
              <a:solidFill>
                <a:schemeClr val="bg2">
                  <a:lumMod val="10000"/>
                </a:schemeClr>
              </a:solidFill>
            </a:endParaRPr>
          </a:p>
        </p:txBody>
      </p:sp>
      <p:cxnSp>
        <p:nvCxnSpPr>
          <p:cNvPr id="57" name="Straight Arrow Connector 56"/>
          <p:cNvCxnSpPr>
            <a:stCxn id="56" idx="3"/>
            <a:endCxn id="55" idx="1"/>
          </p:cNvCxnSpPr>
          <p:nvPr/>
        </p:nvCxnSpPr>
        <p:spPr>
          <a:xfrm flipV="1">
            <a:off x="7725027" y="5447211"/>
            <a:ext cx="205298" cy="194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931385" y="3238969"/>
            <a:ext cx="896118" cy="830997"/>
          </a:xfrm>
          <a:prstGeom prst="rect">
            <a:avLst/>
          </a:prstGeom>
          <a:noFill/>
        </p:spPr>
        <p:txBody>
          <a:bodyPr wrap="square" rtlCol="0">
            <a:spAutoFit/>
          </a:bodyPr>
          <a:lstStyle/>
          <a:p>
            <a:r>
              <a:rPr lang="en-US" sz="1600" dirty="0">
                <a:solidFill>
                  <a:schemeClr val="bg2">
                    <a:lumMod val="10000"/>
                  </a:schemeClr>
                </a:solidFill>
              </a:rPr>
              <a:t>i</a:t>
            </a:r>
            <a:r>
              <a:rPr lang="en-US" sz="1600" dirty="0" smtClean="0">
                <a:solidFill>
                  <a:schemeClr val="bg2">
                    <a:lumMod val="10000"/>
                  </a:schemeClr>
                </a:solidFill>
              </a:rPr>
              <a:t>n  person group 1</a:t>
            </a:r>
            <a:endParaRPr lang="en-US" sz="1600" dirty="0">
              <a:solidFill>
                <a:schemeClr val="bg2">
                  <a:lumMod val="10000"/>
                </a:schemeClr>
              </a:solidFill>
            </a:endParaRPr>
          </a:p>
        </p:txBody>
      </p:sp>
      <p:sp>
        <p:nvSpPr>
          <p:cNvPr id="66" name="Rectangle 65"/>
          <p:cNvSpPr/>
          <p:nvPr/>
        </p:nvSpPr>
        <p:spPr>
          <a:xfrm>
            <a:off x="4127978" y="4534324"/>
            <a:ext cx="1265751" cy="1048566"/>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TextBox 66"/>
          <p:cNvSpPr txBox="1"/>
          <p:nvPr/>
        </p:nvSpPr>
        <p:spPr>
          <a:xfrm>
            <a:off x="4171420" y="4626745"/>
            <a:ext cx="1149183" cy="338554"/>
          </a:xfrm>
          <a:prstGeom prst="rect">
            <a:avLst/>
          </a:prstGeom>
          <a:noFill/>
          <a:ln w="28575">
            <a:solidFill>
              <a:srgbClr val="FF0000"/>
            </a:solidFill>
            <a:prstDash val="dash"/>
          </a:ln>
        </p:spPr>
        <p:txBody>
          <a:bodyPr wrap="square" rtlCol="0">
            <a:spAutoFit/>
          </a:bodyPr>
          <a:lstStyle/>
          <a:p>
            <a:pPr algn="ctr"/>
            <a:r>
              <a:rPr lang="en-US" sz="1600" dirty="0" err="1" smtClean="0">
                <a:solidFill>
                  <a:schemeClr val="bg2">
                    <a:lumMod val="10000"/>
                  </a:schemeClr>
                </a:solidFill>
                <a:latin typeface="Cambria" panose="02040503050406030204" pitchFamily="18" charset="0"/>
              </a:rPr>
              <a:t>personId</a:t>
            </a:r>
            <a:endParaRPr lang="en-US" sz="1600" dirty="0">
              <a:solidFill>
                <a:schemeClr val="bg2">
                  <a:lumMod val="10000"/>
                </a:schemeClr>
              </a:solidFill>
              <a:latin typeface="Cambria" panose="02040503050406030204" pitchFamily="18" charset="0"/>
            </a:endParaRPr>
          </a:p>
        </p:txBody>
      </p:sp>
      <p:sp>
        <p:nvSpPr>
          <p:cNvPr id="68" name="TextBox 67"/>
          <p:cNvSpPr txBox="1"/>
          <p:nvPr/>
        </p:nvSpPr>
        <p:spPr>
          <a:xfrm>
            <a:off x="4177299" y="5161633"/>
            <a:ext cx="1139117" cy="338554"/>
          </a:xfrm>
          <a:prstGeom prst="rect">
            <a:avLst/>
          </a:prstGeom>
          <a:noFill/>
          <a:ln w="28575">
            <a:solidFill>
              <a:srgbClr val="0070C0"/>
            </a:solidFill>
            <a:prstDash val="dash"/>
          </a:ln>
        </p:spPr>
        <p:txBody>
          <a:bodyPr wrap="square" rtlCol="0">
            <a:spAutoFit/>
          </a:bodyPr>
          <a:lstStyle/>
          <a:p>
            <a:pPr algn="ctr"/>
            <a:r>
              <a:rPr lang="en-US" sz="1600" dirty="0">
                <a:solidFill>
                  <a:schemeClr val="bg2">
                    <a:lumMod val="10000"/>
                  </a:schemeClr>
                </a:solidFill>
                <a:latin typeface="Cambria" panose="02040503050406030204" pitchFamily="18" charset="0"/>
              </a:rPr>
              <a:t>confidence</a:t>
            </a:r>
          </a:p>
        </p:txBody>
      </p:sp>
      <p:cxnSp>
        <p:nvCxnSpPr>
          <p:cNvPr id="70" name="Straight Arrow Connector 69"/>
          <p:cNvCxnSpPr/>
          <p:nvPr/>
        </p:nvCxnSpPr>
        <p:spPr>
          <a:xfrm flipH="1">
            <a:off x="4101220" y="5760492"/>
            <a:ext cx="13031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804014" y="2276457"/>
            <a:ext cx="5624159" cy="2242243"/>
          </a:xfrm>
          <a:prstGeom prst="rect">
            <a:avLst/>
          </a:prstGeom>
          <a:ln w="38100">
            <a:solidFill>
              <a:schemeClr val="bg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extBox 8"/>
          <p:cNvSpPr txBox="1"/>
          <p:nvPr/>
        </p:nvSpPr>
        <p:spPr>
          <a:xfrm>
            <a:off x="3465534" y="2743379"/>
            <a:ext cx="2392999" cy="40011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chemeClr val="bg2">
                    <a:lumMod val="10000"/>
                  </a:schemeClr>
                </a:solidFill>
              </a:rPr>
              <a:t>personId</a:t>
            </a:r>
            <a:endParaRPr lang="en-US" sz="2000" dirty="0">
              <a:solidFill>
                <a:schemeClr val="bg2">
                  <a:lumMod val="10000"/>
                </a:schemeClr>
              </a:solidFill>
            </a:endParaRPr>
          </a:p>
        </p:txBody>
      </p:sp>
      <p:sp>
        <p:nvSpPr>
          <p:cNvPr id="64" name="TextBox 63"/>
          <p:cNvSpPr txBox="1"/>
          <p:nvPr/>
        </p:nvSpPr>
        <p:spPr>
          <a:xfrm>
            <a:off x="3459521" y="3447236"/>
            <a:ext cx="2405024" cy="400110"/>
          </a:xfrm>
          <a:prstGeom prst="rect">
            <a:avLst/>
          </a:prstGeom>
          <a:ln>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a:solidFill>
                  <a:schemeClr val="bg2">
                    <a:lumMod val="10000"/>
                  </a:schemeClr>
                </a:solidFill>
              </a:rPr>
              <a:t>c</a:t>
            </a:r>
            <a:r>
              <a:rPr lang="en-US" sz="2000" dirty="0" smtClean="0">
                <a:solidFill>
                  <a:schemeClr val="bg2">
                    <a:lumMod val="10000"/>
                  </a:schemeClr>
                </a:solidFill>
              </a:rPr>
              <a:t>onfidence &lt; 0.7</a:t>
            </a:r>
            <a:endParaRPr lang="en-US" sz="2000" dirty="0">
              <a:solidFill>
                <a:schemeClr val="bg2">
                  <a:lumMod val="10000"/>
                </a:schemeClr>
              </a:solidFill>
            </a:endParaRPr>
          </a:p>
        </p:txBody>
      </p:sp>
      <p:sp>
        <p:nvSpPr>
          <p:cNvPr id="10" name="Rectangle 9"/>
          <p:cNvSpPr/>
          <p:nvPr/>
        </p:nvSpPr>
        <p:spPr>
          <a:xfrm>
            <a:off x="3317359" y="3338533"/>
            <a:ext cx="2733885" cy="610694"/>
          </a:xfrm>
          <a:prstGeom prst="rect">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16651" y="3379988"/>
            <a:ext cx="755257" cy="1041717"/>
            <a:chOff x="22250" y="3051286"/>
            <a:chExt cx="1064188" cy="1158196"/>
          </a:xfrm>
        </p:grpSpPr>
        <p:sp>
          <p:nvSpPr>
            <p:cNvPr id="72" name="TextBox 71"/>
            <p:cNvSpPr txBox="1"/>
            <p:nvPr/>
          </p:nvSpPr>
          <p:spPr>
            <a:xfrm>
              <a:off x="22250" y="3840149"/>
              <a:ext cx="974946" cy="369333"/>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217777399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sp>
        <p:nvSpPr>
          <p:cNvPr id="33" name="TextBox 32"/>
          <p:cNvSpPr txBox="1"/>
          <p:nvPr/>
        </p:nvSpPr>
        <p:spPr>
          <a:xfrm>
            <a:off x="3138403"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7" name="Group 36"/>
          <p:cNvGrpSpPr/>
          <p:nvPr/>
        </p:nvGrpSpPr>
        <p:grpSpPr>
          <a:xfrm>
            <a:off x="7033800" y="2778427"/>
            <a:ext cx="1809411" cy="1278764"/>
            <a:chOff x="2936000" y="3037331"/>
            <a:chExt cx="1840564" cy="1679149"/>
          </a:xfrm>
        </p:grpSpPr>
        <p:sp>
          <p:nvSpPr>
            <p:cNvPr id="38" name="Rectangle 37"/>
            <p:cNvSpPr/>
            <p:nvPr/>
          </p:nvSpPr>
          <p:spPr>
            <a:xfrm>
              <a:off x="2936000" y="3507184"/>
              <a:ext cx="1837880" cy="120929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9" name="Rectangle 38"/>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43" name="Group 42"/>
          <p:cNvGrpSpPr/>
          <p:nvPr/>
        </p:nvGrpSpPr>
        <p:grpSpPr>
          <a:xfrm>
            <a:off x="7036438" y="4620412"/>
            <a:ext cx="1806773" cy="1323785"/>
            <a:chOff x="2936000" y="3037331"/>
            <a:chExt cx="1840564" cy="1738266"/>
          </a:xfrm>
        </p:grpSpPr>
        <p:sp>
          <p:nvSpPr>
            <p:cNvPr id="44" name="Rectangle 43"/>
            <p:cNvSpPr/>
            <p:nvPr/>
          </p:nvSpPr>
          <p:spPr>
            <a:xfrm>
              <a:off x="2936000" y="3507184"/>
              <a:ext cx="1837880" cy="1268413"/>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5" name="Rectangle 4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grpSp>
        <p:nvGrpSpPr>
          <p:cNvPr id="28" name="Group 27"/>
          <p:cNvGrpSpPr/>
          <p:nvPr/>
        </p:nvGrpSpPr>
        <p:grpSpPr>
          <a:xfrm>
            <a:off x="2981201" y="3397579"/>
            <a:ext cx="1809411" cy="1091295"/>
            <a:chOff x="2936000" y="3037331"/>
            <a:chExt cx="1840564" cy="1405667"/>
          </a:xfrm>
        </p:grpSpPr>
        <p:sp>
          <p:nvSpPr>
            <p:cNvPr id="29" name="Rectangle 28"/>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0" name="Rectangle 2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1</a:t>
              </a:r>
              <a:endParaRPr lang="en-US" dirty="0">
                <a:solidFill>
                  <a:schemeClr val="bg2">
                    <a:lumMod val="10000"/>
                  </a:schemeClr>
                </a:solidFill>
              </a:endParaRPr>
            </a:p>
          </p:txBody>
        </p:sp>
      </p:grpSp>
      <p:grpSp>
        <p:nvGrpSpPr>
          <p:cNvPr id="31" name="Group 30"/>
          <p:cNvGrpSpPr/>
          <p:nvPr/>
        </p:nvGrpSpPr>
        <p:grpSpPr>
          <a:xfrm>
            <a:off x="2978562" y="4852902"/>
            <a:ext cx="1809411" cy="1091295"/>
            <a:chOff x="2936000" y="3037331"/>
            <a:chExt cx="1840564" cy="1405667"/>
          </a:xfrm>
        </p:grpSpPr>
        <p:sp>
          <p:nvSpPr>
            <p:cNvPr id="36" name="Rectangle 35"/>
            <p:cNvSpPr/>
            <p:nvPr/>
          </p:nvSpPr>
          <p:spPr>
            <a:xfrm>
              <a:off x="2936000" y="3507183"/>
              <a:ext cx="1837880" cy="93581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40" name="Rectangle 39"/>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Department 2</a:t>
              </a:r>
              <a:endParaRPr lang="en-US" dirty="0">
                <a:solidFill>
                  <a:schemeClr val="bg2">
                    <a:lumMod val="10000"/>
                  </a:schemeClr>
                </a:solidFill>
              </a:endParaRPr>
            </a:p>
          </p:txBody>
        </p:sp>
      </p:grpSp>
      <p:sp>
        <p:nvSpPr>
          <p:cNvPr id="25" name="TextBox 24"/>
          <p:cNvSpPr txBox="1"/>
          <p:nvPr/>
        </p:nvSpPr>
        <p:spPr>
          <a:xfrm>
            <a:off x="3222076" y="5313935"/>
            <a:ext cx="1256188" cy="307777"/>
          </a:xfrm>
          <a:prstGeom prst="rect">
            <a:avLst/>
          </a:prstGeom>
          <a:noFill/>
          <a:ln w="28575">
            <a:solidFill>
              <a:srgbClr val="FF0000"/>
            </a:solidFill>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5170953"/>
            <a:ext cx="546690" cy="626524"/>
          </a:xfrm>
          <a:prstGeom prst="rect">
            <a:avLst/>
          </a:prstGeom>
        </p:spPr>
      </p:pic>
      <p:sp>
        <p:nvSpPr>
          <p:cNvPr id="34" name="TextBox 33"/>
          <p:cNvSpPr txBox="1"/>
          <p:nvPr/>
        </p:nvSpPr>
        <p:spPr>
          <a:xfrm>
            <a:off x="7783098" y="5360592"/>
            <a:ext cx="960216"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cxnSp>
        <p:nvCxnSpPr>
          <p:cNvPr id="47" name="Straight Arrow Connector 46"/>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48" name="Rectangle 47"/>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49" name="Group 48"/>
          <p:cNvGrpSpPr/>
          <p:nvPr/>
        </p:nvGrpSpPr>
        <p:grpSpPr>
          <a:xfrm>
            <a:off x="5178224" y="2444845"/>
            <a:ext cx="1433993" cy="1137060"/>
            <a:chOff x="5202303" y="2674936"/>
            <a:chExt cx="1433993" cy="1137060"/>
          </a:xfrm>
        </p:grpSpPr>
        <p:sp>
          <p:nvSpPr>
            <p:cNvPr id="50" name="TextBox 49"/>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51" name="TextBox 50"/>
            <p:cNvSpPr txBox="1"/>
            <p:nvPr/>
          </p:nvSpPr>
          <p:spPr>
            <a:xfrm>
              <a:off x="5279064" y="3239130"/>
              <a:ext cx="1256188" cy="307777"/>
            </a:xfrm>
            <a:prstGeom prst="rect">
              <a:avLst/>
            </a:prstGeom>
            <a:noFill/>
            <a:ln w="28575">
              <a:solidFill>
                <a:schemeClr val="accent1">
                  <a:lumMod val="50000"/>
                </a:schemeClr>
              </a:solidFill>
              <a:prstDash val="dash"/>
            </a:ln>
          </p:spPr>
          <p:txBody>
            <a:bodyPr wrap="square" rtlCol="0">
              <a:spAutoFit/>
            </a:bodyPr>
            <a:lstStyle/>
            <a:p>
              <a:pPr algn="ct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52" name="Rectangle 51"/>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6"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53"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194</a:t>
            </a:fld>
            <a:endParaRPr lang="en-US" dirty="0">
              <a:solidFill>
                <a:schemeClr val="bg2">
                  <a:lumMod val="10000"/>
                </a:schemeClr>
              </a:solidFill>
            </a:endParaRPr>
          </a:p>
        </p:txBody>
      </p:sp>
      <p:sp>
        <p:nvSpPr>
          <p:cNvPr id="55" name="TextBox 54"/>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3273791"/>
            <a:ext cx="546690" cy="626524"/>
          </a:xfrm>
          <a:prstGeom prst="rect">
            <a:avLst/>
          </a:prstGeom>
        </p:spPr>
      </p:pic>
      <p:sp>
        <p:nvSpPr>
          <p:cNvPr id="4" name="TextBox 3"/>
          <p:cNvSpPr txBox="1"/>
          <p:nvPr/>
        </p:nvSpPr>
        <p:spPr>
          <a:xfrm>
            <a:off x="7728216" y="331554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grpSp>
        <p:nvGrpSpPr>
          <p:cNvPr id="59" name="Group 58"/>
          <p:cNvGrpSpPr/>
          <p:nvPr/>
        </p:nvGrpSpPr>
        <p:grpSpPr>
          <a:xfrm>
            <a:off x="166536" y="3379988"/>
            <a:ext cx="876897" cy="1040653"/>
            <a:chOff x="169832" y="3051286"/>
            <a:chExt cx="974947" cy="1157013"/>
          </a:xfrm>
        </p:grpSpPr>
        <p:sp>
          <p:nvSpPr>
            <p:cNvPr id="60" name="TextBox 59"/>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58035869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23089" y="2182659"/>
            <a:ext cx="2369546"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090108" y="4147020"/>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276330" y="3023443"/>
            <a:ext cx="882680" cy="954731"/>
          </a:xfrm>
          <a:prstGeom prst="rect">
            <a:avLst/>
          </a:prstGeom>
        </p:spPr>
      </p:pic>
      <p:sp>
        <p:nvSpPr>
          <p:cNvPr id="33" name="TextBox 32"/>
          <p:cNvSpPr txBox="1"/>
          <p:nvPr/>
        </p:nvSpPr>
        <p:spPr>
          <a:xfrm>
            <a:off x="3138403"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cxnSp>
        <p:nvCxnSpPr>
          <p:cNvPr id="29" name="Straight Arrow Connector 28"/>
          <p:cNvCxnSpPr/>
          <p:nvPr/>
        </p:nvCxnSpPr>
        <p:spPr>
          <a:xfrm flipH="1">
            <a:off x="5084358" y="5867995"/>
            <a:ext cx="14490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7033800" y="2778427"/>
            <a:ext cx="1809411" cy="1278764"/>
            <a:chOff x="2936000" y="3037331"/>
            <a:chExt cx="1840564" cy="1679149"/>
          </a:xfrm>
        </p:grpSpPr>
        <p:sp>
          <p:nvSpPr>
            <p:cNvPr id="50" name="Rectangle 49"/>
            <p:cNvSpPr/>
            <p:nvPr/>
          </p:nvSpPr>
          <p:spPr>
            <a:xfrm>
              <a:off x="2936000" y="3507184"/>
              <a:ext cx="1837880" cy="120929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1" name="Rectangle 50"/>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58" name="Group 57"/>
          <p:cNvGrpSpPr/>
          <p:nvPr/>
        </p:nvGrpSpPr>
        <p:grpSpPr>
          <a:xfrm>
            <a:off x="7036438" y="4620412"/>
            <a:ext cx="1806773" cy="1841985"/>
            <a:chOff x="7036438" y="4620412"/>
            <a:chExt cx="1806773" cy="1841985"/>
          </a:xfrm>
        </p:grpSpPr>
        <p:grpSp>
          <p:nvGrpSpPr>
            <p:cNvPr id="59" name="Group 58"/>
            <p:cNvGrpSpPr/>
            <p:nvPr/>
          </p:nvGrpSpPr>
          <p:grpSpPr>
            <a:xfrm>
              <a:off x="7036438" y="4620412"/>
              <a:ext cx="1806773" cy="1841985"/>
              <a:chOff x="2936000" y="3037331"/>
              <a:chExt cx="1840564" cy="2418716"/>
            </a:xfrm>
          </p:grpSpPr>
          <p:sp>
            <p:nvSpPr>
              <p:cNvPr id="63" name="Rectangle 62"/>
              <p:cNvSpPr/>
              <p:nvPr/>
            </p:nvSpPr>
            <p:spPr>
              <a:xfrm>
                <a:off x="2936000" y="3507184"/>
                <a:ext cx="1837880" cy="1948863"/>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4" name="Rectangle 63"/>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pic>
          <p:nvPicPr>
            <p:cNvPr id="60" name="Picture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5170953"/>
              <a:ext cx="546690" cy="626524"/>
            </a:xfrm>
            <a:prstGeom prst="rect">
              <a:avLst/>
            </a:prstGeom>
          </p:spPr>
        </p:pic>
        <p:sp>
          <p:nvSpPr>
            <p:cNvPr id="61" name="TextBox 60"/>
            <p:cNvSpPr txBox="1"/>
            <p:nvPr/>
          </p:nvSpPr>
          <p:spPr>
            <a:xfrm>
              <a:off x="7783098" y="5360592"/>
              <a:ext cx="960216"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5210" y="5922049"/>
              <a:ext cx="415776" cy="415776"/>
            </a:xfrm>
            <a:prstGeom prst="rect">
              <a:avLst/>
            </a:prstGeom>
          </p:spPr>
        </p:pic>
      </p:grpSp>
      <p:cxnSp>
        <p:nvCxnSpPr>
          <p:cNvPr id="30" name="Straight Arrow Connector 29"/>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1" name="Rectangle 30"/>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32" name="Group 31"/>
          <p:cNvGrpSpPr/>
          <p:nvPr/>
        </p:nvGrpSpPr>
        <p:grpSpPr>
          <a:xfrm>
            <a:off x="5178224" y="2444845"/>
            <a:ext cx="1433993" cy="1137060"/>
            <a:chOff x="5202303" y="2674936"/>
            <a:chExt cx="1433993" cy="1137060"/>
          </a:xfrm>
        </p:grpSpPr>
        <p:sp>
          <p:nvSpPr>
            <p:cNvPr id="36" name="TextBox 35"/>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7" name="TextBox 36"/>
            <p:cNvSpPr txBox="1"/>
            <p:nvPr/>
          </p:nvSpPr>
          <p:spPr>
            <a:xfrm>
              <a:off x="5279064" y="3239130"/>
              <a:ext cx="1256188" cy="523220"/>
            </a:xfrm>
            <a:prstGeom prst="rect">
              <a:avLst/>
            </a:prstGeom>
            <a:noFill/>
            <a:ln w="28575">
              <a:solidFill>
                <a:schemeClr val="accent1">
                  <a:lumMod val="50000"/>
                </a:schemeClr>
              </a:solidFill>
              <a:prstDash val="dash"/>
            </a:ln>
          </p:spPr>
          <p:txBody>
            <a:bodyPr wrap="square" rtlCol="0">
              <a:spAutoFit/>
            </a:bodyPr>
            <a:lstStyle/>
            <a:p>
              <a:pPr algn="ctr"/>
              <a:r>
                <a:rPr lang="en-US" sz="1400" dirty="0">
                  <a:solidFill>
                    <a:schemeClr val="bg2">
                      <a:lumMod val="10000"/>
                    </a:schemeClr>
                  </a:solidFill>
                  <a:latin typeface="Cambria" panose="02040503050406030204" pitchFamily="18" charset="0"/>
                </a:rPr>
                <a:t>Department </a:t>
              </a: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38" name="Rectangle 37"/>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4" name="Rectangle 43"/>
          <p:cNvSpPr/>
          <p:nvPr/>
        </p:nvSpPr>
        <p:spPr>
          <a:xfrm>
            <a:off x="4989896" y="4515288"/>
            <a:ext cx="1798551"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TextBox 44"/>
          <p:cNvSpPr txBox="1"/>
          <p:nvPr/>
        </p:nvSpPr>
        <p:spPr>
          <a:xfrm>
            <a:off x="5084358" y="4620412"/>
            <a:ext cx="1527859" cy="378699"/>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personId</a:t>
            </a:r>
            <a:endParaRPr lang="en-US" dirty="0">
              <a:solidFill>
                <a:schemeClr val="bg2">
                  <a:lumMod val="10000"/>
                </a:schemeClr>
              </a:solidFill>
              <a:latin typeface="Cambria" panose="02040503050406030204" pitchFamily="18" charset="0"/>
            </a:endParaRPr>
          </a:p>
        </p:txBody>
      </p:sp>
      <p:sp>
        <p:nvSpPr>
          <p:cNvPr id="52" name="TextBox 51"/>
          <p:cNvSpPr txBox="1"/>
          <p:nvPr/>
        </p:nvSpPr>
        <p:spPr>
          <a:xfrm>
            <a:off x="5090264" y="5141063"/>
            <a:ext cx="1512633" cy="369332"/>
          </a:xfrm>
          <a:prstGeom prst="rect">
            <a:avLst/>
          </a:prstGeom>
          <a:noFill/>
          <a:ln w="28575">
            <a:solidFill>
              <a:srgbClr val="0070C0"/>
            </a:solidFill>
            <a:prstDash val="dash"/>
          </a:ln>
        </p:spPr>
        <p:txBody>
          <a:bodyPr wrap="square" rtlCol="0">
            <a:spAutoFit/>
          </a:bodyPr>
          <a:lstStyle/>
          <a:p>
            <a:pPr algn="ctr"/>
            <a:r>
              <a:rPr lang="en-US" dirty="0">
                <a:solidFill>
                  <a:schemeClr val="bg2">
                    <a:lumMod val="10000"/>
                  </a:schemeClr>
                </a:solidFill>
                <a:latin typeface="Cambria" panose="02040503050406030204" pitchFamily="18" charset="0"/>
              </a:rPr>
              <a:t>confidence</a:t>
            </a:r>
          </a:p>
        </p:txBody>
      </p:sp>
      <p:sp>
        <p:nvSpPr>
          <p:cNvPr id="39" name="Title 1"/>
          <p:cNvSpPr>
            <a:spLocks noGrp="1"/>
          </p:cNvSpPr>
          <p:nvPr>
            <p:ph type="title"/>
          </p:nvPr>
        </p:nvSpPr>
        <p:spPr>
          <a:xfrm>
            <a:off x="531639" y="753228"/>
            <a:ext cx="5979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0"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195</a:t>
            </a:fld>
            <a:endParaRPr lang="en-US" dirty="0">
              <a:solidFill>
                <a:schemeClr val="bg2">
                  <a:lumMod val="10000"/>
                </a:schemeClr>
              </a:solidFill>
            </a:endParaRPr>
          </a:p>
        </p:txBody>
      </p:sp>
      <p:sp>
        <p:nvSpPr>
          <p:cNvPr id="42" name="TextBox 41"/>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3273791"/>
            <a:ext cx="546690" cy="626524"/>
          </a:xfrm>
          <a:prstGeom prst="rect">
            <a:avLst/>
          </a:prstGeom>
        </p:spPr>
      </p:pic>
      <p:sp>
        <p:nvSpPr>
          <p:cNvPr id="43" name="TextBox 42"/>
          <p:cNvSpPr txBox="1"/>
          <p:nvPr/>
        </p:nvSpPr>
        <p:spPr>
          <a:xfrm>
            <a:off x="7728216" y="331554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grpSp>
        <p:nvGrpSpPr>
          <p:cNvPr id="53" name="Group 52"/>
          <p:cNvGrpSpPr/>
          <p:nvPr/>
        </p:nvGrpSpPr>
        <p:grpSpPr>
          <a:xfrm>
            <a:off x="166536" y="3379988"/>
            <a:ext cx="876897" cy="1040653"/>
            <a:chOff x="169832" y="3051286"/>
            <a:chExt cx="974947" cy="1157013"/>
          </a:xfrm>
        </p:grpSpPr>
        <p:sp>
          <p:nvSpPr>
            <p:cNvPr id="54" name="TextBox 53"/>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183705640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23089" y="2182659"/>
            <a:ext cx="2369546"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090108" y="4147020"/>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276330" y="3023443"/>
            <a:ext cx="882680" cy="954731"/>
          </a:xfrm>
          <a:prstGeom prst="rect">
            <a:avLst/>
          </a:prstGeom>
        </p:spPr>
      </p:pic>
      <p:sp>
        <p:nvSpPr>
          <p:cNvPr id="33" name="TextBox 32"/>
          <p:cNvSpPr txBox="1"/>
          <p:nvPr/>
        </p:nvSpPr>
        <p:spPr>
          <a:xfrm>
            <a:off x="3138403"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cxnSp>
        <p:nvCxnSpPr>
          <p:cNvPr id="29" name="Straight Arrow Connector 28"/>
          <p:cNvCxnSpPr/>
          <p:nvPr/>
        </p:nvCxnSpPr>
        <p:spPr>
          <a:xfrm flipH="1">
            <a:off x="5084358" y="5867995"/>
            <a:ext cx="14490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7033800" y="2778427"/>
            <a:ext cx="1809411" cy="1278764"/>
            <a:chOff x="2936000" y="3037331"/>
            <a:chExt cx="1840564" cy="1679149"/>
          </a:xfrm>
        </p:grpSpPr>
        <p:sp>
          <p:nvSpPr>
            <p:cNvPr id="50" name="Rectangle 49"/>
            <p:cNvSpPr/>
            <p:nvPr/>
          </p:nvSpPr>
          <p:spPr>
            <a:xfrm>
              <a:off x="2936000" y="3507184"/>
              <a:ext cx="1837880" cy="120929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1" name="Rectangle 50"/>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58" name="Group 57"/>
          <p:cNvGrpSpPr/>
          <p:nvPr/>
        </p:nvGrpSpPr>
        <p:grpSpPr>
          <a:xfrm>
            <a:off x="7036438" y="4620412"/>
            <a:ext cx="1806773" cy="1841985"/>
            <a:chOff x="7036438" y="4620412"/>
            <a:chExt cx="1806773" cy="1841985"/>
          </a:xfrm>
        </p:grpSpPr>
        <p:grpSp>
          <p:nvGrpSpPr>
            <p:cNvPr id="59" name="Group 58"/>
            <p:cNvGrpSpPr/>
            <p:nvPr/>
          </p:nvGrpSpPr>
          <p:grpSpPr>
            <a:xfrm>
              <a:off x="7036438" y="4620412"/>
              <a:ext cx="1806773" cy="1841985"/>
              <a:chOff x="2936000" y="3037331"/>
              <a:chExt cx="1840564" cy="2418716"/>
            </a:xfrm>
          </p:grpSpPr>
          <p:sp>
            <p:nvSpPr>
              <p:cNvPr id="63" name="Rectangle 62"/>
              <p:cNvSpPr/>
              <p:nvPr/>
            </p:nvSpPr>
            <p:spPr>
              <a:xfrm>
                <a:off x="2936000" y="3507184"/>
                <a:ext cx="1837880" cy="1948863"/>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4" name="Rectangle 63"/>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pic>
          <p:nvPicPr>
            <p:cNvPr id="60" name="Picture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5170953"/>
              <a:ext cx="546690" cy="626524"/>
            </a:xfrm>
            <a:prstGeom prst="rect">
              <a:avLst/>
            </a:prstGeom>
          </p:spPr>
        </p:pic>
        <p:sp>
          <p:nvSpPr>
            <p:cNvPr id="61" name="TextBox 60"/>
            <p:cNvSpPr txBox="1"/>
            <p:nvPr/>
          </p:nvSpPr>
          <p:spPr>
            <a:xfrm>
              <a:off x="7783098" y="5360592"/>
              <a:ext cx="960216"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5210" y="5922049"/>
              <a:ext cx="415776" cy="415776"/>
            </a:xfrm>
            <a:prstGeom prst="rect">
              <a:avLst/>
            </a:prstGeom>
          </p:spPr>
        </p:pic>
      </p:grpSp>
      <p:cxnSp>
        <p:nvCxnSpPr>
          <p:cNvPr id="30" name="Straight Arrow Connector 29"/>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1" name="Rectangle 30"/>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32" name="Group 31"/>
          <p:cNvGrpSpPr/>
          <p:nvPr/>
        </p:nvGrpSpPr>
        <p:grpSpPr>
          <a:xfrm>
            <a:off x="5178224" y="2444845"/>
            <a:ext cx="1433993" cy="1137060"/>
            <a:chOff x="5202303" y="2674936"/>
            <a:chExt cx="1433993" cy="1137060"/>
          </a:xfrm>
        </p:grpSpPr>
        <p:sp>
          <p:nvSpPr>
            <p:cNvPr id="36" name="TextBox 35"/>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7" name="TextBox 36"/>
            <p:cNvSpPr txBox="1"/>
            <p:nvPr/>
          </p:nvSpPr>
          <p:spPr>
            <a:xfrm>
              <a:off x="5279064" y="3239130"/>
              <a:ext cx="1256188" cy="523220"/>
            </a:xfrm>
            <a:prstGeom prst="rect">
              <a:avLst/>
            </a:prstGeom>
            <a:noFill/>
            <a:ln w="28575">
              <a:solidFill>
                <a:schemeClr val="accent1">
                  <a:lumMod val="50000"/>
                </a:schemeClr>
              </a:solidFill>
              <a:prstDash val="dash"/>
            </a:ln>
          </p:spPr>
          <p:txBody>
            <a:bodyPr wrap="square" rtlCol="0">
              <a:spAutoFit/>
            </a:bodyPr>
            <a:lstStyle/>
            <a:p>
              <a:pPr algn="ctr"/>
              <a:r>
                <a:rPr lang="en-US" sz="1400" dirty="0">
                  <a:solidFill>
                    <a:schemeClr val="bg2">
                      <a:lumMod val="10000"/>
                    </a:schemeClr>
                  </a:solidFill>
                  <a:latin typeface="Cambria" panose="02040503050406030204" pitchFamily="18" charset="0"/>
                </a:rPr>
                <a:t>Department </a:t>
              </a: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38" name="Rectangle 37"/>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4" name="Rectangle 43"/>
          <p:cNvSpPr/>
          <p:nvPr/>
        </p:nvSpPr>
        <p:spPr>
          <a:xfrm>
            <a:off x="4989896" y="4515288"/>
            <a:ext cx="1798551"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TextBox 44"/>
          <p:cNvSpPr txBox="1"/>
          <p:nvPr/>
        </p:nvSpPr>
        <p:spPr>
          <a:xfrm>
            <a:off x="5084358" y="4620412"/>
            <a:ext cx="1527859" cy="378699"/>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personId</a:t>
            </a:r>
            <a:endParaRPr lang="en-US" dirty="0">
              <a:solidFill>
                <a:schemeClr val="bg2">
                  <a:lumMod val="10000"/>
                </a:schemeClr>
              </a:solidFill>
              <a:latin typeface="Cambria" panose="02040503050406030204" pitchFamily="18" charset="0"/>
            </a:endParaRPr>
          </a:p>
        </p:txBody>
      </p:sp>
      <p:sp>
        <p:nvSpPr>
          <p:cNvPr id="52" name="TextBox 51"/>
          <p:cNvSpPr txBox="1"/>
          <p:nvPr/>
        </p:nvSpPr>
        <p:spPr>
          <a:xfrm>
            <a:off x="5090264" y="5141063"/>
            <a:ext cx="1512633" cy="369332"/>
          </a:xfrm>
          <a:prstGeom prst="rect">
            <a:avLst/>
          </a:prstGeom>
          <a:noFill/>
          <a:ln w="28575">
            <a:solidFill>
              <a:srgbClr val="0070C0"/>
            </a:solidFill>
            <a:prstDash val="dash"/>
          </a:ln>
        </p:spPr>
        <p:txBody>
          <a:bodyPr wrap="square" rtlCol="0">
            <a:spAutoFit/>
          </a:bodyPr>
          <a:lstStyle/>
          <a:p>
            <a:pPr algn="ctr"/>
            <a:r>
              <a:rPr lang="en-US" dirty="0">
                <a:solidFill>
                  <a:schemeClr val="bg2">
                    <a:lumMod val="10000"/>
                  </a:schemeClr>
                </a:solidFill>
                <a:latin typeface="Cambria" panose="02040503050406030204" pitchFamily="18" charset="0"/>
              </a:rPr>
              <a:t>confidence</a:t>
            </a:r>
          </a:p>
        </p:txBody>
      </p:sp>
      <p:sp>
        <p:nvSpPr>
          <p:cNvPr id="53" name="TextBox 52"/>
          <p:cNvSpPr txBox="1"/>
          <p:nvPr/>
        </p:nvSpPr>
        <p:spPr>
          <a:xfrm>
            <a:off x="2696495" y="3777688"/>
            <a:ext cx="1316173" cy="369332"/>
          </a:xfrm>
          <a:prstGeom prst="rect">
            <a:avLst/>
          </a:prstGeom>
          <a:noFill/>
          <a:ln w="28575">
            <a:solidFill>
              <a:srgbClr val="0070C0"/>
            </a:solidFill>
            <a:prstDash val="dash"/>
          </a:ln>
        </p:spPr>
        <p:txBody>
          <a:bodyPr wrap="square" rtlCol="0">
            <a:spAutoFit/>
          </a:bodyPr>
          <a:lstStyle/>
          <a:p>
            <a:pPr algn="ctr"/>
            <a:r>
              <a:rPr lang="en-US" dirty="0">
                <a:solidFill>
                  <a:schemeClr val="bg2">
                    <a:lumMod val="10000"/>
                  </a:schemeClr>
                </a:solidFill>
                <a:latin typeface="Cambria" panose="02040503050406030204" pitchFamily="18" charset="0"/>
              </a:rPr>
              <a:t>confidence</a:t>
            </a:r>
          </a:p>
        </p:txBody>
      </p:sp>
      <p:sp>
        <p:nvSpPr>
          <p:cNvPr id="55" name="TextBox 54"/>
          <p:cNvSpPr txBox="1"/>
          <p:nvPr/>
        </p:nvSpPr>
        <p:spPr>
          <a:xfrm>
            <a:off x="4012668" y="3762299"/>
            <a:ext cx="928598" cy="400110"/>
          </a:xfrm>
          <a:prstGeom prst="rect">
            <a:avLst/>
          </a:prstGeom>
          <a:noFill/>
          <a:ln w="28575">
            <a:noFill/>
            <a:prstDash val="dash"/>
          </a:ln>
        </p:spPr>
        <p:txBody>
          <a:bodyPr wrap="square" rtlCol="0">
            <a:spAutoFit/>
          </a:bodyPr>
          <a:lstStyle/>
          <a:p>
            <a:pPr algn="ctr"/>
            <a:r>
              <a:rPr lang="en-US" sz="2000" b="1" dirty="0" smtClean="0">
                <a:solidFill>
                  <a:schemeClr val="bg2">
                    <a:lumMod val="10000"/>
                  </a:schemeClr>
                </a:solidFill>
                <a:latin typeface="Cambria" panose="02040503050406030204" pitchFamily="18" charset="0"/>
              </a:rPr>
              <a:t>&gt; 0.7</a:t>
            </a:r>
            <a:endParaRPr lang="en-US" sz="2000" b="1" dirty="0">
              <a:solidFill>
                <a:schemeClr val="bg2">
                  <a:lumMod val="10000"/>
                </a:schemeClr>
              </a:solidFill>
              <a:latin typeface="Cambria" panose="02040503050406030204" pitchFamily="18" charset="0"/>
            </a:endParaRPr>
          </a:p>
        </p:txBody>
      </p:sp>
      <p:sp>
        <p:nvSpPr>
          <p:cNvPr id="39" name="Title 1"/>
          <p:cNvSpPr>
            <a:spLocks noGrp="1"/>
          </p:cNvSpPr>
          <p:nvPr>
            <p:ph type="title"/>
          </p:nvPr>
        </p:nvSpPr>
        <p:spPr>
          <a:xfrm>
            <a:off x="531639" y="753228"/>
            <a:ext cx="5979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0"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196</a:t>
            </a:fld>
            <a:endParaRPr lang="en-US" dirty="0">
              <a:solidFill>
                <a:schemeClr val="bg2">
                  <a:lumMod val="10000"/>
                </a:schemeClr>
              </a:solidFill>
            </a:endParaRPr>
          </a:p>
        </p:txBody>
      </p:sp>
      <p:sp>
        <p:nvSpPr>
          <p:cNvPr id="42" name="TextBox 41"/>
          <p:cNvSpPr txBox="1"/>
          <p:nvPr/>
        </p:nvSpPr>
        <p:spPr>
          <a:xfrm>
            <a:off x="6612216" y="612416"/>
            <a:ext cx="2531783"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b="1" dirty="0" smtClean="0">
                <a:solidFill>
                  <a:schemeClr val="bg2">
                    <a:lumMod val="10000"/>
                  </a:schemeClr>
                </a:solidFill>
              </a:rPr>
              <a:t>Identify person id</a:t>
            </a: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3273791"/>
            <a:ext cx="546690" cy="626524"/>
          </a:xfrm>
          <a:prstGeom prst="rect">
            <a:avLst/>
          </a:prstGeom>
        </p:spPr>
      </p:pic>
      <p:sp>
        <p:nvSpPr>
          <p:cNvPr id="43" name="TextBox 42"/>
          <p:cNvSpPr txBox="1"/>
          <p:nvPr/>
        </p:nvSpPr>
        <p:spPr>
          <a:xfrm>
            <a:off x="7728216" y="331554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grpSp>
        <p:nvGrpSpPr>
          <p:cNvPr id="54" name="Group 53"/>
          <p:cNvGrpSpPr/>
          <p:nvPr/>
        </p:nvGrpSpPr>
        <p:grpSpPr>
          <a:xfrm>
            <a:off x="166536" y="3379988"/>
            <a:ext cx="876897" cy="1040653"/>
            <a:chOff x="169832" y="3051286"/>
            <a:chExt cx="974947" cy="1157013"/>
          </a:xfrm>
        </p:grpSpPr>
        <p:sp>
          <p:nvSpPr>
            <p:cNvPr id="56" name="TextBox 55"/>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207054788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23089" y="2182659"/>
            <a:ext cx="2369546"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090108" y="4147020"/>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276330" y="3023443"/>
            <a:ext cx="882680" cy="954731"/>
          </a:xfrm>
          <a:prstGeom prst="rect">
            <a:avLst/>
          </a:prstGeom>
        </p:spPr>
      </p:pic>
      <p:sp>
        <p:nvSpPr>
          <p:cNvPr id="33" name="TextBox 32"/>
          <p:cNvSpPr txBox="1"/>
          <p:nvPr/>
        </p:nvSpPr>
        <p:spPr>
          <a:xfrm>
            <a:off x="3138403"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cxnSp>
        <p:nvCxnSpPr>
          <p:cNvPr id="29" name="Straight Arrow Connector 28"/>
          <p:cNvCxnSpPr/>
          <p:nvPr/>
        </p:nvCxnSpPr>
        <p:spPr>
          <a:xfrm flipH="1">
            <a:off x="5084358" y="5867995"/>
            <a:ext cx="14490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7033800" y="2778427"/>
            <a:ext cx="1809411" cy="1278764"/>
            <a:chOff x="2936000" y="3037331"/>
            <a:chExt cx="1840564" cy="1679149"/>
          </a:xfrm>
        </p:grpSpPr>
        <p:sp>
          <p:nvSpPr>
            <p:cNvPr id="50" name="Rectangle 49"/>
            <p:cNvSpPr/>
            <p:nvPr/>
          </p:nvSpPr>
          <p:spPr>
            <a:xfrm>
              <a:off x="2936000" y="3507184"/>
              <a:ext cx="1837880" cy="120929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1" name="Rectangle 50"/>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58" name="Group 57"/>
          <p:cNvGrpSpPr/>
          <p:nvPr/>
        </p:nvGrpSpPr>
        <p:grpSpPr>
          <a:xfrm>
            <a:off x="7036438" y="4620412"/>
            <a:ext cx="1806773" cy="1841985"/>
            <a:chOff x="7036438" y="4620412"/>
            <a:chExt cx="1806773" cy="1841985"/>
          </a:xfrm>
        </p:grpSpPr>
        <p:grpSp>
          <p:nvGrpSpPr>
            <p:cNvPr id="59" name="Group 58"/>
            <p:cNvGrpSpPr/>
            <p:nvPr/>
          </p:nvGrpSpPr>
          <p:grpSpPr>
            <a:xfrm>
              <a:off x="7036438" y="4620412"/>
              <a:ext cx="1806773" cy="1841985"/>
              <a:chOff x="2936000" y="3037331"/>
              <a:chExt cx="1840564" cy="2418716"/>
            </a:xfrm>
          </p:grpSpPr>
          <p:sp>
            <p:nvSpPr>
              <p:cNvPr id="63" name="Rectangle 62"/>
              <p:cNvSpPr/>
              <p:nvPr/>
            </p:nvSpPr>
            <p:spPr>
              <a:xfrm>
                <a:off x="2936000" y="3507184"/>
                <a:ext cx="1837880" cy="1948863"/>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4" name="Rectangle 63"/>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pic>
          <p:nvPicPr>
            <p:cNvPr id="60" name="Picture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5170953"/>
              <a:ext cx="546690" cy="626524"/>
            </a:xfrm>
            <a:prstGeom prst="rect">
              <a:avLst/>
            </a:prstGeom>
          </p:spPr>
        </p:pic>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5210" y="5922049"/>
              <a:ext cx="415776" cy="415776"/>
            </a:xfrm>
            <a:prstGeom prst="rect">
              <a:avLst/>
            </a:prstGeom>
          </p:spPr>
        </p:pic>
      </p:grpSp>
      <p:cxnSp>
        <p:nvCxnSpPr>
          <p:cNvPr id="30" name="Straight Arrow Connector 29"/>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1" name="Rectangle 30"/>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32" name="Group 31"/>
          <p:cNvGrpSpPr/>
          <p:nvPr/>
        </p:nvGrpSpPr>
        <p:grpSpPr>
          <a:xfrm>
            <a:off x="5178224" y="2444845"/>
            <a:ext cx="1433993" cy="1137060"/>
            <a:chOff x="5202303" y="2674936"/>
            <a:chExt cx="1433993" cy="1137060"/>
          </a:xfrm>
        </p:grpSpPr>
        <p:sp>
          <p:nvSpPr>
            <p:cNvPr id="36" name="TextBox 35"/>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7" name="TextBox 36"/>
            <p:cNvSpPr txBox="1"/>
            <p:nvPr/>
          </p:nvSpPr>
          <p:spPr>
            <a:xfrm>
              <a:off x="5279064" y="3239130"/>
              <a:ext cx="1256188" cy="523220"/>
            </a:xfrm>
            <a:prstGeom prst="rect">
              <a:avLst/>
            </a:prstGeom>
            <a:noFill/>
            <a:ln w="28575">
              <a:solidFill>
                <a:schemeClr val="accent1">
                  <a:lumMod val="50000"/>
                </a:schemeClr>
              </a:solidFill>
              <a:prstDash val="dash"/>
            </a:ln>
          </p:spPr>
          <p:txBody>
            <a:bodyPr wrap="square" rtlCol="0">
              <a:spAutoFit/>
            </a:bodyPr>
            <a:lstStyle/>
            <a:p>
              <a:pPr algn="ctr"/>
              <a:r>
                <a:rPr lang="en-US" sz="1400" dirty="0">
                  <a:solidFill>
                    <a:schemeClr val="bg2">
                      <a:lumMod val="10000"/>
                    </a:schemeClr>
                  </a:solidFill>
                  <a:latin typeface="Cambria" panose="02040503050406030204" pitchFamily="18" charset="0"/>
                </a:rPr>
                <a:t>Department </a:t>
              </a: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38" name="Rectangle 37"/>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4" name="Rectangle 43"/>
          <p:cNvSpPr/>
          <p:nvPr/>
        </p:nvSpPr>
        <p:spPr>
          <a:xfrm>
            <a:off x="4989896" y="4515288"/>
            <a:ext cx="1798551"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TextBox 44"/>
          <p:cNvSpPr txBox="1"/>
          <p:nvPr/>
        </p:nvSpPr>
        <p:spPr>
          <a:xfrm>
            <a:off x="5084358" y="4620412"/>
            <a:ext cx="1527859" cy="378699"/>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personId</a:t>
            </a:r>
            <a:endParaRPr lang="en-US" dirty="0">
              <a:solidFill>
                <a:schemeClr val="bg2">
                  <a:lumMod val="10000"/>
                </a:schemeClr>
              </a:solidFill>
              <a:latin typeface="Cambria" panose="02040503050406030204" pitchFamily="18" charset="0"/>
            </a:endParaRPr>
          </a:p>
        </p:txBody>
      </p:sp>
      <p:sp>
        <p:nvSpPr>
          <p:cNvPr id="52" name="TextBox 51"/>
          <p:cNvSpPr txBox="1"/>
          <p:nvPr/>
        </p:nvSpPr>
        <p:spPr>
          <a:xfrm>
            <a:off x="5090264" y="5141063"/>
            <a:ext cx="1512633" cy="369332"/>
          </a:xfrm>
          <a:prstGeom prst="rect">
            <a:avLst/>
          </a:prstGeom>
          <a:noFill/>
          <a:ln w="28575">
            <a:solidFill>
              <a:srgbClr val="0070C0"/>
            </a:solidFill>
            <a:prstDash val="dash"/>
          </a:ln>
        </p:spPr>
        <p:txBody>
          <a:bodyPr wrap="square" rtlCol="0">
            <a:spAutoFit/>
          </a:bodyPr>
          <a:lstStyle/>
          <a:p>
            <a:pPr algn="ctr"/>
            <a:r>
              <a:rPr lang="en-US" dirty="0">
                <a:solidFill>
                  <a:schemeClr val="bg2">
                    <a:lumMod val="10000"/>
                  </a:schemeClr>
                </a:solidFill>
                <a:latin typeface="Cambria" panose="02040503050406030204" pitchFamily="18" charset="0"/>
              </a:rPr>
              <a:t>confidence</a:t>
            </a:r>
          </a:p>
        </p:txBody>
      </p:sp>
      <p:sp>
        <p:nvSpPr>
          <p:cNvPr id="39" name="Title 1"/>
          <p:cNvSpPr>
            <a:spLocks noGrp="1"/>
          </p:cNvSpPr>
          <p:nvPr>
            <p:ph type="title"/>
          </p:nvPr>
        </p:nvSpPr>
        <p:spPr>
          <a:xfrm>
            <a:off x="531639" y="753228"/>
            <a:ext cx="5979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0"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197</a:t>
            </a:fld>
            <a:endParaRPr lang="en-US" dirty="0">
              <a:solidFill>
                <a:schemeClr val="bg2">
                  <a:lumMod val="10000"/>
                </a:schemeClr>
              </a:solidFill>
            </a:endParaRP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3273791"/>
            <a:ext cx="546690" cy="626524"/>
          </a:xfrm>
          <a:prstGeom prst="rect">
            <a:avLst/>
          </a:prstGeom>
        </p:spPr>
      </p:pic>
      <p:sp>
        <p:nvSpPr>
          <p:cNvPr id="43" name="TextBox 42"/>
          <p:cNvSpPr txBox="1"/>
          <p:nvPr/>
        </p:nvSpPr>
        <p:spPr>
          <a:xfrm>
            <a:off x="7728216" y="331554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sp>
        <p:nvSpPr>
          <p:cNvPr id="54" name="TextBox 53"/>
          <p:cNvSpPr txBox="1"/>
          <p:nvPr/>
        </p:nvSpPr>
        <p:spPr>
          <a:xfrm>
            <a:off x="7828773" y="520767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258" y="3796917"/>
            <a:ext cx="546690" cy="626524"/>
          </a:xfrm>
          <a:prstGeom prst="rect">
            <a:avLst/>
          </a:prstGeom>
        </p:spPr>
      </p:pic>
      <p:sp>
        <p:nvSpPr>
          <p:cNvPr id="57" name="TextBox 56"/>
          <p:cNvSpPr txBox="1"/>
          <p:nvPr/>
        </p:nvSpPr>
        <p:spPr>
          <a:xfrm>
            <a:off x="6612216" y="612416"/>
            <a:ext cx="2531783" cy="923330"/>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dirty="0" smtClean="0">
                <a:solidFill>
                  <a:schemeClr val="bg2">
                    <a:lumMod val="10000"/>
                  </a:schemeClr>
                </a:solidFill>
              </a:rPr>
              <a:t>Identify person id</a:t>
            </a:r>
          </a:p>
          <a:p>
            <a:pPr marL="342900" indent="-342900">
              <a:buAutoNum type="arabicPeriod"/>
            </a:pPr>
            <a:r>
              <a:rPr lang="en-US" b="1" dirty="0" smtClean="0">
                <a:solidFill>
                  <a:schemeClr val="bg2">
                    <a:lumMod val="10000"/>
                  </a:schemeClr>
                </a:solidFill>
              </a:rPr>
              <a:t>Identify employee</a:t>
            </a:r>
            <a:endParaRPr lang="en-US" b="1" dirty="0">
              <a:solidFill>
                <a:schemeClr val="bg2">
                  <a:lumMod val="10000"/>
                </a:schemeClr>
              </a:solidFill>
            </a:endParaRPr>
          </a:p>
        </p:txBody>
      </p:sp>
      <p:grpSp>
        <p:nvGrpSpPr>
          <p:cNvPr id="42" name="Group 41"/>
          <p:cNvGrpSpPr/>
          <p:nvPr/>
        </p:nvGrpSpPr>
        <p:grpSpPr>
          <a:xfrm>
            <a:off x="166536" y="3379988"/>
            <a:ext cx="876897" cy="1040653"/>
            <a:chOff x="169832" y="3051286"/>
            <a:chExt cx="974947" cy="1157013"/>
          </a:xfrm>
        </p:grpSpPr>
        <p:sp>
          <p:nvSpPr>
            <p:cNvPr id="53" name="TextBox 52"/>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20499793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745475" y="2182659"/>
            <a:ext cx="2147160"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090108" y="4147020"/>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276330" y="3023443"/>
            <a:ext cx="882680" cy="954731"/>
          </a:xfrm>
          <a:prstGeom prst="rect">
            <a:avLst/>
          </a:prstGeom>
        </p:spPr>
      </p:pic>
      <p:sp>
        <p:nvSpPr>
          <p:cNvPr id="33" name="TextBox 32"/>
          <p:cNvSpPr txBox="1"/>
          <p:nvPr/>
        </p:nvSpPr>
        <p:spPr>
          <a:xfrm>
            <a:off x="2964763" y="2805395"/>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cxnSp>
        <p:nvCxnSpPr>
          <p:cNvPr id="29" name="Straight Arrow Connector 28"/>
          <p:cNvCxnSpPr/>
          <p:nvPr/>
        </p:nvCxnSpPr>
        <p:spPr>
          <a:xfrm flipH="1">
            <a:off x="5084358" y="5867995"/>
            <a:ext cx="14490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7033800" y="2778427"/>
            <a:ext cx="1809411" cy="1278764"/>
            <a:chOff x="2936000" y="3037331"/>
            <a:chExt cx="1840564" cy="1679149"/>
          </a:xfrm>
        </p:grpSpPr>
        <p:sp>
          <p:nvSpPr>
            <p:cNvPr id="50" name="Rectangle 49"/>
            <p:cNvSpPr/>
            <p:nvPr/>
          </p:nvSpPr>
          <p:spPr>
            <a:xfrm>
              <a:off x="2936000" y="3507184"/>
              <a:ext cx="1837880" cy="120929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1" name="Rectangle 50"/>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58" name="Group 57"/>
          <p:cNvGrpSpPr/>
          <p:nvPr/>
        </p:nvGrpSpPr>
        <p:grpSpPr>
          <a:xfrm>
            <a:off x="7036438" y="4620412"/>
            <a:ext cx="1806773" cy="1841985"/>
            <a:chOff x="7036438" y="4620412"/>
            <a:chExt cx="1806773" cy="1841985"/>
          </a:xfrm>
        </p:grpSpPr>
        <p:grpSp>
          <p:nvGrpSpPr>
            <p:cNvPr id="59" name="Group 58"/>
            <p:cNvGrpSpPr/>
            <p:nvPr/>
          </p:nvGrpSpPr>
          <p:grpSpPr>
            <a:xfrm>
              <a:off x="7036438" y="4620412"/>
              <a:ext cx="1806773" cy="1841985"/>
              <a:chOff x="2936000" y="3037331"/>
              <a:chExt cx="1840564" cy="2418716"/>
            </a:xfrm>
          </p:grpSpPr>
          <p:sp>
            <p:nvSpPr>
              <p:cNvPr id="63" name="Rectangle 62"/>
              <p:cNvSpPr/>
              <p:nvPr/>
            </p:nvSpPr>
            <p:spPr>
              <a:xfrm>
                <a:off x="2936000" y="3507184"/>
                <a:ext cx="1837880" cy="1948863"/>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4" name="Rectangle 63"/>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pic>
          <p:nvPicPr>
            <p:cNvPr id="60" name="Picture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5170953"/>
              <a:ext cx="546690" cy="626524"/>
            </a:xfrm>
            <a:prstGeom prst="rect">
              <a:avLst/>
            </a:prstGeom>
          </p:spPr>
        </p:pic>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5210" y="5922049"/>
              <a:ext cx="415776" cy="415776"/>
            </a:xfrm>
            <a:prstGeom prst="rect">
              <a:avLst/>
            </a:prstGeom>
          </p:spPr>
        </p:pic>
      </p:grpSp>
      <p:cxnSp>
        <p:nvCxnSpPr>
          <p:cNvPr id="30" name="Straight Arrow Connector 29"/>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1" name="Rectangle 30"/>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32" name="Group 31"/>
          <p:cNvGrpSpPr/>
          <p:nvPr/>
        </p:nvGrpSpPr>
        <p:grpSpPr>
          <a:xfrm>
            <a:off x="5178224" y="2444845"/>
            <a:ext cx="1433993" cy="1137060"/>
            <a:chOff x="5202303" y="2674936"/>
            <a:chExt cx="1433993" cy="1137060"/>
          </a:xfrm>
        </p:grpSpPr>
        <p:sp>
          <p:nvSpPr>
            <p:cNvPr id="36" name="TextBox 35"/>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37" name="TextBox 36"/>
            <p:cNvSpPr txBox="1"/>
            <p:nvPr/>
          </p:nvSpPr>
          <p:spPr>
            <a:xfrm>
              <a:off x="5279064" y="3239130"/>
              <a:ext cx="1256188" cy="523220"/>
            </a:xfrm>
            <a:prstGeom prst="rect">
              <a:avLst/>
            </a:prstGeom>
            <a:noFill/>
            <a:ln w="28575">
              <a:solidFill>
                <a:schemeClr val="accent1">
                  <a:lumMod val="50000"/>
                </a:schemeClr>
              </a:solidFill>
              <a:prstDash val="dash"/>
            </a:ln>
          </p:spPr>
          <p:txBody>
            <a:bodyPr wrap="square" rtlCol="0">
              <a:spAutoFit/>
            </a:bodyPr>
            <a:lstStyle/>
            <a:p>
              <a:pPr algn="ctr"/>
              <a:r>
                <a:rPr lang="en-US" sz="1400" dirty="0">
                  <a:solidFill>
                    <a:schemeClr val="bg2">
                      <a:lumMod val="10000"/>
                    </a:schemeClr>
                  </a:solidFill>
                  <a:latin typeface="Cambria" panose="02040503050406030204" pitchFamily="18" charset="0"/>
                </a:rPr>
                <a:t>Department </a:t>
              </a: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38" name="Rectangle 37"/>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44" name="Rectangle 43"/>
          <p:cNvSpPr/>
          <p:nvPr/>
        </p:nvSpPr>
        <p:spPr>
          <a:xfrm>
            <a:off x="4989896" y="4515288"/>
            <a:ext cx="1798551"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TextBox 44"/>
          <p:cNvSpPr txBox="1"/>
          <p:nvPr/>
        </p:nvSpPr>
        <p:spPr>
          <a:xfrm>
            <a:off x="5084358" y="4620412"/>
            <a:ext cx="1527859" cy="378699"/>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personId</a:t>
            </a:r>
            <a:endParaRPr lang="en-US" dirty="0">
              <a:solidFill>
                <a:schemeClr val="bg2">
                  <a:lumMod val="10000"/>
                </a:schemeClr>
              </a:solidFill>
              <a:latin typeface="Cambria" panose="02040503050406030204" pitchFamily="18" charset="0"/>
            </a:endParaRPr>
          </a:p>
        </p:txBody>
      </p:sp>
      <p:sp>
        <p:nvSpPr>
          <p:cNvPr id="52" name="TextBox 51"/>
          <p:cNvSpPr txBox="1"/>
          <p:nvPr/>
        </p:nvSpPr>
        <p:spPr>
          <a:xfrm>
            <a:off x="5090264" y="5141063"/>
            <a:ext cx="1512633" cy="369332"/>
          </a:xfrm>
          <a:prstGeom prst="rect">
            <a:avLst/>
          </a:prstGeom>
          <a:noFill/>
          <a:ln w="28575">
            <a:solidFill>
              <a:srgbClr val="0070C0"/>
            </a:solidFill>
            <a:prstDash val="dash"/>
          </a:ln>
        </p:spPr>
        <p:txBody>
          <a:bodyPr wrap="square" rtlCol="0">
            <a:spAutoFit/>
          </a:bodyPr>
          <a:lstStyle/>
          <a:p>
            <a:pPr algn="ctr"/>
            <a:r>
              <a:rPr lang="en-US" dirty="0">
                <a:solidFill>
                  <a:schemeClr val="bg2">
                    <a:lumMod val="10000"/>
                  </a:schemeClr>
                </a:solidFill>
                <a:latin typeface="Cambria" panose="02040503050406030204" pitchFamily="18" charset="0"/>
              </a:rPr>
              <a:t>confidence</a:t>
            </a:r>
          </a:p>
        </p:txBody>
      </p:sp>
      <p:sp>
        <p:nvSpPr>
          <p:cNvPr id="39" name="Title 1"/>
          <p:cNvSpPr>
            <a:spLocks noGrp="1"/>
          </p:cNvSpPr>
          <p:nvPr>
            <p:ph type="title"/>
          </p:nvPr>
        </p:nvSpPr>
        <p:spPr>
          <a:xfrm>
            <a:off x="531639" y="753228"/>
            <a:ext cx="5979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40"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198</a:t>
            </a:fld>
            <a:endParaRPr lang="en-US" dirty="0">
              <a:solidFill>
                <a:schemeClr val="bg2">
                  <a:lumMod val="10000"/>
                </a:schemeClr>
              </a:solidFill>
            </a:endParaRP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3273791"/>
            <a:ext cx="546690" cy="626524"/>
          </a:xfrm>
          <a:prstGeom prst="rect">
            <a:avLst/>
          </a:prstGeom>
        </p:spPr>
      </p:pic>
      <p:sp>
        <p:nvSpPr>
          <p:cNvPr id="43" name="TextBox 42"/>
          <p:cNvSpPr txBox="1"/>
          <p:nvPr/>
        </p:nvSpPr>
        <p:spPr>
          <a:xfrm>
            <a:off x="7728216" y="331554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sp>
        <p:nvSpPr>
          <p:cNvPr id="54" name="TextBox 53"/>
          <p:cNvSpPr txBox="1"/>
          <p:nvPr/>
        </p:nvSpPr>
        <p:spPr>
          <a:xfrm>
            <a:off x="7828773" y="520767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sp>
        <p:nvSpPr>
          <p:cNvPr id="55" name="TextBox 54"/>
          <p:cNvSpPr txBox="1"/>
          <p:nvPr/>
        </p:nvSpPr>
        <p:spPr>
          <a:xfrm>
            <a:off x="6612216" y="612416"/>
            <a:ext cx="2531783" cy="923330"/>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dirty="0" smtClean="0">
                <a:solidFill>
                  <a:schemeClr val="bg2">
                    <a:lumMod val="10000"/>
                  </a:schemeClr>
                </a:solidFill>
              </a:rPr>
              <a:t>Identify person id</a:t>
            </a:r>
          </a:p>
          <a:p>
            <a:pPr marL="342900" indent="-342900">
              <a:buAutoNum type="arabicPeriod"/>
            </a:pPr>
            <a:r>
              <a:rPr lang="en-US" b="1" dirty="0" smtClean="0">
                <a:solidFill>
                  <a:schemeClr val="bg2">
                    <a:lumMod val="10000"/>
                  </a:schemeClr>
                </a:solidFill>
              </a:rPr>
              <a:t>Identify employee</a:t>
            </a:r>
            <a:endParaRPr lang="en-US" b="1" dirty="0">
              <a:solidFill>
                <a:schemeClr val="bg2">
                  <a:lumMod val="10000"/>
                </a:schemeClr>
              </a:solidFill>
            </a:endParaRPr>
          </a:p>
        </p:txBody>
      </p:sp>
      <p:grpSp>
        <p:nvGrpSpPr>
          <p:cNvPr id="57" name="Group 56"/>
          <p:cNvGrpSpPr/>
          <p:nvPr/>
        </p:nvGrpSpPr>
        <p:grpSpPr>
          <a:xfrm>
            <a:off x="2936000" y="3275891"/>
            <a:ext cx="1840564" cy="2308382"/>
            <a:chOff x="2936000" y="3037331"/>
            <a:chExt cx="1840564" cy="2308382"/>
          </a:xfrm>
        </p:grpSpPr>
        <p:sp>
          <p:nvSpPr>
            <p:cNvPr id="61" name="Rectangle 60"/>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5" name="Rectangle 6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1584" y="3851906"/>
            <a:ext cx="546690" cy="626524"/>
          </a:xfrm>
          <a:prstGeom prst="rect">
            <a:avLst/>
          </a:prstGeom>
        </p:spPr>
      </p:pic>
      <p:sp>
        <p:nvSpPr>
          <p:cNvPr id="67" name="TextBox 66"/>
          <p:cNvSpPr txBox="1"/>
          <p:nvPr/>
        </p:nvSpPr>
        <p:spPr>
          <a:xfrm>
            <a:off x="3057133" y="4629779"/>
            <a:ext cx="1595614" cy="369332"/>
          </a:xfrm>
          <a:prstGeom prst="rect">
            <a:avLst/>
          </a:prstGeom>
          <a:noFill/>
          <a:ln w="28575">
            <a:solidFill>
              <a:srgbClr val="FF0000"/>
            </a:solidFill>
            <a:prstDash val="dash"/>
          </a:ln>
        </p:spPr>
        <p:txBody>
          <a:bodyPr wrap="square" rtlCol="0">
            <a:spAutoFit/>
          </a:bodyPr>
          <a:lstStyle/>
          <a:p>
            <a:pPr algn="ctr"/>
            <a:r>
              <a:rPr lang="en-US" dirty="0" err="1">
                <a:solidFill>
                  <a:schemeClr val="bg2">
                    <a:lumMod val="10000"/>
                  </a:schemeClr>
                </a:solidFill>
                <a:latin typeface="Cambria" panose="02040503050406030204" pitchFamily="18" charset="0"/>
              </a:rPr>
              <a:t>u</a:t>
            </a:r>
            <a:r>
              <a:rPr lang="en-US" dirty="0" err="1" smtClean="0">
                <a:solidFill>
                  <a:schemeClr val="bg2">
                    <a:lumMod val="10000"/>
                  </a:schemeClr>
                </a:solidFill>
                <a:latin typeface="Cambria" panose="02040503050406030204" pitchFamily="18" charset="0"/>
              </a:rPr>
              <a:t>ser_code</a:t>
            </a:r>
            <a:endParaRPr lang="en-US" dirty="0">
              <a:solidFill>
                <a:schemeClr val="bg2">
                  <a:lumMod val="10000"/>
                </a:schemeClr>
              </a:solidFill>
              <a:latin typeface="Cambria" panose="02040503050406030204" pitchFamily="18" charset="0"/>
            </a:endParaRPr>
          </a:p>
        </p:txBody>
      </p:sp>
      <p:grpSp>
        <p:nvGrpSpPr>
          <p:cNvPr id="53" name="Group 52"/>
          <p:cNvGrpSpPr/>
          <p:nvPr/>
        </p:nvGrpSpPr>
        <p:grpSpPr>
          <a:xfrm>
            <a:off x="166536" y="3379988"/>
            <a:ext cx="876897" cy="1040653"/>
            <a:chOff x="169832" y="3051286"/>
            <a:chExt cx="974947" cy="1157013"/>
          </a:xfrm>
        </p:grpSpPr>
        <p:sp>
          <p:nvSpPr>
            <p:cNvPr id="56" name="TextBox 55"/>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248921850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sp>
        <p:nvSpPr>
          <p:cNvPr id="33" name="TextBox 32"/>
          <p:cNvSpPr txBox="1"/>
          <p:nvPr/>
        </p:nvSpPr>
        <p:spPr>
          <a:xfrm>
            <a:off x="3138403"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0" name="Group 29"/>
          <p:cNvGrpSpPr/>
          <p:nvPr/>
        </p:nvGrpSpPr>
        <p:grpSpPr>
          <a:xfrm>
            <a:off x="2936000" y="3275891"/>
            <a:ext cx="1840564" cy="2308382"/>
            <a:chOff x="2936000" y="3037331"/>
            <a:chExt cx="1840564" cy="2308382"/>
          </a:xfrm>
        </p:grpSpPr>
        <p:sp>
          <p:nvSpPr>
            <p:cNvPr id="31" name="Rectangle 30"/>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6" name="Rectangle 35"/>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sp>
        <p:nvSpPr>
          <p:cNvPr id="40" name="TextBox 39"/>
          <p:cNvSpPr txBox="1"/>
          <p:nvPr/>
        </p:nvSpPr>
        <p:spPr>
          <a:xfrm>
            <a:off x="3027256" y="3851562"/>
            <a:ext cx="1655367"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user_code</a:t>
            </a:r>
            <a:endParaRPr lang="en-US" dirty="0">
              <a:solidFill>
                <a:schemeClr val="bg2">
                  <a:lumMod val="10000"/>
                </a:schemeClr>
              </a:solidFill>
              <a:latin typeface="Cambria" panose="02040503050406030204" pitchFamily="18" charset="0"/>
            </a:endParaRPr>
          </a:p>
        </p:txBody>
      </p:sp>
      <p:grpSp>
        <p:nvGrpSpPr>
          <p:cNvPr id="49" name="Group 48"/>
          <p:cNvGrpSpPr/>
          <p:nvPr/>
        </p:nvGrpSpPr>
        <p:grpSpPr>
          <a:xfrm>
            <a:off x="7033800" y="2778427"/>
            <a:ext cx="1809411" cy="1278764"/>
            <a:chOff x="2936000" y="3037331"/>
            <a:chExt cx="1840564" cy="1679149"/>
          </a:xfrm>
        </p:grpSpPr>
        <p:sp>
          <p:nvSpPr>
            <p:cNvPr id="50" name="Rectangle 49"/>
            <p:cNvSpPr/>
            <p:nvPr/>
          </p:nvSpPr>
          <p:spPr>
            <a:xfrm>
              <a:off x="2936000" y="3507184"/>
              <a:ext cx="1837880" cy="120929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1" name="Rectangle 50"/>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048" y="3839154"/>
            <a:ext cx="381441" cy="381441"/>
          </a:xfrm>
          <a:prstGeom prst="rect">
            <a:avLst/>
          </a:prstGeom>
        </p:spPr>
      </p:pic>
      <p:grpSp>
        <p:nvGrpSpPr>
          <p:cNvPr id="38" name="Group 37"/>
          <p:cNvGrpSpPr/>
          <p:nvPr/>
        </p:nvGrpSpPr>
        <p:grpSpPr>
          <a:xfrm>
            <a:off x="7036438" y="4620412"/>
            <a:ext cx="1806773" cy="1841985"/>
            <a:chOff x="7036438" y="4620412"/>
            <a:chExt cx="1806773" cy="1841985"/>
          </a:xfrm>
        </p:grpSpPr>
        <p:grpSp>
          <p:nvGrpSpPr>
            <p:cNvPr id="39" name="Group 38"/>
            <p:cNvGrpSpPr/>
            <p:nvPr/>
          </p:nvGrpSpPr>
          <p:grpSpPr>
            <a:xfrm>
              <a:off x="7036438" y="4620412"/>
              <a:ext cx="1806773" cy="1841985"/>
              <a:chOff x="2936000" y="3037331"/>
              <a:chExt cx="1840564" cy="2418716"/>
            </a:xfrm>
          </p:grpSpPr>
          <p:sp>
            <p:nvSpPr>
              <p:cNvPr id="45" name="Rectangle 44"/>
              <p:cNvSpPr/>
              <p:nvPr/>
            </p:nvSpPr>
            <p:spPr>
              <a:xfrm>
                <a:off x="2936000" y="3507184"/>
                <a:ext cx="1837880" cy="1948863"/>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7" name="Rectangle 56"/>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9146" y="5170953"/>
              <a:ext cx="546690" cy="626524"/>
            </a:xfrm>
            <a:prstGeom prst="rect">
              <a:avLst/>
            </a:prstGeom>
          </p:spPr>
        </p:pic>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5210" y="5922049"/>
              <a:ext cx="415776" cy="415776"/>
            </a:xfrm>
            <a:prstGeom prst="rect">
              <a:avLst/>
            </a:prstGeom>
          </p:spPr>
        </p:pic>
      </p:grpSp>
      <p:cxnSp>
        <p:nvCxnSpPr>
          <p:cNvPr id="37" name="Straight Arrow Connector 36"/>
          <p:cNvCxnSpPr/>
          <p:nvPr/>
        </p:nvCxnSpPr>
        <p:spPr>
          <a:xfrm flipH="1">
            <a:off x="5084358" y="5867995"/>
            <a:ext cx="14490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53" name="Rectangle 52"/>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54" name="Group 53"/>
          <p:cNvGrpSpPr/>
          <p:nvPr/>
        </p:nvGrpSpPr>
        <p:grpSpPr>
          <a:xfrm>
            <a:off x="5178224" y="2444845"/>
            <a:ext cx="1433993" cy="1137060"/>
            <a:chOff x="5202303" y="2674936"/>
            <a:chExt cx="1433993" cy="1137060"/>
          </a:xfrm>
        </p:grpSpPr>
        <p:sp>
          <p:nvSpPr>
            <p:cNvPr id="55" name="TextBox 54"/>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56" name="TextBox 55"/>
            <p:cNvSpPr txBox="1"/>
            <p:nvPr/>
          </p:nvSpPr>
          <p:spPr>
            <a:xfrm>
              <a:off x="5279064" y="3239130"/>
              <a:ext cx="1256188" cy="523220"/>
            </a:xfrm>
            <a:prstGeom prst="rect">
              <a:avLst/>
            </a:prstGeom>
            <a:noFill/>
            <a:ln w="28575">
              <a:solidFill>
                <a:schemeClr val="accent1">
                  <a:lumMod val="50000"/>
                </a:schemeClr>
              </a:solidFill>
              <a:prstDash val="dash"/>
            </a:ln>
          </p:spPr>
          <p:txBody>
            <a:bodyPr wrap="square" rtlCol="0">
              <a:spAutoFit/>
            </a:bodyPr>
            <a:lstStyle/>
            <a:p>
              <a:pPr algn="ctr"/>
              <a:r>
                <a:rPr lang="en-US" sz="1400" dirty="0">
                  <a:solidFill>
                    <a:schemeClr val="bg2">
                      <a:lumMod val="10000"/>
                    </a:schemeClr>
                  </a:solidFill>
                  <a:latin typeface="Cambria" panose="02040503050406030204" pitchFamily="18" charset="0"/>
                </a:rPr>
                <a:t>Department </a:t>
              </a: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58" name="Rectangle 57"/>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59" name="Rectangle 58"/>
          <p:cNvSpPr/>
          <p:nvPr/>
        </p:nvSpPr>
        <p:spPr>
          <a:xfrm>
            <a:off x="4989896" y="4515288"/>
            <a:ext cx="1798551"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TextBox 59"/>
          <p:cNvSpPr txBox="1"/>
          <p:nvPr/>
        </p:nvSpPr>
        <p:spPr>
          <a:xfrm>
            <a:off x="5084358" y="4620412"/>
            <a:ext cx="1527859" cy="378699"/>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personId</a:t>
            </a:r>
            <a:endParaRPr lang="en-US" dirty="0">
              <a:solidFill>
                <a:schemeClr val="bg2">
                  <a:lumMod val="10000"/>
                </a:schemeClr>
              </a:solidFill>
              <a:latin typeface="Cambria" panose="02040503050406030204" pitchFamily="18" charset="0"/>
            </a:endParaRPr>
          </a:p>
        </p:txBody>
      </p:sp>
      <p:sp>
        <p:nvSpPr>
          <p:cNvPr id="61" name="TextBox 60"/>
          <p:cNvSpPr txBox="1"/>
          <p:nvPr/>
        </p:nvSpPr>
        <p:spPr>
          <a:xfrm>
            <a:off x="5090264" y="5141063"/>
            <a:ext cx="1512633" cy="369332"/>
          </a:xfrm>
          <a:prstGeom prst="rect">
            <a:avLst/>
          </a:prstGeom>
          <a:noFill/>
          <a:ln w="28575">
            <a:solidFill>
              <a:srgbClr val="0070C0"/>
            </a:solidFill>
            <a:prstDash val="dash"/>
          </a:ln>
        </p:spPr>
        <p:txBody>
          <a:bodyPr wrap="square" rtlCol="0">
            <a:spAutoFit/>
          </a:bodyPr>
          <a:lstStyle/>
          <a:p>
            <a:pPr algn="ctr"/>
            <a:r>
              <a:rPr lang="en-US" dirty="0">
                <a:solidFill>
                  <a:schemeClr val="bg2">
                    <a:lumMod val="10000"/>
                  </a:schemeClr>
                </a:solidFill>
                <a:latin typeface="Cambria" panose="02040503050406030204" pitchFamily="18" charset="0"/>
              </a:rPr>
              <a:t>confidence</a:t>
            </a:r>
          </a:p>
        </p:txBody>
      </p:sp>
      <p:sp>
        <p:nvSpPr>
          <p:cNvPr id="42"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62"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2" name="Slide Number Placeholder 1"/>
          <p:cNvSpPr>
            <a:spLocks noGrp="1"/>
          </p:cNvSpPr>
          <p:nvPr>
            <p:ph type="sldNum" sz="quarter" idx="12"/>
          </p:nvPr>
        </p:nvSpPr>
        <p:spPr/>
        <p:txBody>
          <a:bodyPr/>
          <a:lstStyle/>
          <a:p>
            <a:fld id="{633CC90C-489C-C947-A38D-033AF202A691}" type="slidenum">
              <a:rPr lang="en-US" smtClean="0">
                <a:solidFill>
                  <a:schemeClr val="bg2">
                    <a:lumMod val="10000"/>
                  </a:schemeClr>
                </a:solidFill>
              </a:rPr>
              <a:pPr/>
              <a:t>199</a:t>
            </a:fld>
            <a:endParaRPr lang="en-US" dirty="0">
              <a:solidFill>
                <a:schemeClr val="bg2">
                  <a:lumMod val="10000"/>
                </a:schemeClr>
              </a:solidFill>
            </a:endParaRPr>
          </a:p>
        </p:txBody>
      </p:sp>
      <p:sp>
        <p:nvSpPr>
          <p:cNvPr id="63" name="TextBox 62"/>
          <p:cNvSpPr txBox="1"/>
          <p:nvPr/>
        </p:nvSpPr>
        <p:spPr>
          <a:xfrm>
            <a:off x="6612216" y="612416"/>
            <a:ext cx="2531783" cy="923330"/>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dirty="0" smtClean="0">
                <a:solidFill>
                  <a:schemeClr val="bg2">
                    <a:lumMod val="10000"/>
                  </a:schemeClr>
                </a:solidFill>
              </a:rPr>
              <a:t>Identify person id</a:t>
            </a:r>
          </a:p>
          <a:p>
            <a:pPr marL="342900" indent="-342900">
              <a:buAutoNum type="arabicPeriod"/>
            </a:pPr>
            <a:r>
              <a:rPr lang="en-US" b="1" dirty="0" smtClean="0">
                <a:solidFill>
                  <a:schemeClr val="bg2">
                    <a:lumMod val="10000"/>
                  </a:schemeClr>
                </a:solidFill>
              </a:rPr>
              <a:t>Identify employee</a:t>
            </a:r>
            <a:endParaRPr lang="en-US" b="1" dirty="0">
              <a:solidFill>
                <a:schemeClr val="bg2">
                  <a:lumMod val="10000"/>
                </a:schemeClr>
              </a:solidFill>
            </a:endParaRPr>
          </a:p>
        </p:txBody>
      </p:sp>
      <p:pic>
        <p:nvPicPr>
          <p:cNvPr id="65" name="Picture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9146" y="3273791"/>
            <a:ext cx="546690" cy="626524"/>
          </a:xfrm>
          <a:prstGeom prst="rect">
            <a:avLst/>
          </a:prstGeom>
        </p:spPr>
      </p:pic>
      <p:sp>
        <p:nvSpPr>
          <p:cNvPr id="66" name="TextBox 65"/>
          <p:cNvSpPr txBox="1"/>
          <p:nvPr/>
        </p:nvSpPr>
        <p:spPr>
          <a:xfrm>
            <a:off x="7728216" y="331554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sp>
        <p:nvSpPr>
          <p:cNvPr id="67" name="TextBox 66"/>
          <p:cNvSpPr txBox="1"/>
          <p:nvPr/>
        </p:nvSpPr>
        <p:spPr>
          <a:xfrm>
            <a:off x="7828773" y="520767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grpSp>
        <p:nvGrpSpPr>
          <p:cNvPr id="64" name="Group 63"/>
          <p:cNvGrpSpPr/>
          <p:nvPr/>
        </p:nvGrpSpPr>
        <p:grpSpPr>
          <a:xfrm>
            <a:off x="166536" y="3379988"/>
            <a:ext cx="876897" cy="1040653"/>
            <a:chOff x="169832" y="3051286"/>
            <a:chExt cx="974947" cy="1157013"/>
          </a:xfrm>
        </p:grpSpPr>
        <p:sp>
          <p:nvSpPr>
            <p:cNvPr id="68" name="TextBox 67"/>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2367696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a:solidFill>
                  <a:schemeClr val="bg2">
                    <a:lumMod val="10000"/>
                  </a:schemeClr>
                </a:solidFill>
              </a:rPr>
              <a:t>Overview</a:t>
            </a:r>
          </a:p>
        </p:txBody>
      </p:sp>
      <p:sp>
        <p:nvSpPr>
          <p:cNvPr id="8" name="Subtitle 7"/>
          <p:cNvSpPr txBox="1">
            <a:spLocks/>
          </p:cNvSpPr>
          <p:nvPr/>
        </p:nvSpPr>
        <p:spPr>
          <a:xfrm>
            <a:off x="612037" y="2258090"/>
            <a:ext cx="8531963" cy="449358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bg2">
                    <a:lumMod val="10000"/>
                  </a:schemeClr>
                </a:solidFill>
              </a:rPr>
              <a:t>Introduction</a:t>
            </a:r>
          </a:p>
          <a:p>
            <a:r>
              <a:rPr lang="en-US" dirty="0">
                <a:solidFill>
                  <a:schemeClr val="bg2">
                    <a:lumMod val="10000"/>
                  </a:schemeClr>
                </a:solidFill>
              </a:rPr>
              <a:t>Customer Service Problem</a:t>
            </a:r>
          </a:p>
          <a:p>
            <a:r>
              <a:rPr lang="en-US" dirty="0">
                <a:solidFill>
                  <a:schemeClr val="bg2">
                    <a:lumMod val="10000"/>
                  </a:schemeClr>
                </a:solidFill>
              </a:rPr>
              <a:t>Our Proposal</a:t>
            </a:r>
          </a:p>
          <a:p>
            <a:r>
              <a:rPr lang="en-US" dirty="0" smtClean="0">
                <a:solidFill>
                  <a:schemeClr val="bg2">
                    <a:lumMod val="10000"/>
                  </a:schemeClr>
                </a:solidFill>
              </a:rPr>
              <a:t>Timekeeping </a:t>
            </a:r>
            <a:r>
              <a:rPr lang="en-US" dirty="0">
                <a:solidFill>
                  <a:schemeClr val="bg2">
                    <a:lumMod val="10000"/>
                  </a:schemeClr>
                </a:solidFill>
              </a:rPr>
              <a:t>Problem</a:t>
            </a:r>
          </a:p>
          <a:p>
            <a:r>
              <a:rPr lang="en-US" dirty="0">
                <a:solidFill>
                  <a:schemeClr val="bg2">
                    <a:lumMod val="10000"/>
                  </a:schemeClr>
                </a:solidFill>
              </a:rPr>
              <a:t>Our Proposal</a:t>
            </a:r>
          </a:p>
          <a:p>
            <a:r>
              <a:rPr lang="en-US" dirty="0" smtClean="0">
                <a:solidFill>
                  <a:schemeClr val="bg2">
                    <a:lumMod val="10000"/>
                  </a:schemeClr>
                </a:solidFill>
              </a:rPr>
              <a:t>Advantage </a:t>
            </a:r>
            <a:r>
              <a:rPr lang="en-US" dirty="0">
                <a:solidFill>
                  <a:schemeClr val="bg2">
                    <a:lumMod val="10000"/>
                  </a:schemeClr>
                </a:solidFill>
              </a:rPr>
              <a:t>/ Disadvantage</a:t>
            </a:r>
          </a:p>
          <a:p>
            <a:r>
              <a:rPr lang="en-US" dirty="0">
                <a:solidFill>
                  <a:schemeClr val="bg2">
                    <a:lumMod val="10000"/>
                  </a:schemeClr>
                </a:solidFill>
              </a:rPr>
              <a:t>Future plan	</a:t>
            </a:r>
          </a:p>
          <a:p>
            <a:endParaRPr lang="en-US" dirty="0">
              <a:solidFill>
                <a:schemeClr val="bg2">
                  <a:lumMod val="10000"/>
                </a:schemeClr>
              </a:solidFill>
            </a:endParaRPr>
          </a:p>
          <a:p>
            <a:endParaRPr lang="en-US" dirty="0">
              <a:solidFill>
                <a:schemeClr val="bg2">
                  <a:lumMod val="10000"/>
                </a:schemeClr>
              </a:solidFill>
            </a:endParaRPr>
          </a:p>
          <a:p>
            <a:endParaRPr lang="en-US" dirty="0">
              <a:solidFill>
                <a:schemeClr val="bg2">
                  <a:lumMod val="10000"/>
                </a:schemeClr>
              </a:solidFill>
            </a:endParaRPr>
          </a:p>
          <a:p>
            <a:endParaRPr lang="en-US" dirty="0">
              <a:solidFill>
                <a:schemeClr val="bg2">
                  <a:lumMod val="10000"/>
                </a:schemeClr>
              </a:solidFill>
            </a:endParaRPr>
          </a:p>
          <a:p>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t>2</a:t>
            </a:fld>
            <a:endParaRPr lang="en-US"/>
          </a:p>
        </p:txBody>
      </p:sp>
    </p:spTree>
    <p:extLst>
      <p:ext uri="{BB962C8B-B14F-4D97-AF65-F5344CB8AC3E}">
        <p14:creationId xmlns:p14="http://schemas.microsoft.com/office/powerpoint/2010/main" val="21311584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0"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Our Proposal</a:t>
            </a:r>
            <a:endParaRPr lang="en-US" sz="2700" dirty="0">
              <a:solidFill>
                <a:schemeClr val="bg2">
                  <a:lumMod val="10000"/>
                </a:schemeClr>
              </a:solidFill>
            </a:endParaRPr>
          </a:p>
        </p:txBody>
      </p:sp>
      <p:sp>
        <p:nvSpPr>
          <p:cNvPr id="11" name="Bevel 10"/>
          <p:cNvSpPr/>
          <p:nvPr/>
        </p:nvSpPr>
        <p:spPr>
          <a:xfrm>
            <a:off x="244548" y="2248593"/>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1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947" y="2376828"/>
            <a:ext cx="1432464" cy="1432464"/>
          </a:xfrm>
        </p:spPr>
      </p:pic>
      <p:sp>
        <p:nvSpPr>
          <p:cNvPr id="16" name="TextBox 15"/>
          <p:cNvSpPr txBox="1"/>
          <p:nvPr/>
        </p:nvSpPr>
        <p:spPr>
          <a:xfrm>
            <a:off x="2880690" y="2608791"/>
            <a:ext cx="139278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Suggestion emotion</a:t>
            </a:r>
            <a:endParaRPr lang="en-US" dirty="0">
              <a:solidFill>
                <a:schemeClr val="bg2">
                  <a:lumMod val="10000"/>
                </a:schemeClr>
              </a:solidFill>
            </a:endParaRPr>
          </a:p>
        </p:txBody>
      </p:sp>
      <p:cxnSp>
        <p:nvCxnSpPr>
          <p:cNvPr id="18" name="Straight Arrow Connector 17"/>
          <p:cNvCxnSpPr>
            <a:endCxn id="16" idx="1"/>
          </p:cNvCxnSpPr>
          <p:nvPr/>
        </p:nvCxnSpPr>
        <p:spPr>
          <a:xfrm>
            <a:off x="2085749" y="2931956"/>
            <a:ext cx="794941" cy="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16" idx="3"/>
            <a:endCxn id="27" idx="1"/>
          </p:cNvCxnSpPr>
          <p:nvPr/>
        </p:nvCxnSpPr>
        <p:spPr>
          <a:xfrm>
            <a:off x="4273476" y="2931957"/>
            <a:ext cx="79494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5068418" y="2608791"/>
            <a:ext cx="292726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mtClean="0">
                <a:solidFill>
                  <a:schemeClr val="bg2">
                    <a:lumMod val="10000"/>
                  </a:schemeClr>
                </a:solidFill>
              </a:rPr>
              <a:t>Employee will behave base on customer emotion</a:t>
            </a:r>
            <a:endParaRPr lang="en-US" dirty="0">
              <a:solidFill>
                <a:schemeClr val="bg2">
                  <a:lumMod val="10000"/>
                </a:schemeClr>
              </a:solidFill>
            </a:endParaRPr>
          </a:p>
        </p:txBody>
      </p:sp>
      <p:cxnSp>
        <p:nvCxnSpPr>
          <p:cNvPr id="14" name="Elbow Connector 13"/>
          <p:cNvCxnSpPr>
            <a:stCxn id="27" idx="3"/>
          </p:cNvCxnSpPr>
          <p:nvPr/>
        </p:nvCxnSpPr>
        <p:spPr>
          <a:xfrm flipH="1">
            <a:off x="7849301" y="2931957"/>
            <a:ext cx="146382" cy="1134158"/>
          </a:xfrm>
          <a:prstGeom prst="bentConnector3">
            <a:avLst>
              <a:gd name="adj1" fmla="val -156167"/>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421947" y="3937527"/>
            <a:ext cx="0" cy="740799"/>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681964" y="3937527"/>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sp>
        <p:nvSpPr>
          <p:cNvPr id="17" name="TextBox 16"/>
          <p:cNvSpPr txBox="1"/>
          <p:nvPr/>
        </p:nvSpPr>
        <p:spPr>
          <a:xfrm>
            <a:off x="244548" y="4678326"/>
            <a:ext cx="199892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Record customer emotion</a:t>
            </a:r>
            <a:endParaRPr lang="en-US" dirty="0">
              <a:solidFill>
                <a:schemeClr val="bg2">
                  <a:lumMod val="10000"/>
                </a:schemeClr>
              </a:solidFill>
            </a:endParaRPr>
          </a:p>
        </p:txBody>
      </p:sp>
      <p:cxnSp>
        <p:nvCxnSpPr>
          <p:cNvPr id="19" name="Straight Arrow Connector 18"/>
          <p:cNvCxnSpPr>
            <a:stCxn id="17" idx="2"/>
          </p:cNvCxnSpPr>
          <p:nvPr/>
        </p:nvCxnSpPr>
        <p:spPr>
          <a:xfrm>
            <a:off x="1244009" y="5324657"/>
            <a:ext cx="0" cy="459455"/>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214418" y="5784112"/>
            <a:ext cx="263614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Manager can </a:t>
            </a:r>
            <a:r>
              <a:rPr lang="vi-VN" dirty="0" smtClean="0">
                <a:solidFill>
                  <a:schemeClr val="bg2">
                    <a:lumMod val="10000"/>
                  </a:schemeClr>
                </a:solidFill>
              </a:rPr>
              <a:t>evalute employee performance </a:t>
            </a:r>
            <a:endParaRPr lang="en-US" dirty="0">
              <a:solidFill>
                <a:schemeClr val="bg2">
                  <a:lumMod val="10000"/>
                </a:schemeClr>
              </a:solidFill>
            </a:endParaRPr>
          </a:p>
        </p:txBody>
      </p:sp>
      <p:sp>
        <p:nvSpPr>
          <p:cNvPr id="20" name="TextBox 19"/>
          <p:cNvSpPr txBox="1"/>
          <p:nvPr/>
        </p:nvSpPr>
        <p:spPr>
          <a:xfrm>
            <a:off x="4494728" y="3881449"/>
            <a:ext cx="335457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solidFill>
                  <a:schemeClr val="bg2">
                    <a:lumMod val="10000"/>
                  </a:schemeClr>
                </a:solidFill>
              </a:rPr>
              <a:t>Customers shall feel satisfied</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20</a:t>
            </a:fld>
            <a:endParaRPr lang="en-US">
              <a:solidFill>
                <a:schemeClr val="bg2">
                  <a:lumMod val="10000"/>
                </a:schemeClr>
              </a:solidFill>
            </a:endParaRPr>
          </a:p>
        </p:txBody>
      </p:sp>
    </p:spTree>
    <p:extLst>
      <p:ext uri="{BB962C8B-B14F-4D97-AF65-F5344CB8AC3E}">
        <p14:creationId xmlns:p14="http://schemas.microsoft.com/office/powerpoint/2010/main" val="8824318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sp>
        <p:nvSpPr>
          <p:cNvPr id="33" name="TextBox 32"/>
          <p:cNvSpPr txBox="1"/>
          <p:nvPr/>
        </p:nvSpPr>
        <p:spPr>
          <a:xfrm>
            <a:off x="3138403"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0" name="Group 29"/>
          <p:cNvGrpSpPr/>
          <p:nvPr/>
        </p:nvGrpSpPr>
        <p:grpSpPr>
          <a:xfrm>
            <a:off x="2936000" y="3275891"/>
            <a:ext cx="1840564" cy="2308382"/>
            <a:chOff x="2936000" y="3037331"/>
            <a:chExt cx="1840564" cy="2308382"/>
          </a:xfrm>
        </p:grpSpPr>
        <p:sp>
          <p:nvSpPr>
            <p:cNvPr id="31" name="Rectangle 30"/>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6" name="Rectangle 35"/>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grpSp>
        <p:nvGrpSpPr>
          <p:cNvPr id="32" name="Group 31"/>
          <p:cNvGrpSpPr/>
          <p:nvPr/>
        </p:nvGrpSpPr>
        <p:grpSpPr>
          <a:xfrm>
            <a:off x="3038434" y="3839619"/>
            <a:ext cx="1654466" cy="1107996"/>
            <a:chOff x="3027399" y="4045891"/>
            <a:chExt cx="836617" cy="1107996"/>
          </a:xfrm>
        </p:grpSpPr>
        <p:grpSp>
          <p:nvGrpSpPr>
            <p:cNvPr id="41" name="Group 40"/>
            <p:cNvGrpSpPr/>
            <p:nvPr/>
          </p:nvGrpSpPr>
          <p:grpSpPr>
            <a:xfrm>
              <a:off x="3027399" y="4045891"/>
              <a:ext cx="836617" cy="1107996"/>
              <a:chOff x="3027399" y="4045891"/>
              <a:chExt cx="836617" cy="1107996"/>
            </a:xfrm>
          </p:grpSpPr>
          <p:sp>
            <p:nvSpPr>
              <p:cNvPr id="48" name="TextBox 47"/>
              <p:cNvSpPr txBox="1"/>
              <p:nvPr/>
            </p:nvSpPr>
            <p:spPr>
              <a:xfrm>
                <a:off x="3027399" y="4045891"/>
                <a:ext cx="827541" cy="369332"/>
              </a:xfrm>
              <a:prstGeom prst="rect">
                <a:avLst/>
              </a:prstGeom>
              <a:noFill/>
              <a:ln w="19050">
                <a:solidFill>
                  <a:srgbClr val="FF0000"/>
                </a:solidFill>
                <a:prstDash val="dash"/>
              </a:ln>
            </p:spPr>
            <p:txBody>
              <a:bodyPr wrap="square" rtlCol="0">
                <a:spAutoFit/>
              </a:bodyPr>
              <a:lstStyle/>
              <a:p>
                <a:pPr algn="ctr"/>
                <a:r>
                  <a:rPr lang="en-US" dirty="0" smtClean="0">
                    <a:solidFill>
                      <a:schemeClr val="bg2">
                        <a:lumMod val="10000"/>
                      </a:schemeClr>
                    </a:solidFill>
                    <a:latin typeface="Cambria" panose="02040503050406030204" pitchFamily="18" charset="0"/>
                  </a:rPr>
                  <a:t>Timekeeping</a:t>
                </a:r>
                <a:endParaRPr lang="en-US" dirty="0">
                  <a:solidFill>
                    <a:schemeClr val="bg2">
                      <a:lumMod val="10000"/>
                    </a:schemeClr>
                  </a:solidFill>
                  <a:latin typeface="Cambria" panose="02040503050406030204" pitchFamily="18" charset="0"/>
                </a:endParaRPr>
              </a:p>
            </p:txBody>
          </p:sp>
          <p:sp>
            <p:nvSpPr>
              <p:cNvPr id="49" name="TextBox 48"/>
              <p:cNvSpPr txBox="1"/>
              <p:nvPr/>
            </p:nvSpPr>
            <p:spPr>
              <a:xfrm>
                <a:off x="3031937" y="4415223"/>
                <a:ext cx="827541" cy="369332"/>
              </a:xfrm>
              <a:prstGeom prst="rect">
                <a:avLst/>
              </a:prstGeom>
              <a:noFill/>
              <a:ln w="19050">
                <a:solidFill>
                  <a:srgbClr val="FF0000"/>
                </a:solidFill>
                <a:prstDash val="dash"/>
              </a:ln>
            </p:spPr>
            <p:txBody>
              <a:bodyPr wrap="square" rtlCol="0">
                <a:spAutoFit/>
              </a:bodyPr>
              <a:lstStyle/>
              <a:p>
                <a:pPr algn="ctr"/>
                <a:endParaRPr lang="en-US" dirty="0">
                  <a:solidFill>
                    <a:schemeClr val="bg2">
                      <a:lumMod val="10000"/>
                    </a:schemeClr>
                  </a:solidFill>
                  <a:latin typeface="Cambria" panose="02040503050406030204" pitchFamily="18" charset="0"/>
                </a:endParaRPr>
              </a:p>
            </p:txBody>
          </p:sp>
          <p:sp>
            <p:nvSpPr>
              <p:cNvPr id="50" name="TextBox 49"/>
              <p:cNvSpPr txBox="1"/>
              <p:nvPr/>
            </p:nvSpPr>
            <p:spPr>
              <a:xfrm>
                <a:off x="3036475" y="4784555"/>
                <a:ext cx="827541" cy="369332"/>
              </a:xfrm>
              <a:prstGeom prst="rect">
                <a:avLst/>
              </a:prstGeom>
              <a:noFill/>
              <a:ln w="19050">
                <a:solidFill>
                  <a:srgbClr val="FF0000"/>
                </a:solidFill>
                <a:prstDash val="dash"/>
              </a:ln>
            </p:spPr>
            <p:txBody>
              <a:bodyPr wrap="square" rtlCol="0">
                <a:spAutoFit/>
              </a:bodyPr>
              <a:lstStyle/>
              <a:p>
                <a:pPr algn="ctr"/>
                <a:endParaRPr lang="en-US" dirty="0">
                  <a:solidFill>
                    <a:schemeClr val="bg2">
                      <a:lumMod val="10000"/>
                    </a:schemeClr>
                  </a:solidFill>
                  <a:latin typeface="Cambria" panose="02040503050406030204" pitchFamily="18" charset="0"/>
                </a:endParaRPr>
              </a:p>
            </p:txBody>
          </p:sp>
        </p:grpSp>
        <p:sp>
          <p:nvSpPr>
            <p:cNvPr id="46" name="TextBox 45"/>
            <p:cNvSpPr txBox="1"/>
            <p:nvPr/>
          </p:nvSpPr>
          <p:spPr>
            <a:xfrm>
              <a:off x="3027399" y="4413646"/>
              <a:ext cx="827541" cy="369332"/>
            </a:xfrm>
            <a:prstGeom prst="rect">
              <a:avLst/>
            </a:prstGeom>
            <a:noFill/>
            <a:ln w="28575">
              <a:solidFill>
                <a:srgbClr val="0070C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time_check</a:t>
              </a:r>
              <a:endParaRPr lang="en-US" dirty="0">
                <a:solidFill>
                  <a:schemeClr val="bg2">
                    <a:lumMod val="10000"/>
                  </a:schemeClr>
                </a:solidFill>
                <a:latin typeface="Cambria" panose="02040503050406030204" pitchFamily="18" charset="0"/>
              </a:endParaRPr>
            </a:p>
          </p:txBody>
        </p:sp>
      </p:grpSp>
      <p:grpSp>
        <p:nvGrpSpPr>
          <p:cNvPr id="56" name="Group 55"/>
          <p:cNvGrpSpPr/>
          <p:nvPr/>
        </p:nvGrpSpPr>
        <p:grpSpPr>
          <a:xfrm>
            <a:off x="7033800" y="2778427"/>
            <a:ext cx="1809411" cy="1278764"/>
            <a:chOff x="2936000" y="3037331"/>
            <a:chExt cx="1840564" cy="1679149"/>
          </a:xfrm>
        </p:grpSpPr>
        <p:sp>
          <p:nvSpPr>
            <p:cNvPr id="57" name="Rectangle 56"/>
            <p:cNvSpPr/>
            <p:nvPr/>
          </p:nvSpPr>
          <p:spPr>
            <a:xfrm>
              <a:off x="2936000" y="3507184"/>
              <a:ext cx="1837880" cy="120929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8" name="Rectangle 57"/>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59" name="Group 58"/>
          <p:cNvGrpSpPr/>
          <p:nvPr/>
        </p:nvGrpSpPr>
        <p:grpSpPr>
          <a:xfrm>
            <a:off x="7036438" y="4620412"/>
            <a:ext cx="1806773" cy="1841985"/>
            <a:chOff x="7036438" y="4620412"/>
            <a:chExt cx="1806773" cy="1841985"/>
          </a:xfrm>
        </p:grpSpPr>
        <p:grpSp>
          <p:nvGrpSpPr>
            <p:cNvPr id="60" name="Group 59"/>
            <p:cNvGrpSpPr/>
            <p:nvPr/>
          </p:nvGrpSpPr>
          <p:grpSpPr>
            <a:xfrm>
              <a:off x="7036438" y="4620412"/>
              <a:ext cx="1806773" cy="1841985"/>
              <a:chOff x="2936000" y="3037331"/>
              <a:chExt cx="1840564" cy="2418716"/>
            </a:xfrm>
          </p:grpSpPr>
          <p:sp>
            <p:nvSpPr>
              <p:cNvPr id="64" name="Rectangle 63"/>
              <p:cNvSpPr/>
              <p:nvPr/>
            </p:nvSpPr>
            <p:spPr>
              <a:xfrm>
                <a:off x="2936000" y="3507184"/>
                <a:ext cx="1837880" cy="1948863"/>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5" name="Rectangle 6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5170953"/>
              <a:ext cx="546690" cy="626524"/>
            </a:xfrm>
            <a:prstGeom prst="rect">
              <a:avLst/>
            </a:prstGeom>
          </p:spPr>
        </p:pic>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5210" y="5922049"/>
              <a:ext cx="415776" cy="415776"/>
            </a:xfrm>
            <a:prstGeom prst="rect">
              <a:avLst/>
            </a:prstGeom>
          </p:spPr>
        </p:pic>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6441" y="5113416"/>
            <a:ext cx="402323" cy="402323"/>
          </a:xfrm>
          <a:prstGeom prst="rect">
            <a:avLst/>
          </a:prstGeom>
        </p:spPr>
      </p:pic>
      <p:cxnSp>
        <p:nvCxnSpPr>
          <p:cNvPr id="39" name="Straight Arrow Connector 38"/>
          <p:cNvCxnSpPr/>
          <p:nvPr/>
        </p:nvCxnSpPr>
        <p:spPr>
          <a:xfrm flipH="1">
            <a:off x="5084358" y="5867995"/>
            <a:ext cx="14490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43" name="Rectangle 42"/>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44" name="Group 43"/>
          <p:cNvGrpSpPr/>
          <p:nvPr/>
        </p:nvGrpSpPr>
        <p:grpSpPr>
          <a:xfrm>
            <a:off x="5178224" y="2444845"/>
            <a:ext cx="1433993" cy="1137060"/>
            <a:chOff x="5202303" y="2674936"/>
            <a:chExt cx="1433993" cy="1137060"/>
          </a:xfrm>
        </p:grpSpPr>
        <p:sp>
          <p:nvSpPr>
            <p:cNvPr id="45" name="TextBox 44"/>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47" name="TextBox 46"/>
            <p:cNvSpPr txBox="1"/>
            <p:nvPr/>
          </p:nvSpPr>
          <p:spPr>
            <a:xfrm>
              <a:off x="5279064" y="3239130"/>
              <a:ext cx="1256188" cy="523220"/>
            </a:xfrm>
            <a:prstGeom prst="rect">
              <a:avLst/>
            </a:prstGeom>
            <a:noFill/>
            <a:ln w="28575">
              <a:solidFill>
                <a:schemeClr val="accent1">
                  <a:lumMod val="50000"/>
                </a:schemeClr>
              </a:solidFill>
              <a:prstDash val="dash"/>
            </a:ln>
          </p:spPr>
          <p:txBody>
            <a:bodyPr wrap="square" rtlCol="0">
              <a:spAutoFit/>
            </a:bodyPr>
            <a:lstStyle/>
            <a:p>
              <a:pPr algn="ctr"/>
              <a:r>
                <a:rPr lang="en-US" sz="1400" dirty="0">
                  <a:solidFill>
                    <a:schemeClr val="bg2">
                      <a:lumMod val="10000"/>
                    </a:schemeClr>
                  </a:solidFill>
                  <a:latin typeface="Cambria" panose="02040503050406030204" pitchFamily="18" charset="0"/>
                </a:rPr>
                <a:t>Department </a:t>
              </a: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51" name="Rectangle 50"/>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52" name="Rectangle 51"/>
          <p:cNvSpPr/>
          <p:nvPr/>
        </p:nvSpPr>
        <p:spPr>
          <a:xfrm>
            <a:off x="4989896" y="4515288"/>
            <a:ext cx="1798551"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6" name="TextBox 65"/>
          <p:cNvSpPr txBox="1"/>
          <p:nvPr/>
        </p:nvSpPr>
        <p:spPr>
          <a:xfrm>
            <a:off x="5084358" y="4620412"/>
            <a:ext cx="1527859" cy="378699"/>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personId</a:t>
            </a:r>
            <a:endParaRPr lang="en-US" dirty="0">
              <a:solidFill>
                <a:schemeClr val="bg2">
                  <a:lumMod val="10000"/>
                </a:schemeClr>
              </a:solidFill>
              <a:latin typeface="Cambria" panose="02040503050406030204" pitchFamily="18" charset="0"/>
            </a:endParaRPr>
          </a:p>
        </p:txBody>
      </p:sp>
      <p:sp>
        <p:nvSpPr>
          <p:cNvPr id="67" name="TextBox 66"/>
          <p:cNvSpPr txBox="1"/>
          <p:nvPr/>
        </p:nvSpPr>
        <p:spPr>
          <a:xfrm>
            <a:off x="5090264" y="5141063"/>
            <a:ext cx="1512633" cy="369332"/>
          </a:xfrm>
          <a:prstGeom prst="rect">
            <a:avLst/>
          </a:prstGeom>
          <a:noFill/>
          <a:ln w="28575">
            <a:solidFill>
              <a:srgbClr val="0070C0"/>
            </a:solidFill>
            <a:prstDash val="dash"/>
          </a:ln>
        </p:spPr>
        <p:txBody>
          <a:bodyPr wrap="square" rtlCol="0">
            <a:spAutoFit/>
          </a:bodyPr>
          <a:lstStyle/>
          <a:p>
            <a:pPr algn="ctr"/>
            <a:r>
              <a:rPr lang="en-US" dirty="0">
                <a:solidFill>
                  <a:schemeClr val="bg2">
                    <a:lumMod val="10000"/>
                  </a:schemeClr>
                </a:solidFill>
                <a:latin typeface="Cambria" panose="02040503050406030204" pitchFamily="18" charset="0"/>
              </a:rPr>
              <a:t>confidence</a:t>
            </a:r>
          </a:p>
        </p:txBody>
      </p:sp>
      <p:sp>
        <p:nvSpPr>
          <p:cNvPr id="68"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69"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2" name="Slide Number Placeholder 1"/>
          <p:cNvSpPr>
            <a:spLocks noGrp="1"/>
          </p:cNvSpPr>
          <p:nvPr>
            <p:ph type="sldNum" sz="quarter" idx="12"/>
          </p:nvPr>
        </p:nvSpPr>
        <p:spPr/>
        <p:txBody>
          <a:bodyPr/>
          <a:lstStyle/>
          <a:p>
            <a:fld id="{633CC90C-489C-C947-A38D-033AF202A691}" type="slidenum">
              <a:rPr lang="en-US" smtClean="0">
                <a:solidFill>
                  <a:schemeClr val="bg2">
                    <a:lumMod val="10000"/>
                  </a:schemeClr>
                </a:solidFill>
              </a:rPr>
              <a:pPr/>
              <a:t>200</a:t>
            </a:fld>
            <a:endParaRPr lang="en-US" dirty="0">
              <a:solidFill>
                <a:schemeClr val="bg2">
                  <a:lumMod val="10000"/>
                </a:schemeClr>
              </a:solidFill>
            </a:endParaRPr>
          </a:p>
        </p:txBody>
      </p:sp>
      <p:sp>
        <p:nvSpPr>
          <p:cNvPr id="70" name="TextBox 69"/>
          <p:cNvSpPr txBox="1"/>
          <p:nvPr/>
        </p:nvSpPr>
        <p:spPr>
          <a:xfrm>
            <a:off x="6612216" y="612416"/>
            <a:ext cx="2531783" cy="1200329"/>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dirty="0" smtClean="0">
                <a:solidFill>
                  <a:schemeClr val="bg2">
                    <a:lumMod val="10000"/>
                  </a:schemeClr>
                </a:solidFill>
              </a:rPr>
              <a:t>Identify person id</a:t>
            </a:r>
          </a:p>
          <a:p>
            <a:pPr marL="342900" indent="-342900">
              <a:buAutoNum type="arabicPeriod"/>
            </a:pPr>
            <a:r>
              <a:rPr lang="en-US" dirty="0" smtClean="0">
                <a:solidFill>
                  <a:schemeClr val="bg2">
                    <a:lumMod val="10000"/>
                  </a:schemeClr>
                </a:solidFill>
              </a:rPr>
              <a:t>Identify employee</a:t>
            </a:r>
          </a:p>
          <a:p>
            <a:pPr marL="342900" indent="-342900">
              <a:buAutoNum type="arabicPeriod"/>
            </a:pPr>
            <a:r>
              <a:rPr lang="en-US" b="1" dirty="0" smtClean="0">
                <a:solidFill>
                  <a:schemeClr val="bg2">
                    <a:lumMod val="10000"/>
                  </a:schemeClr>
                </a:solidFill>
              </a:rPr>
              <a:t>Timekeeping</a:t>
            </a:r>
            <a:endParaRPr lang="en-US" b="1" dirty="0">
              <a:solidFill>
                <a:schemeClr val="bg2">
                  <a:lumMod val="10000"/>
                </a:schemeClr>
              </a:solidFill>
            </a:endParaRPr>
          </a:p>
        </p:txBody>
      </p:sp>
      <p:sp>
        <p:nvSpPr>
          <p:cNvPr id="71" name="TextBox 70"/>
          <p:cNvSpPr txBox="1"/>
          <p:nvPr/>
        </p:nvSpPr>
        <p:spPr>
          <a:xfrm>
            <a:off x="7828773" y="520767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3273791"/>
            <a:ext cx="546690" cy="626524"/>
          </a:xfrm>
          <a:prstGeom prst="rect">
            <a:avLst/>
          </a:prstGeom>
        </p:spPr>
      </p:pic>
      <p:sp>
        <p:nvSpPr>
          <p:cNvPr id="73" name="TextBox 72"/>
          <p:cNvSpPr txBox="1"/>
          <p:nvPr/>
        </p:nvSpPr>
        <p:spPr>
          <a:xfrm>
            <a:off x="7728216" y="331554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grpSp>
        <p:nvGrpSpPr>
          <p:cNvPr id="62" name="Group 61"/>
          <p:cNvGrpSpPr/>
          <p:nvPr/>
        </p:nvGrpSpPr>
        <p:grpSpPr>
          <a:xfrm>
            <a:off x="166536" y="3379988"/>
            <a:ext cx="876897" cy="1040653"/>
            <a:chOff x="169832" y="3051286"/>
            <a:chExt cx="974947" cy="1157013"/>
          </a:xfrm>
        </p:grpSpPr>
        <p:sp>
          <p:nvSpPr>
            <p:cNvPr id="74" name="TextBox 73"/>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spTree>
    <p:extLst>
      <p:ext uri="{BB962C8B-B14F-4D97-AF65-F5344CB8AC3E}">
        <p14:creationId xmlns:p14="http://schemas.microsoft.com/office/powerpoint/2010/main" val="356851446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02577" y="2182659"/>
            <a:ext cx="2090057" cy="4583901"/>
            <a:chOff x="118753" y="2273168"/>
            <a:chExt cx="2683824" cy="4424515"/>
          </a:xfrm>
        </p:grpSpPr>
        <p:sp>
          <p:nvSpPr>
            <p:cNvPr id="13" name="Rectangle 12"/>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TextBox 13"/>
            <p:cNvSpPr txBox="1"/>
            <p:nvPr/>
          </p:nvSpPr>
          <p:spPr>
            <a:xfrm>
              <a:off x="881201" y="2273168"/>
              <a:ext cx="1158924" cy="380873"/>
            </a:xfrm>
            <a:prstGeom prst="rect">
              <a:avLst/>
            </a:prstGeom>
            <a:solidFill>
              <a:schemeClr val="bg1"/>
            </a:solidFill>
            <a:ln w="19050">
              <a:solidFill>
                <a:schemeClr val="accent1">
                  <a:lumMod val="75000"/>
                </a:schemeClr>
              </a:solidFill>
            </a:ln>
          </p:spPr>
          <p:txBody>
            <a:bodyPr wrap="square" rtlCol="0">
              <a:spAutoFit/>
            </a:bodyPr>
            <a:lstStyle/>
            <a:p>
              <a:r>
                <a:rPr lang="en-US" sz="1875" b="1" dirty="0" smtClean="0">
                  <a:solidFill>
                    <a:schemeClr val="bg2">
                      <a:lumMod val="10000"/>
                    </a:schemeClr>
                  </a:solidFill>
                </a:rPr>
                <a:t>TKCS</a:t>
              </a:r>
              <a:endParaRPr lang="en-US" sz="1875" b="1" dirty="0">
                <a:solidFill>
                  <a:schemeClr val="bg2">
                    <a:lumMod val="10000"/>
                  </a:schemeClr>
                </a:solidFill>
              </a:endParaRPr>
            </a:p>
          </p:txBody>
        </p:sp>
      </p:grpSp>
      <p:grpSp>
        <p:nvGrpSpPr>
          <p:cNvPr id="15" name="Group 14"/>
          <p:cNvGrpSpPr/>
          <p:nvPr/>
        </p:nvGrpSpPr>
        <p:grpSpPr>
          <a:xfrm>
            <a:off x="6885709" y="2136700"/>
            <a:ext cx="2090057" cy="4629860"/>
            <a:chOff x="6885709" y="2136700"/>
            <a:chExt cx="2090057" cy="4470474"/>
          </a:xfrm>
        </p:grpSpPr>
        <p:sp>
          <p:nvSpPr>
            <p:cNvPr id="16" name="Rectangle 15"/>
            <p:cNvSpPr/>
            <p:nvPr/>
          </p:nvSpPr>
          <p:spPr>
            <a:xfrm>
              <a:off x="6885709" y="2363620"/>
              <a:ext cx="2090057"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184" y="2136700"/>
              <a:ext cx="817105" cy="472790"/>
            </a:xfrm>
            <a:prstGeom prst="rect">
              <a:avLst/>
            </a:prstGeom>
          </p:spPr>
        </p:pic>
      </p:grpSp>
      <p:cxnSp>
        <p:nvCxnSpPr>
          <p:cNvPr id="20" name="Straight Arrow Connector 19"/>
          <p:cNvCxnSpPr/>
          <p:nvPr/>
        </p:nvCxnSpPr>
        <p:spPr>
          <a:xfrm>
            <a:off x="1306095" y="3900315"/>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3002" r="14770"/>
          <a:stretch/>
        </p:blipFill>
        <p:spPr>
          <a:xfrm>
            <a:off x="1492317" y="2776738"/>
            <a:ext cx="882680" cy="954731"/>
          </a:xfrm>
          <a:prstGeom prst="rect">
            <a:avLst/>
          </a:prstGeom>
        </p:spPr>
      </p:pic>
      <p:sp>
        <p:nvSpPr>
          <p:cNvPr id="33" name="TextBox 32"/>
          <p:cNvSpPr txBox="1"/>
          <p:nvPr/>
        </p:nvSpPr>
        <p:spPr>
          <a:xfrm>
            <a:off x="3138403" y="2776738"/>
            <a:ext cx="1418401" cy="369332"/>
          </a:xfrm>
          <a:prstGeom prst="rect">
            <a:avLst/>
          </a:prstGeom>
          <a:noFill/>
          <a:ln w="28575">
            <a:solidFill>
              <a:srgbClr val="FF000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grpSp>
        <p:nvGrpSpPr>
          <p:cNvPr id="30" name="Group 29"/>
          <p:cNvGrpSpPr/>
          <p:nvPr/>
        </p:nvGrpSpPr>
        <p:grpSpPr>
          <a:xfrm>
            <a:off x="2936000" y="3275891"/>
            <a:ext cx="1840564" cy="2308382"/>
            <a:chOff x="2936000" y="3037331"/>
            <a:chExt cx="1840564" cy="2308382"/>
          </a:xfrm>
        </p:grpSpPr>
        <p:sp>
          <p:nvSpPr>
            <p:cNvPr id="31" name="Rectangle 30"/>
            <p:cNvSpPr/>
            <p:nvPr/>
          </p:nvSpPr>
          <p:spPr>
            <a:xfrm>
              <a:off x="2936000" y="3507184"/>
              <a:ext cx="1837881" cy="183852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36" name="Rectangle 35"/>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Account</a:t>
              </a:r>
              <a:endParaRPr lang="en-US" dirty="0">
                <a:solidFill>
                  <a:schemeClr val="bg2">
                    <a:lumMod val="10000"/>
                  </a:schemeClr>
                </a:solidFill>
              </a:endParaRPr>
            </a:p>
          </p:txBody>
        </p:sp>
      </p:grpSp>
      <p:grpSp>
        <p:nvGrpSpPr>
          <p:cNvPr id="32" name="Group 31"/>
          <p:cNvGrpSpPr/>
          <p:nvPr/>
        </p:nvGrpSpPr>
        <p:grpSpPr>
          <a:xfrm>
            <a:off x="3038434" y="3839619"/>
            <a:ext cx="1654466" cy="1107996"/>
            <a:chOff x="3027399" y="4045891"/>
            <a:chExt cx="836617" cy="1107996"/>
          </a:xfrm>
        </p:grpSpPr>
        <p:grpSp>
          <p:nvGrpSpPr>
            <p:cNvPr id="41" name="Group 40"/>
            <p:cNvGrpSpPr/>
            <p:nvPr/>
          </p:nvGrpSpPr>
          <p:grpSpPr>
            <a:xfrm>
              <a:off x="3027399" y="4045891"/>
              <a:ext cx="836617" cy="1107996"/>
              <a:chOff x="3027399" y="4045891"/>
              <a:chExt cx="836617" cy="1107996"/>
            </a:xfrm>
          </p:grpSpPr>
          <p:sp>
            <p:nvSpPr>
              <p:cNvPr id="48" name="TextBox 47"/>
              <p:cNvSpPr txBox="1"/>
              <p:nvPr/>
            </p:nvSpPr>
            <p:spPr>
              <a:xfrm>
                <a:off x="3027399" y="4045891"/>
                <a:ext cx="827541" cy="369332"/>
              </a:xfrm>
              <a:prstGeom prst="rect">
                <a:avLst/>
              </a:prstGeom>
              <a:noFill/>
              <a:ln w="19050">
                <a:solidFill>
                  <a:srgbClr val="FF0000"/>
                </a:solidFill>
                <a:prstDash val="dash"/>
              </a:ln>
            </p:spPr>
            <p:txBody>
              <a:bodyPr wrap="square" rtlCol="0">
                <a:spAutoFit/>
              </a:bodyPr>
              <a:lstStyle/>
              <a:p>
                <a:pPr algn="ctr"/>
                <a:r>
                  <a:rPr lang="en-US" dirty="0" smtClean="0">
                    <a:solidFill>
                      <a:schemeClr val="bg2">
                        <a:lumMod val="10000"/>
                      </a:schemeClr>
                    </a:solidFill>
                    <a:latin typeface="Cambria" panose="02040503050406030204" pitchFamily="18" charset="0"/>
                  </a:rPr>
                  <a:t>Timekeeping</a:t>
                </a:r>
                <a:endParaRPr lang="en-US" dirty="0">
                  <a:solidFill>
                    <a:schemeClr val="bg2">
                      <a:lumMod val="10000"/>
                    </a:schemeClr>
                  </a:solidFill>
                  <a:latin typeface="Cambria" panose="02040503050406030204" pitchFamily="18" charset="0"/>
                </a:endParaRPr>
              </a:p>
            </p:txBody>
          </p:sp>
          <p:sp>
            <p:nvSpPr>
              <p:cNvPr id="49" name="TextBox 48"/>
              <p:cNvSpPr txBox="1"/>
              <p:nvPr/>
            </p:nvSpPr>
            <p:spPr>
              <a:xfrm>
                <a:off x="3031937" y="4415223"/>
                <a:ext cx="827541" cy="369332"/>
              </a:xfrm>
              <a:prstGeom prst="rect">
                <a:avLst/>
              </a:prstGeom>
              <a:noFill/>
              <a:ln w="19050">
                <a:solidFill>
                  <a:srgbClr val="FF0000"/>
                </a:solidFill>
                <a:prstDash val="dash"/>
              </a:ln>
            </p:spPr>
            <p:txBody>
              <a:bodyPr wrap="square" rtlCol="0">
                <a:spAutoFit/>
              </a:bodyPr>
              <a:lstStyle/>
              <a:p>
                <a:pPr algn="ctr"/>
                <a:endParaRPr lang="en-US" dirty="0">
                  <a:solidFill>
                    <a:schemeClr val="bg2">
                      <a:lumMod val="10000"/>
                    </a:schemeClr>
                  </a:solidFill>
                  <a:latin typeface="Cambria" panose="02040503050406030204" pitchFamily="18" charset="0"/>
                </a:endParaRPr>
              </a:p>
            </p:txBody>
          </p:sp>
          <p:sp>
            <p:nvSpPr>
              <p:cNvPr id="50" name="TextBox 49"/>
              <p:cNvSpPr txBox="1"/>
              <p:nvPr/>
            </p:nvSpPr>
            <p:spPr>
              <a:xfrm>
                <a:off x="3036475" y="4784555"/>
                <a:ext cx="827541" cy="369332"/>
              </a:xfrm>
              <a:prstGeom prst="rect">
                <a:avLst/>
              </a:prstGeom>
              <a:noFill/>
              <a:ln w="19050">
                <a:solidFill>
                  <a:srgbClr val="FF0000"/>
                </a:solidFill>
                <a:prstDash val="dash"/>
              </a:ln>
            </p:spPr>
            <p:txBody>
              <a:bodyPr wrap="square" rtlCol="0">
                <a:spAutoFit/>
              </a:bodyPr>
              <a:lstStyle/>
              <a:p>
                <a:pPr algn="ctr"/>
                <a:endParaRPr lang="en-US" dirty="0">
                  <a:solidFill>
                    <a:schemeClr val="bg2">
                      <a:lumMod val="10000"/>
                    </a:schemeClr>
                  </a:solidFill>
                  <a:latin typeface="Cambria" panose="02040503050406030204" pitchFamily="18" charset="0"/>
                </a:endParaRPr>
              </a:p>
            </p:txBody>
          </p:sp>
        </p:grpSp>
        <p:sp>
          <p:nvSpPr>
            <p:cNvPr id="46" name="TextBox 45"/>
            <p:cNvSpPr txBox="1"/>
            <p:nvPr/>
          </p:nvSpPr>
          <p:spPr>
            <a:xfrm>
              <a:off x="3027399" y="4413646"/>
              <a:ext cx="827541" cy="369332"/>
            </a:xfrm>
            <a:prstGeom prst="rect">
              <a:avLst/>
            </a:prstGeom>
            <a:noFill/>
            <a:ln w="28575">
              <a:solidFill>
                <a:srgbClr val="0070C0"/>
              </a:solidFill>
            </a:ln>
          </p:spPr>
          <p:txBody>
            <a:bodyPr wrap="square" rtlCol="0">
              <a:spAutoFit/>
            </a:bodyPr>
            <a:lstStyle/>
            <a:p>
              <a:pPr algn="ctr"/>
              <a:r>
                <a:rPr lang="en-US" dirty="0" err="1" smtClean="0">
                  <a:solidFill>
                    <a:schemeClr val="bg2">
                      <a:lumMod val="10000"/>
                    </a:schemeClr>
                  </a:solidFill>
                  <a:latin typeface="Cambria" panose="02040503050406030204" pitchFamily="18" charset="0"/>
                </a:rPr>
                <a:t>time_check</a:t>
              </a:r>
              <a:endParaRPr lang="en-US" dirty="0">
                <a:solidFill>
                  <a:schemeClr val="bg2">
                    <a:lumMod val="10000"/>
                  </a:schemeClr>
                </a:solidFill>
                <a:latin typeface="Cambria" panose="02040503050406030204" pitchFamily="18" charset="0"/>
              </a:endParaRPr>
            </a:p>
          </p:txBody>
        </p:sp>
      </p:grpSp>
      <p:grpSp>
        <p:nvGrpSpPr>
          <p:cNvPr id="56" name="Group 55"/>
          <p:cNvGrpSpPr/>
          <p:nvPr/>
        </p:nvGrpSpPr>
        <p:grpSpPr>
          <a:xfrm>
            <a:off x="7033800" y="2778427"/>
            <a:ext cx="1809411" cy="1278764"/>
            <a:chOff x="2936000" y="3037331"/>
            <a:chExt cx="1840564" cy="1679149"/>
          </a:xfrm>
        </p:grpSpPr>
        <p:sp>
          <p:nvSpPr>
            <p:cNvPr id="57" name="Rectangle 56"/>
            <p:cNvSpPr/>
            <p:nvPr/>
          </p:nvSpPr>
          <p:spPr>
            <a:xfrm>
              <a:off x="2936000" y="3507184"/>
              <a:ext cx="1837880" cy="120929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58" name="Rectangle 57"/>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1</a:t>
              </a:r>
              <a:endParaRPr lang="en-US" dirty="0">
                <a:solidFill>
                  <a:schemeClr val="bg2">
                    <a:lumMod val="10000"/>
                  </a:schemeClr>
                </a:solidFill>
              </a:endParaRPr>
            </a:p>
          </p:txBody>
        </p:sp>
      </p:grpSp>
      <p:grpSp>
        <p:nvGrpSpPr>
          <p:cNvPr id="59" name="Group 58"/>
          <p:cNvGrpSpPr/>
          <p:nvPr/>
        </p:nvGrpSpPr>
        <p:grpSpPr>
          <a:xfrm>
            <a:off x="7036438" y="4620412"/>
            <a:ext cx="1806773" cy="1841985"/>
            <a:chOff x="7036438" y="4620412"/>
            <a:chExt cx="1806773" cy="1841985"/>
          </a:xfrm>
        </p:grpSpPr>
        <p:grpSp>
          <p:nvGrpSpPr>
            <p:cNvPr id="60" name="Group 59"/>
            <p:cNvGrpSpPr/>
            <p:nvPr/>
          </p:nvGrpSpPr>
          <p:grpSpPr>
            <a:xfrm>
              <a:off x="7036438" y="4620412"/>
              <a:ext cx="1806773" cy="1841985"/>
              <a:chOff x="2936000" y="3037331"/>
              <a:chExt cx="1840564" cy="2418716"/>
            </a:xfrm>
          </p:grpSpPr>
          <p:sp>
            <p:nvSpPr>
              <p:cNvPr id="64" name="Rectangle 63"/>
              <p:cNvSpPr/>
              <p:nvPr/>
            </p:nvSpPr>
            <p:spPr>
              <a:xfrm>
                <a:off x="2936000" y="3507184"/>
                <a:ext cx="1837880" cy="1948863"/>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endParaRPr lang="en-US" dirty="0">
                  <a:solidFill>
                    <a:schemeClr val="bg2">
                      <a:lumMod val="10000"/>
                    </a:schemeClr>
                  </a:solidFill>
                </a:endParaRPr>
              </a:p>
            </p:txBody>
          </p:sp>
          <p:sp>
            <p:nvSpPr>
              <p:cNvPr id="65" name="Rectangle 64"/>
              <p:cNvSpPr/>
              <p:nvPr/>
            </p:nvSpPr>
            <p:spPr>
              <a:xfrm>
                <a:off x="2938683" y="3037331"/>
                <a:ext cx="1837881" cy="47485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1738" algn="l"/>
                  </a:tabLst>
                </a:pPr>
                <a:r>
                  <a:rPr lang="en-US" dirty="0" smtClean="0">
                    <a:solidFill>
                      <a:schemeClr val="bg2">
                        <a:lumMod val="10000"/>
                      </a:schemeClr>
                    </a:solidFill>
                  </a:rPr>
                  <a:t>Person Group 2</a:t>
                </a:r>
                <a:endParaRPr lang="en-US" dirty="0">
                  <a:solidFill>
                    <a:schemeClr val="bg2">
                      <a:lumMod val="10000"/>
                    </a:schemeClr>
                  </a:solidFill>
                </a:endParaRPr>
              </a:p>
            </p:txBody>
          </p:sp>
        </p:gr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5170953"/>
              <a:ext cx="546690" cy="626524"/>
            </a:xfrm>
            <a:prstGeom prst="rect">
              <a:avLst/>
            </a:prstGeom>
          </p:spPr>
        </p:pic>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5210" y="5922049"/>
              <a:ext cx="415776" cy="415776"/>
            </a:xfrm>
            <a:prstGeom prst="rect">
              <a:avLst/>
            </a:prstGeom>
          </p:spPr>
        </p:pic>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6441" y="5113416"/>
            <a:ext cx="402323" cy="402323"/>
          </a:xfrm>
          <a:prstGeom prst="rect">
            <a:avLst/>
          </a:prstGeom>
        </p:spPr>
      </p:pic>
      <p:cxnSp>
        <p:nvCxnSpPr>
          <p:cNvPr id="39" name="Straight Arrow Connector 38"/>
          <p:cNvCxnSpPr/>
          <p:nvPr/>
        </p:nvCxnSpPr>
        <p:spPr>
          <a:xfrm flipH="1">
            <a:off x="5084358" y="5867995"/>
            <a:ext cx="14490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230342" y="3874325"/>
            <a:ext cx="1304758" cy="0"/>
          </a:xfrm>
          <a:prstGeom prst="straightConnector1">
            <a:avLst/>
          </a:prstGeom>
          <a:ln w="381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43" name="Rectangle 42"/>
          <p:cNvSpPr/>
          <p:nvPr/>
        </p:nvSpPr>
        <p:spPr>
          <a:xfrm>
            <a:off x="5230342" y="3996750"/>
            <a:ext cx="1372555" cy="369332"/>
          </a:xfrm>
          <a:prstGeom prst="rect">
            <a:avLst/>
          </a:prstGeom>
        </p:spPr>
        <p:txBody>
          <a:bodyPr wrap="none">
            <a:spAutoFit/>
          </a:bodyPr>
          <a:lstStyle/>
          <a:p>
            <a:pPr algn="ctr"/>
            <a:r>
              <a:rPr lang="en-US" dirty="0" smtClean="0">
                <a:solidFill>
                  <a:schemeClr val="bg2">
                    <a:lumMod val="10000"/>
                  </a:schemeClr>
                </a:solidFill>
              </a:rPr>
              <a:t>Identify API</a:t>
            </a:r>
            <a:endParaRPr lang="en-US" dirty="0">
              <a:solidFill>
                <a:schemeClr val="bg2">
                  <a:lumMod val="10000"/>
                </a:schemeClr>
              </a:solidFill>
            </a:endParaRPr>
          </a:p>
        </p:txBody>
      </p:sp>
      <p:grpSp>
        <p:nvGrpSpPr>
          <p:cNvPr id="44" name="Group 43"/>
          <p:cNvGrpSpPr/>
          <p:nvPr/>
        </p:nvGrpSpPr>
        <p:grpSpPr>
          <a:xfrm>
            <a:off x="5178224" y="2444845"/>
            <a:ext cx="1433993" cy="1137060"/>
            <a:chOff x="5202303" y="2674936"/>
            <a:chExt cx="1433993" cy="1137060"/>
          </a:xfrm>
        </p:grpSpPr>
        <p:sp>
          <p:nvSpPr>
            <p:cNvPr id="45" name="TextBox 44"/>
            <p:cNvSpPr txBox="1"/>
            <p:nvPr/>
          </p:nvSpPr>
          <p:spPr>
            <a:xfrm>
              <a:off x="5279064" y="2778426"/>
              <a:ext cx="1269473" cy="369332"/>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faceId</a:t>
              </a:r>
              <a:endParaRPr lang="en-US" dirty="0">
                <a:solidFill>
                  <a:schemeClr val="bg2">
                    <a:lumMod val="10000"/>
                  </a:schemeClr>
                </a:solidFill>
                <a:latin typeface="Cambria" panose="02040503050406030204" pitchFamily="18" charset="0"/>
              </a:endParaRPr>
            </a:p>
          </p:txBody>
        </p:sp>
        <p:sp>
          <p:nvSpPr>
            <p:cNvPr id="47" name="TextBox 46"/>
            <p:cNvSpPr txBox="1"/>
            <p:nvPr/>
          </p:nvSpPr>
          <p:spPr>
            <a:xfrm>
              <a:off x="5279064" y="3239130"/>
              <a:ext cx="1256188" cy="523220"/>
            </a:xfrm>
            <a:prstGeom prst="rect">
              <a:avLst/>
            </a:prstGeom>
            <a:noFill/>
            <a:ln w="28575">
              <a:solidFill>
                <a:schemeClr val="accent1">
                  <a:lumMod val="50000"/>
                </a:schemeClr>
              </a:solidFill>
              <a:prstDash val="dash"/>
            </a:ln>
          </p:spPr>
          <p:txBody>
            <a:bodyPr wrap="square" rtlCol="0">
              <a:spAutoFit/>
            </a:bodyPr>
            <a:lstStyle/>
            <a:p>
              <a:pPr algn="ctr"/>
              <a:r>
                <a:rPr lang="en-US" sz="1400" dirty="0">
                  <a:solidFill>
                    <a:schemeClr val="bg2">
                      <a:lumMod val="10000"/>
                    </a:schemeClr>
                  </a:solidFill>
                  <a:latin typeface="Cambria" panose="02040503050406030204" pitchFamily="18" charset="0"/>
                </a:rPr>
                <a:t>Department </a:t>
              </a:r>
              <a:r>
                <a:rPr lang="en-US" sz="1400" dirty="0" smtClean="0">
                  <a:solidFill>
                    <a:schemeClr val="bg2">
                      <a:lumMod val="10000"/>
                    </a:schemeClr>
                  </a:solidFill>
                  <a:latin typeface="Cambria" panose="02040503050406030204" pitchFamily="18" charset="0"/>
                </a:rPr>
                <a:t>Code</a:t>
              </a:r>
              <a:endParaRPr lang="en-US" sz="1400" dirty="0">
                <a:solidFill>
                  <a:schemeClr val="bg2">
                    <a:lumMod val="10000"/>
                  </a:schemeClr>
                </a:solidFill>
                <a:latin typeface="Cambria" panose="02040503050406030204" pitchFamily="18" charset="0"/>
              </a:endParaRPr>
            </a:p>
          </p:txBody>
        </p:sp>
        <p:sp>
          <p:nvSpPr>
            <p:cNvPr id="51" name="Rectangle 50"/>
            <p:cNvSpPr/>
            <p:nvPr/>
          </p:nvSpPr>
          <p:spPr>
            <a:xfrm>
              <a:off x="5202303" y="2674936"/>
              <a:ext cx="1433993"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sp>
        <p:nvSpPr>
          <p:cNvPr id="52" name="Rectangle 51"/>
          <p:cNvSpPr/>
          <p:nvPr/>
        </p:nvSpPr>
        <p:spPr>
          <a:xfrm>
            <a:off x="4989896" y="4515288"/>
            <a:ext cx="1798551" cy="11370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6" name="TextBox 65"/>
          <p:cNvSpPr txBox="1"/>
          <p:nvPr/>
        </p:nvSpPr>
        <p:spPr>
          <a:xfrm>
            <a:off x="5084358" y="4620412"/>
            <a:ext cx="1527859" cy="378699"/>
          </a:xfrm>
          <a:prstGeom prst="rect">
            <a:avLst/>
          </a:prstGeom>
          <a:noFill/>
          <a:ln w="28575">
            <a:solidFill>
              <a:srgbClr val="FF0000"/>
            </a:solidFill>
            <a:prstDash val="dash"/>
          </a:ln>
        </p:spPr>
        <p:txBody>
          <a:bodyPr wrap="square" rtlCol="0">
            <a:spAutoFit/>
          </a:bodyPr>
          <a:lstStyle/>
          <a:p>
            <a:pPr algn="ctr"/>
            <a:r>
              <a:rPr lang="en-US" dirty="0" err="1" smtClean="0">
                <a:solidFill>
                  <a:schemeClr val="bg2">
                    <a:lumMod val="10000"/>
                  </a:schemeClr>
                </a:solidFill>
                <a:latin typeface="Cambria" panose="02040503050406030204" pitchFamily="18" charset="0"/>
              </a:rPr>
              <a:t>personId</a:t>
            </a:r>
            <a:endParaRPr lang="en-US" dirty="0">
              <a:solidFill>
                <a:schemeClr val="bg2">
                  <a:lumMod val="10000"/>
                </a:schemeClr>
              </a:solidFill>
              <a:latin typeface="Cambria" panose="02040503050406030204" pitchFamily="18" charset="0"/>
            </a:endParaRPr>
          </a:p>
        </p:txBody>
      </p:sp>
      <p:sp>
        <p:nvSpPr>
          <p:cNvPr id="67" name="TextBox 66"/>
          <p:cNvSpPr txBox="1"/>
          <p:nvPr/>
        </p:nvSpPr>
        <p:spPr>
          <a:xfrm>
            <a:off x="5090264" y="5141063"/>
            <a:ext cx="1512633" cy="369332"/>
          </a:xfrm>
          <a:prstGeom prst="rect">
            <a:avLst/>
          </a:prstGeom>
          <a:noFill/>
          <a:ln w="28575">
            <a:solidFill>
              <a:srgbClr val="0070C0"/>
            </a:solidFill>
            <a:prstDash val="dash"/>
          </a:ln>
        </p:spPr>
        <p:txBody>
          <a:bodyPr wrap="square" rtlCol="0">
            <a:spAutoFit/>
          </a:bodyPr>
          <a:lstStyle/>
          <a:p>
            <a:pPr algn="ctr"/>
            <a:r>
              <a:rPr lang="en-US" dirty="0">
                <a:solidFill>
                  <a:schemeClr val="bg2">
                    <a:lumMod val="10000"/>
                  </a:schemeClr>
                </a:solidFill>
                <a:latin typeface="Cambria" panose="02040503050406030204" pitchFamily="18" charset="0"/>
              </a:rPr>
              <a:t>confidence</a:t>
            </a:r>
          </a:p>
        </p:txBody>
      </p:sp>
      <p:sp>
        <p:nvSpPr>
          <p:cNvPr id="68" name="Title 1"/>
          <p:cNvSpPr>
            <a:spLocks noGrp="1"/>
          </p:cNvSpPr>
          <p:nvPr>
            <p:ph type="title"/>
          </p:nvPr>
        </p:nvSpPr>
        <p:spPr>
          <a:xfrm>
            <a:off x="531639" y="753228"/>
            <a:ext cx="6896534" cy="1080938"/>
          </a:xfrm>
        </p:spPr>
        <p:txBody>
          <a:bodyPr/>
          <a:lstStyle/>
          <a:p>
            <a:r>
              <a:rPr lang="en-US" dirty="0">
                <a:solidFill>
                  <a:schemeClr val="bg2">
                    <a:lumMod val="10000"/>
                  </a:schemeClr>
                </a:solidFill>
              </a:rPr>
              <a:t>Algorithms – </a:t>
            </a:r>
            <a:r>
              <a:rPr lang="en-US" dirty="0" smtClean="0">
                <a:solidFill>
                  <a:schemeClr val="bg2">
                    <a:lumMod val="10000"/>
                  </a:schemeClr>
                </a:solidFill>
              </a:rPr>
              <a:t>Check in</a:t>
            </a:r>
            <a:endParaRPr lang="en-US" dirty="0">
              <a:solidFill>
                <a:schemeClr val="bg2">
                  <a:lumMod val="10000"/>
                </a:schemeClr>
              </a:solidFill>
            </a:endParaRPr>
          </a:p>
        </p:txBody>
      </p:sp>
      <p:sp>
        <p:nvSpPr>
          <p:cNvPr id="69"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sp>
        <p:nvSpPr>
          <p:cNvPr id="2" name="Slide Number Placeholder 1"/>
          <p:cNvSpPr>
            <a:spLocks noGrp="1"/>
          </p:cNvSpPr>
          <p:nvPr>
            <p:ph type="sldNum" sz="quarter" idx="12"/>
          </p:nvPr>
        </p:nvSpPr>
        <p:spPr/>
        <p:txBody>
          <a:bodyPr/>
          <a:lstStyle/>
          <a:p>
            <a:fld id="{633CC90C-489C-C947-A38D-033AF202A691}" type="slidenum">
              <a:rPr lang="en-US" smtClean="0">
                <a:solidFill>
                  <a:schemeClr val="bg2">
                    <a:lumMod val="10000"/>
                  </a:schemeClr>
                </a:solidFill>
              </a:rPr>
              <a:pPr/>
              <a:t>201</a:t>
            </a:fld>
            <a:endParaRPr lang="en-US" dirty="0">
              <a:solidFill>
                <a:schemeClr val="bg2">
                  <a:lumMod val="10000"/>
                </a:schemeClr>
              </a:solidFill>
            </a:endParaRPr>
          </a:p>
        </p:txBody>
      </p:sp>
      <p:sp>
        <p:nvSpPr>
          <p:cNvPr id="70" name="TextBox 69"/>
          <p:cNvSpPr txBox="1"/>
          <p:nvPr/>
        </p:nvSpPr>
        <p:spPr>
          <a:xfrm>
            <a:off x="6612216" y="612416"/>
            <a:ext cx="2531783" cy="1200329"/>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Upload image</a:t>
            </a:r>
          </a:p>
          <a:p>
            <a:pPr marL="342900" indent="-342900">
              <a:buAutoNum type="arabicPeriod"/>
            </a:pPr>
            <a:r>
              <a:rPr lang="en-US" dirty="0" smtClean="0">
                <a:solidFill>
                  <a:schemeClr val="bg2">
                    <a:lumMod val="10000"/>
                  </a:schemeClr>
                </a:solidFill>
              </a:rPr>
              <a:t>Identify person id</a:t>
            </a:r>
          </a:p>
          <a:p>
            <a:pPr marL="342900" indent="-342900">
              <a:buAutoNum type="arabicPeriod"/>
            </a:pPr>
            <a:r>
              <a:rPr lang="en-US" dirty="0" smtClean="0">
                <a:solidFill>
                  <a:schemeClr val="bg2">
                    <a:lumMod val="10000"/>
                  </a:schemeClr>
                </a:solidFill>
              </a:rPr>
              <a:t>Identify employee</a:t>
            </a:r>
          </a:p>
          <a:p>
            <a:pPr marL="342900" indent="-342900">
              <a:buAutoNum type="arabicPeriod"/>
            </a:pPr>
            <a:r>
              <a:rPr lang="en-US" b="1" dirty="0" smtClean="0">
                <a:solidFill>
                  <a:schemeClr val="bg2">
                    <a:lumMod val="10000"/>
                  </a:schemeClr>
                </a:solidFill>
              </a:rPr>
              <a:t>Timekeeping</a:t>
            </a:r>
            <a:endParaRPr lang="en-US" b="1" dirty="0">
              <a:solidFill>
                <a:schemeClr val="bg2">
                  <a:lumMod val="10000"/>
                </a:schemeClr>
              </a:solidFill>
            </a:endParaRPr>
          </a:p>
        </p:txBody>
      </p:sp>
      <p:sp>
        <p:nvSpPr>
          <p:cNvPr id="71" name="TextBox 70"/>
          <p:cNvSpPr txBox="1"/>
          <p:nvPr/>
        </p:nvSpPr>
        <p:spPr>
          <a:xfrm>
            <a:off x="7828773" y="520767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146" y="3273791"/>
            <a:ext cx="546690" cy="626524"/>
          </a:xfrm>
          <a:prstGeom prst="rect">
            <a:avLst/>
          </a:prstGeom>
        </p:spPr>
      </p:pic>
      <p:sp>
        <p:nvSpPr>
          <p:cNvPr id="73" name="TextBox 72"/>
          <p:cNvSpPr txBox="1"/>
          <p:nvPr/>
        </p:nvSpPr>
        <p:spPr>
          <a:xfrm>
            <a:off x="7728216" y="3315549"/>
            <a:ext cx="784189" cy="369332"/>
          </a:xfrm>
          <a:prstGeom prst="rect">
            <a:avLst/>
          </a:prstGeom>
          <a:ln w="28575">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Finish</a:t>
            </a:r>
            <a:endParaRPr lang="en-US" dirty="0">
              <a:solidFill>
                <a:schemeClr val="bg2">
                  <a:lumMod val="10000"/>
                </a:schemeClr>
              </a:solidFill>
            </a:endParaRPr>
          </a:p>
        </p:txBody>
      </p:sp>
      <p:grpSp>
        <p:nvGrpSpPr>
          <p:cNvPr id="62" name="Group 61"/>
          <p:cNvGrpSpPr/>
          <p:nvPr/>
        </p:nvGrpSpPr>
        <p:grpSpPr>
          <a:xfrm>
            <a:off x="166536" y="3379988"/>
            <a:ext cx="876897" cy="1040653"/>
            <a:chOff x="169832" y="3051286"/>
            <a:chExt cx="974947" cy="1157013"/>
          </a:xfrm>
        </p:grpSpPr>
        <p:sp>
          <p:nvSpPr>
            <p:cNvPr id="74" name="TextBox 73"/>
            <p:cNvSpPr txBox="1"/>
            <p:nvPr/>
          </p:nvSpPr>
          <p:spPr>
            <a:xfrm>
              <a:off x="169832" y="3838967"/>
              <a:ext cx="974947" cy="369332"/>
            </a:xfrm>
            <a:prstGeom prst="rect">
              <a:avLst/>
            </a:prstGeom>
            <a:noFill/>
          </p:spPr>
          <p:txBody>
            <a:bodyPr wrap="none" rtlCol="0">
              <a:spAutoFit/>
            </a:bodyPr>
            <a:lstStyle/>
            <a:p>
              <a:r>
                <a:rPr lang="en-US" dirty="0" smtClean="0">
                  <a:solidFill>
                    <a:schemeClr val="bg2">
                      <a:lumMod val="10000"/>
                    </a:schemeClr>
                  </a:solidFill>
                </a:rPr>
                <a:t>Camera</a:t>
              </a:r>
              <a:endParaRPr lang="en-US" dirty="0">
                <a:solidFill>
                  <a:schemeClr val="bg2">
                    <a:lumMod val="10000"/>
                  </a:schemeClr>
                </a:solidFill>
              </a:endParaRPr>
            </a:p>
          </p:txBody>
        </p:sp>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416" y="3051286"/>
              <a:ext cx="858022" cy="858022"/>
            </a:xfrm>
            <a:prstGeom prst="rect">
              <a:avLst/>
            </a:prstGeom>
          </p:spPr>
        </p:pic>
      </p:grpSp>
      <p:cxnSp>
        <p:nvCxnSpPr>
          <p:cNvPr id="53" name="Straight Arrow Connector 52"/>
          <p:cNvCxnSpPr/>
          <p:nvPr/>
        </p:nvCxnSpPr>
        <p:spPr>
          <a:xfrm flipH="1">
            <a:off x="1306095" y="5652348"/>
            <a:ext cx="1304758" cy="0"/>
          </a:xfrm>
          <a:prstGeom prst="straightConnector1">
            <a:avLst/>
          </a:prstGeom>
          <a:ln w="28575">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79923" y="5797477"/>
            <a:ext cx="1635512" cy="369332"/>
          </a:xfrm>
          <a:prstGeom prst="rect">
            <a:avLst/>
          </a:prstGeom>
          <a:noFill/>
        </p:spPr>
        <p:txBody>
          <a:bodyPr wrap="none" rtlCol="0">
            <a:spAutoFit/>
          </a:bodyPr>
          <a:lstStyle/>
          <a:p>
            <a:r>
              <a:rPr lang="en-US" dirty="0" smtClean="0">
                <a:solidFill>
                  <a:schemeClr val="bg2">
                    <a:lumMod val="10000"/>
                  </a:schemeClr>
                </a:solidFill>
              </a:rPr>
              <a:t>Employee App</a:t>
            </a:r>
            <a:endParaRPr lang="en-US" dirty="0">
              <a:solidFill>
                <a:schemeClr val="bg2">
                  <a:lumMod val="10000"/>
                </a:schemeClr>
              </a:solidFill>
            </a:endParaRPr>
          </a:p>
        </p:txBody>
      </p:sp>
      <p:pic>
        <p:nvPicPr>
          <p:cNvPr id="77" name="Picture 7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764" y="5013042"/>
            <a:ext cx="801260" cy="801260"/>
          </a:xfrm>
          <a:prstGeom prst="rect">
            <a:avLst/>
          </a:prstGeom>
        </p:spPr>
      </p:pic>
      <p:sp>
        <p:nvSpPr>
          <p:cNvPr id="6" name="TextBox 5"/>
          <p:cNvSpPr txBox="1"/>
          <p:nvPr/>
        </p:nvSpPr>
        <p:spPr>
          <a:xfrm>
            <a:off x="1597595" y="5247193"/>
            <a:ext cx="811441" cy="369332"/>
          </a:xfrm>
          <a:prstGeom prst="rect">
            <a:avLst/>
          </a:prstGeom>
          <a:noFill/>
        </p:spPr>
        <p:txBody>
          <a:bodyPr wrap="none" rtlCol="0">
            <a:spAutoFit/>
          </a:bodyPr>
          <a:lstStyle/>
          <a:p>
            <a:r>
              <a:rPr lang="en-US" dirty="0" smtClean="0">
                <a:solidFill>
                  <a:schemeClr val="bg2">
                    <a:lumMod val="10000"/>
                  </a:schemeClr>
                </a:solidFill>
              </a:rPr>
              <a:t>Notify</a:t>
            </a:r>
            <a:endParaRPr lang="en-US" dirty="0">
              <a:solidFill>
                <a:schemeClr val="bg2">
                  <a:lumMod val="10000"/>
                </a:schemeClr>
              </a:solidFill>
            </a:endParaRPr>
          </a:p>
        </p:txBody>
      </p:sp>
    </p:spTree>
    <p:extLst>
      <p:ext uri="{BB962C8B-B14F-4D97-AF65-F5344CB8AC3E}">
        <p14:creationId xmlns:p14="http://schemas.microsoft.com/office/powerpoint/2010/main" val="75955563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a:spLocks noGrp="1"/>
          </p:cNvSpPr>
          <p:nvPr>
            <p:ph type="title"/>
          </p:nvPr>
        </p:nvSpPr>
        <p:spPr>
          <a:xfrm>
            <a:off x="531639" y="753228"/>
            <a:ext cx="6896534" cy="1080938"/>
          </a:xfrm>
        </p:spPr>
        <p:txBody>
          <a:bodyPr/>
          <a:lstStyle/>
          <a:p>
            <a:r>
              <a:rPr lang="en-US" dirty="0" smtClean="0">
                <a:solidFill>
                  <a:schemeClr val="bg2">
                    <a:lumMod val="10000"/>
                  </a:schemeClr>
                </a:solidFill>
              </a:rPr>
              <a:t>Demo – Check in</a:t>
            </a:r>
            <a:endParaRPr lang="en-US" dirty="0">
              <a:solidFill>
                <a:schemeClr val="bg2">
                  <a:lumMod val="10000"/>
                </a:schemeClr>
              </a:solidFill>
            </a:endParaRPr>
          </a:p>
        </p:txBody>
      </p:sp>
      <p:sp>
        <p:nvSpPr>
          <p:cNvPr id="69" name="Title 3"/>
          <p:cNvSpPr txBox="1">
            <a:spLocks/>
          </p:cNvSpPr>
          <p:nvPr/>
        </p:nvSpPr>
        <p:spPr>
          <a:xfrm>
            <a:off x="0" y="0"/>
            <a:ext cx="9144000" cy="4047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dirty="0" smtClean="0">
                <a:solidFill>
                  <a:schemeClr val="bg2">
                    <a:lumMod val="10000"/>
                  </a:schemeClr>
                </a:solidFill>
              </a:rPr>
              <a:t>Timekeeping</a:t>
            </a:r>
            <a:endParaRPr lang="en-US" sz="1500" dirty="0">
              <a:solidFill>
                <a:schemeClr val="bg2">
                  <a:lumMod val="10000"/>
                </a:schemeClr>
              </a:solidFill>
            </a:endParaRPr>
          </a:p>
        </p:txBody>
      </p:sp>
      <p:pic>
        <p:nvPicPr>
          <p:cNvPr id="2" name="Capstone Check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1696" y="2413888"/>
            <a:ext cx="7280608" cy="4095342"/>
          </a:xfrm>
          <a:prstGeom prst="rect">
            <a:avLst/>
          </a:prstGeom>
        </p:spPr>
      </p:pic>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202</a:t>
            </a:fld>
            <a:endParaRPr lang="en-US" dirty="0">
              <a:solidFill>
                <a:schemeClr val="bg2">
                  <a:lumMod val="10000"/>
                </a:schemeClr>
              </a:solidFill>
            </a:endParaRPr>
          </a:p>
        </p:txBody>
      </p:sp>
    </p:spTree>
    <p:extLst>
      <p:ext uri="{BB962C8B-B14F-4D97-AF65-F5344CB8AC3E}">
        <p14:creationId xmlns:p14="http://schemas.microsoft.com/office/powerpoint/2010/main" val="8366451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2">
                    <a:lumMod val="10000"/>
                  </a:schemeClr>
                </a:solidFill>
              </a:rPr>
              <a:t>Reminder Message</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t>203</a:t>
            </a:fld>
            <a:endParaRPr lang="en-US" dirty="0">
              <a:solidFill>
                <a:schemeClr val="bg2">
                  <a:lumMod val="10000"/>
                </a:schemeClr>
              </a:solidFill>
            </a:endParaRPr>
          </a:p>
        </p:txBody>
      </p:sp>
    </p:spTree>
    <p:extLst>
      <p:ext uri="{BB962C8B-B14F-4D97-AF65-F5344CB8AC3E}">
        <p14:creationId xmlns:p14="http://schemas.microsoft.com/office/powerpoint/2010/main" val="3280212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2" name="TextBox 31"/>
          <p:cNvSpPr txBox="1"/>
          <p:nvPr/>
        </p:nvSpPr>
        <p:spPr>
          <a:xfrm>
            <a:off x="2182085" y="2822909"/>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101</a:t>
            </a:r>
            <a:endParaRPr lang="en-US" dirty="0"/>
          </a:p>
        </p:txBody>
      </p:sp>
      <p:cxnSp>
        <p:nvCxnSpPr>
          <p:cNvPr id="33" name="Straight Arrow Connector 32"/>
          <p:cNvCxnSpPr>
            <a:stCxn id="41" idx="3"/>
            <a:endCxn id="32" idx="1"/>
          </p:cNvCxnSpPr>
          <p:nvPr/>
        </p:nvCxnSpPr>
        <p:spPr>
          <a:xfrm>
            <a:off x="1020703" y="3144290"/>
            <a:ext cx="1161382" cy="1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41" y="3578433"/>
            <a:ext cx="1152638" cy="584775"/>
          </a:xfrm>
          <a:prstGeom prst="rect">
            <a:avLst/>
          </a:prstGeom>
          <a:noFill/>
        </p:spPr>
        <p:txBody>
          <a:bodyPr wrap="square" rtlCol="0">
            <a:spAutoFit/>
          </a:bodyPr>
          <a:lstStyle/>
          <a:p>
            <a:pPr algn="ctr"/>
            <a:r>
              <a:rPr lang="en-US" sz="1600" dirty="0" smtClean="0"/>
              <a:t>Mr.Hien (Manager)</a:t>
            </a:r>
            <a:endParaRPr lang="en-US" sz="1600"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6" y="2710146"/>
            <a:ext cx="868287" cy="868287"/>
          </a:xfrm>
          <a:prstGeom prst="rect">
            <a:avLst/>
          </a:prstGeom>
        </p:spPr>
      </p:pic>
      <p:sp>
        <p:nvSpPr>
          <p:cNvPr id="42" name="TextBox 41"/>
          <p:cNvSpPr txBox="1"/>
          <p:nvPr/>
        </p:nvSpPr>
        <p:spPr>
          <a:xfrm>
            <a:off x="1131668" y="2579818"/>
            <a:ext cx="939452" cy="584775"/>
          </a:xfrm>
          <a:prstGeom prst="rect">
            <a:avLst/>
          </a:prstGeom>
          <a:noFill/>
        </p:spPr>
        <p:txBody>
          <a:bodyPr wrap="square" rtlCol="0">
            <a:spAutoFit/>
          </a:bodyPr>
          <a:lstStyle/>
          <a:p>
            <a:pPr algn="ctr"/>
            <a:r>
              <a:rPr lang="en-US" sz="1600" dirty="0" smtClean="0"/>
              <a:t>Create meeting</a:t>
            </a:r>
            <a:endParaRPr lang="en-US" sz="1600"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204</a:t>
            </a:fld>
            <a:endParaRPr lang="en-US" dirty="0"/>
          </a:p>
        </p:txBody>
      </p:sp>
    </p:spTree>
    <p:extLst>
      <p:ext uri="{BB962C8B-B14F-4D97-AF65-F5344CB8AC3E}">
        <p14:creationId xmlns:p14="http://schemas.microsoft.com/office/powerpoint/2010/main" val="2921001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2" name="TextBox 31"/>
          <p:cNvSpPr txBox="1"/>
          <p:nvPr/>
        </p:nvSpPr>
        <p:spPr>
          <a:xfrm>
            <a:off x="2182085" y="2822909"/>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101</a:t>
            </a:r>
            <a:endParaRPr lang="en-US" dirty="0"/>
          </a:p>
        </p:txBody>
      </p:sp>
      <p:cxnSp>
        <p:nvCxnSpPr>
          <p:cNvPr id="33" name="Straight Arrow Connector 32"/>
          <p:cNvCxnSpPr>
            <a:stCxn id="41" idx="3"/>
            <a:endCxn id="32" idx="1"/>
          </p:cNvCxnSpPr>
          <p:nvPr/>
        </p:nvCxnSpPr>
        <p:spPr>
          <a:xfrm>
            <a:off x="1020703" y="3144290"/>
            <a:ext cx="1161382" cy="1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41" y="3578433"/>
            <a:ext cx="1152638" cy="584775"/>
          </a:xfrm>
          <a:prstGeom prst="rect">
            <a:avLst/>
          </a:prstGeom>
          <a:noFill/>
        </p:spPr>
        <p:txBody>
          <a:bodyPr wrap="square" rtlCol="0">
            <a:spAutoFit/>
          </a:bodyPr>
          <a:lstStyle/>
          <a:p>
            <a:pPr algn="ctr"/>
            <a:r>
              <a:rPr lang="en-US" sz="1600" dirty="0" smtClean="0"/>
              <a:t>Mr.Hien (Manager)</a:t>
            </a:r>
            <a:endParaRPr lang="en-US" sz="1600" dirty="0"/>
          </a:p>
        </p:txBody>
      </p:sp>
      <p:sp>
        <p:nvSpPr>
          <p:cNvPr id="39" name="TextBox 38"/>
          <p:cNvSpPr txBox="1"/>
          <p:nvPr/>
        </p:nvSpPr>
        <p:spPr>
          <a:xfrm>
            <a:off x="4695052" y="3777005"/>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40" name="TextBox 39"/>
          <p:cNvSpPr txBox="1"/>
          <p:nvPr/>
        </p:nvSpPr>
        <p:spPr>
          <a:xfrm>
            <a:off x="3319256" y="3603394"/>
            <a:ext cx="1082348" cy="338554"/>
          </a:xfrm>
          <a:prstGeom prst="rect">
            <a:avLst/>
          </a:prstGeom>
          <a:noFill/>
        </p:spPr>
        <p:txBody>
          <a:bodyPr wrap="none" rtlCol="0">
            <a:spAutoFit/>
          </a:bodyPr>
          <a:lstStyle/>
          <a:p>
            <a:r>
              <a:rPr lang="en-US" sz="1600" dirty="0" smtClean="0"/>
              <a:t>Send mail</a:t>
            </a:r>
            <a:endParaRPr lang="en-US" sz="1600"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6" y="2710146"/>
            <a:ext cx="868287" cy="868287"/>
          </a:xfrm>
          <a:prstGeom prst="rect">
            <a:avLst/>
          </a:prstGeom>
        </p:spPr>
      </p:pic>
      <p:sp>
        <p:nvSpPr>
          <p:cNvPr id="42" name="TextBox 41"/>
          <p:cNvSpPr txBox="1"/>
          <p:nvPr/>
        </p:nvSpPr>
        <p:spPr>
          <a:xfrm>
            <a:off x="1131668" y="2579818"/>
            <a:ext cx="939452" cy="584775"/>
          </a:xfrm>
          <a:prstGeom prst="rect">
            <a:avLst/>
          </a:prstGeom>
          <a:noFill/>
        </p:spPr>
        <p:txBody>
          <a:bodyPr wrap="square" rtlCol="0">
            <a:spAutoFit/>
          </a:bodyPr>
          <a:lstStyle/>
          <a:p>
            <a:pPr algn="ctr"/>
            <a:r>
              <a:rPr lang="en-US" sz="1600" dirty="0" smtClean="0"/>
              <a:t>Create meeting</a:t>
            </a:r>
            <a:endParaRPr lang="en-US" sz="1600" dirty="0"/>
          </a:p>
        </p:txBody>
      </p:sp>
      <p:cxnSp>
        <p:nvCxnSpPr>
          <p:cNvPr id="49" name="Elbow Connector 48"/>
          <p:cNvCxnSpPr>
            <a:stCxn id="32" idx="2"/>
            <a:endCxn id="39" idx="1"/>
          </p:cNvCxnSpPr>
          <p:nvPr/>
        </p:nvCxnSpPr>
        <p:spPr>
          <a:xfrm rot="16200000" flipH="1">
            <a:off x="3497281" y="2763899"/>
            <a:ext cx="492431" cy="190311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633CC90C-489C-C947-A38D-033AF202A691}" type="slidenum">
              <a:rPr lang="en-US" smtClean="0"/>
              <a:pPr/>
              <a:t>205</a:t>
            </a:fld>
            <a:endParaRPr lang="en-US" dirty="0"/>
          </a:p>
        </p:txBody>
      </p:sp>
    </p:spTree>
    <p:extLst>
      <p:ext uri="{BB962C8B-B14F-4D97-AF65-F5344CB8AC3E}">
        <p14:creationId xmlns:p14="http://schemas.microsoft.com/office/powerpoint/2010/main" val="4665082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2" name="TextBox 31"/>
          <p:cNvSpPr txBox="1"/>
          <p:nvPr/>
        </p:nvSpPr>
        <p:spPr>
          <a:xfrm>
            <a:off x="2182085" y="2822909"/>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101</a:t>
            </a:r>
            <a:endParaRPr lang="en-US" dirty="0"/>
          </a:p>
        </p:txBody>
      </p:sp>
      <p:cxnSp>
        <p:nvCxnSpPr>
          <p:cNvPr id="33" name="Straight Arrow Connector 32"/>
          <p:cNvCxnSpPr>
            <a:stCxn id="41" idx="3"/>
            <a:endCxn id="32" idx="1"/>
          </p:cNvCxnSpPr>
          <p:nvPr/>
        </p:nvCxnSpPr>
        <p:spPr>
          <a:xfrm>
            <a:off x="1020703" y="3144290"/>
            <a:ext cx="1161382" cy="1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41" y="3578433"/>
            <a:ext cx="1152638" cy="584775"/>
          </a:xfrm>
          <a:prstGeom prst="rect">
            <a:avLst/>
          </a:prstGeom>
          <a:noFill/>
        </p:spPr>
        <p:txBody>
          <a:bodyPr wrap="square" rtlCol="0">
            <a:spAutoFit/>
          </a:bodyPr>
          <a:lstStyle/>
          <a:p>
            <a:pPr algn="ctr"/>
            <a:r>
              <a:rPr lang="en-US" sz="1600" dirty="0" smtClean="0"/>
              <a:t>Mr.Hien (Manager)</a:t>
            </a:r>
            <a:endParaRPr lang="en-US" sz="1600" dirty="0"/>
          </a:p>
        </p:txBody>
      </p:sp>
      <p:sp>
        <p:nvSpPr>
          <p:cNvPr id="39" name="TextBox 38"/>
          <p:cNvSpPr txBox="1"/>
          <p:nvPr/>
        </p:nvSpPr>
        <p:spPr>
          <a:xfrm>
            <a:off x="4695052" y="3777005"/>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40" name="TextBox 39"/>
          <p:cNvSpPr txBox="1"/>
          <p:nvPr/>
        </p:nvSpPr>
        <p:spPr>
          <a:xfrm>
            <a:off x="3319256" y="3603394"/>
            <a:ext cx="1082348" cy="338554"/>
          </a:xfrm>
          <a:prstGeom prst="rect">
            <a:avLst/>
          </a:prstGeom>
          <a:noFill/>
        </p:spPr>
        <p:txBody>
          <a:bodyPr wrap="none" rtlCol="0">
            <a:spAutoFit/>
          </a:bodyPr>
          <a:lstStyle/>
          <a:p>
            <a:r>
              <a:rPr lang="en-US" sz="1600" dirty="0" smtClean="0"/>
              <a:t>Send mail</a:t>
            </a:r>
            <a:endParaRPr lang="en-US" sz="1600"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6" y="2710146"/>
            <a:ext cx="868287" cy="868287"/>
          </a:xfrm>
          <a:prstGeom prst="rect">
            <a:avLst/>
          </a:prstGeom>
        </p:spPr>
      </p:pic>
      <p:sp>
        <p:nvSpPr>
          <p:cNvPr id="42" name="TextBox 41"/>
          <p:cNvSpPr txBox="1"/>
          <p:nvPr/>
        </p:nvSpPr>
        <p:spPr>
          <a:xfrm>
            <a:off x="1131668" y="2579818"/>
            <a:ext cx="939452" cy="584775"/>
          </a:xfrm>
          <a:prstGeom prst="rect">
            <a:avLst/>
          </a:prstGeom>
          <a:noFill/>
        </p:spPr>
        <p:txBody>
          <a:bodyPr wrap="square" rtlCol="0">
            <a:spAutoFit/>
          </a:bodyPr>
          <a:lstStyle/>
          <a:p>
            <a:pPr algn="ctr"/>
            <a:r>
              <a:rPr lang="en-US" sz="1600" dirty="0" smtClean="0"/>
              <a:t>Create meeting</a:t>
            </a:r>
            <a:endParaRPr lang="en-US" sz="1600" dirty="0"/>
          </a:p>
        </p:txBody>
      </p:sp>
      <p:sp>
        <p:nvSpPr>
          <p:cNvPr id="43" name="TextBox 42"/>
          <p:cNvSpPr txBox="1"/>
          <p:nvPr/>
        </p:nvSpPr>
        <p:spPr>
          <a:xfrm>
            <a:off x="5066337" y="2821758"/>
            <a:ext cx="13504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 is damaged</a:t>
            </a:r>
            <a:endParaRPr lang="en-US" dirty="0"/>
          </a:p>
        </p:txBody>
      </p:sp>
      <p:cxnSp>
        <p:nvCxnSpPr>
          <p:cNvPr id="44" name="Straight Arrow Connector 43"/>
          <p:cNvCxnSpPr>
            <a:stCxn id="32" idx="3"/>
            <a:endCxn id="43" idx="1"/>
          </p:cNvCxnSpPr>
          <p:nvPr/>
        </p:nvCxnSpPr>
        <p:spPr>
          <a:xfrm flipV="1">
            <a:off x="3401795" y="3144924"/>
            <a:ext cx="1664542" cy="1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3425069" y="2761488"/>
            <a:ext cx="1465466" cy="338554"/>
          </a:xfrm>
          <a:prstGeom prst="rect">
            <a:avLst/>
          </a:prstGeom>
          <a:noFill/>
        </p:spPr>
        <p:txBody>
          <a:bodyPr wrap="none" rtlCol="0">
            <a:spAutoFit/>
          </a:bodyPr>
          <a:lstStyle/>
          <a:p>
            <a:r>
              <a:rPr lang="en-US" sz="1600" dirty="0" smtClean="0"/>
              <a:t>Unfortunately</a:t>
            </a:r>
            <a:endParaRPr lang="en-US" sz="1600" dirty="0"/>
          </a:p>
        </p:txBody>
      </p:sp>
      <p:cxnSp>
        <p:nvCxnSpPr>
          <p:cNvPr id="49" name="Elbow Connector 48"/>
          <p:cNvCxnSpPr>
            <a:stCxn id="32" idx="2"/>
            <a:endCxn id="39" idx="1"/>
          </p:cNvCxnSpPr>
          <p:nvPr/>
        </p:nvCxnSpPr>
        <p:spPr>
          <a:xfrm rot="16200000" flipH="1">
            <a:off x="3497281" y="2763899"/>
            <a:ext cx="492431" cy="190311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633CC90C-489C-C947-A38D-033AF202A691}" type="slidenum">
              <a:rPr lang="en-US" smtClean="0"/>
              <a:pPr/>
              <a:t>206</a:t>
            </a:fld>
            <a:endParaRPr lang="en-US" dirty="0"/>
          </a:p>
        </p:txBody>
      </p:sp>
    </p:spTree>
    <p:extLst>
      <p:ext uri="{BB962C8B-B14F-4D97-AF65-F5344CB8AC3E}">
        <p14:creationId xmlns:p14="http://schemas.microsoft.com/office/powerpoint/2010/main" val="716854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2" name="TextBox 31"/>
          <p:cNvSpPr txBox="1"/>
          <p:nvPr/>
        </p:nvSpPr>
        <p:spPr>
          <a:xfrm>
            <a:off x="2182085" y="2822909"/>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101</a:t>
            </a:r>
            <a:endParaRPr lang="en-US" dirty="0"/>
          </a:p>
        </p:txBody>
      </p:sp>
      <p:cxnSp>
        <p:nvCxnSpPr>
          <p:cNvPr id="33" name="Straight Arrow Connector 32"/>
          <p:cNvCxnSpPr>
            <a:stCxn id="41" idx="3"/>
            <a:endCxn id="32" idx="1"/>
          </p:cNvCxnSpPr>
          <p:nvPr/>
        </p:nvCxnSpPr>
        <p:spPr>
          <a:xfrm>
            <a:off x="1020703" y="3144290"/>
            <a:ext cx="1161382" cy="1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41" y="3578433"/>
            <a:ext cx="1152638" cy="584775"/>
          </a:xfrm>
          <a:prstGeom prst="rect">
            <a:avLst/>
          </a:prstGeom>
          <a:noFill/>
        </p:spPr>
        <p:txBody>
          <a:bodyPr wrap="square" rtlCol="0">
            <a:spAutoFit/>
          </a:bodyPr>
          <a:lstStyle/>
          <a:p>
            <a:pPr algn="ctr"/>
            <a:r>
              <a:rPr lang="en-US" sz="1600" dirty="0" smtClean="0"/>
              <a:t>Mr.Hien (Manager)</a:t>
            </a:r>
            <a:endParaRPr lang="en-US" sz="1600" dirty="0"/>
          </a:p>
        </p:txBody>
      </p:sp>
      <p:sp>
        <p:nvSpPr>
          <p:cNvPr id="35" name="TextBox 34"/>
          <p:cNvSpPr txBox="1"/>
          <p:nvPr/>
        </p:nvSpPr>
        <p:spPr>
          <a:xfrm>
            <a:off x="7688460" y="2821757"/>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207</a:t>
            </a:r>
            <a:endParaRPr lang="en-US" dirty="0"/>
          </a:p>
        </p:txBody>
      </p:sp>
      <p:cxnSp>
        <p:nvCxnSpPr>
          <p:cNvPr id="37" name="Straight Arrow Connector 36"/>
          <p:cNvCxnSpPr>
            <a:stCxn id="43" idx="3"/>
            <a:endCxn id="35" idx="1"/>
          </p:cNvCxnSpPr>
          <p:nvPr/>
        </p:nvCxnSpPr>
        <p:spPr>
          <a:xfrm flipV="1">
            <a:off x="6416794" y="3144923"/>
            <a:ext cx="127166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6572915" y="2539830"/>
            <a:ext cx="959423" cy="584775"/>
          </a:xfrm>
          <a:prstGeom prst="rect">
            <a:avLst/>
          </a:prstGeom>
          <a:noFill/>
        </p:spPr>
        <p:txBody>
          <a:bodyPr wrap="square" rtlCol="0">
            <a:spAutoFit/>
          </a:bodyPr>
          <a:lstStyle/>
          <a:p>
            <a:pPr algn="ctr"/>
            <a:r>
              <a:rPr lang="en-US" sz="1600" dirty="0" smtClean="0"/>
              <a:t>Change to</a:t>
            </a:r>
            <a:endParaRPr lang="en-US" sz="1600" dirty="0"/>
          </a:p>
        </p:txBody>
      </p:sp>
      <p:sp>
        <p:nvSpPr>
          <p:cNvPr id="39" name="TextBox 38"/>
          <p:cNvSpPr txBox="1"/>
          <p:nvPr/>
        </p:nvSpPr>
        <p:spPr>
          <a:xfrm>
            <a:off x="4695052" y="3777005"/>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40" name="TextBox 39"/>
          <p:cNvSpPr txBox="1"/>
          <p:nvPr/>
        </p:nvSpPr>
        <p:spPr>
          <a:xfrm>
            <a:off x="3319256" y="3603394"/>
            <a:ext cx="1082348" cy="338554"/>
          </a:xfrm>
          <a:prstGeom prst="rect">
            <a:avLst/>
          </a:prstGeom>
          <a:noFill/>
        </p:spPr>
        <p:txBody>
          <a:bodyPr wrap="none" rtlCol="0">
            <a:spAutoFit/>
          </a:bodyPr>
          <a:lstStyle/>
          <a:p>
            <a:r>
              <a:rPr lang="en-US" sz="1600" dirty="0" smtClean="0"/>
              <a:t>Send mail</a:t>
            </a:r>
            <a:endParaRPr lang="en-US" sz="1600"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6" y="2710146"/>
            <a:ext cx="868287" cy="868287"/>
          </a:xfrm>
          <a:prstGeom prst="rect">
            <a:avLst/>
          </a:prstGeom>
        </p:spPr>
      </p:pic>
      <p:sp>
        <p:nvSpPr>
          <p:cNvPr id="42" name="TextBox 41"/>
          <p:cNvSpPr txBox="1"/>
          <p:nvPr/>
        </p:nvSpPr>
        <p:spPr>
          <a:xfrm>
            <a:off x="1131668" y="2579818"/>
            <a:ext cx="939452" cy="584775"/>
          </a:xfrm>
          <a:prstGeom prst="rect">
            <a:avLst/>
          </a:prstGeom>
          <a:noFill/>
        </p:spPr>
        <p:txBody>
          <a:bodyPr wrap="square" rtlCol="0">
            <a:spAutoFit/>
          </a:bodyPr>
          <a:lstStyle/>
          <a:p>
            <a:pPr algn="ctr"/>
            <a:r>
              <a:rPr lang="en-US" sz="1600" dirty="0" smtClean="0"/>
              <a:t>Create meeting</a:t>
            </a:r>
            <a:endParaRPr lang="en-US" sz="1600" dirty="0"/>
          </a:p>
        </p:txBody>
      </p:sp>
      <p:sp>
        <p:nvSpPr>
          <p:cNvPr id="43" name="TextBox 42"/>
          <p:cNvSpPr txBox="1"/>
          <p:nvPr/>
        </p:nvSpPr>
        <p:spPr>
          <a:xfrm>
            <a:off x="5066337" y="2821758"/>
            <a:ext cx="13504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 is damaged</a:t>
            </a:r>
            <a:endParaRPr lang="en-US" dirty="0"/>
          </a:p>
        </p:txBody>
      </p:sp>
      <p:cxnSp>
        <p:nvCxnSpPr>
          <p:cNvPr id="44" name="Straight Arrow Connector 43"/>
          <p:cNvCxnSpPr>
            <a:stCxn id="32" idx="3"/>
            <a:endCxn id="43" idx="1"/>
          </p:cNvCxnSpPr>
          <p:nvPr/>
        </p:nvCxnSpPr>
        <p:spPr>
          <a:xfrm flipV="1">
            <a:off x="3401795" y="3144924"/>
            <a:ext cx="1664542" cy="1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3425069" y="2761488"/>
            <a:ext cx="1465466" cy="338554"/>
          </a:xfrm>
          <a:prstGeom prst="rect">
            <a:avLst/>
          </a:prstGeom>
          <a:noFill/>
        </p:spPr>
        <p:txBody>
          <a:bodyPr wrap="none" rtlCol="0">
            <a:spAutoFit/>
          </a:bodyPr>
          <a:lstStyle/>
          <a:p>
            <a:r>
              <a:rPr lang="en-US" sz="1600" dirty="0" smtClean="0"/>
              <a:t>Unfortunately</a:t>
            </a:r>
            <a:endParaRPr lang="en-US" sz="1600" dirty="0"/>
          </a:p>
        </p:txBody>
      </p:sp>
      <p:cxnSp>
        <p:nvCxnSpPr>
          <p:cNvPr id="49" name="Elbow Connector 48"/>
          <p:cNvCxnSpPr>
            <a:stCxn id="32" idx="2"/>
            <a:endCxn id="39" idx="1"/>
          </p:cNvCxnSpPr>
          <p:nvPr/>
        </p:nvCxnSpPr>
        <p:spPr>
          <a:xfrm rot="16200000" flipH="1">
            <a:off x="3497281" y="2763899"/>
            <a:ext cx="492431" cy="190311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633CC90C-489C-C947-A38D-033AF202A691}" type="slidenum">
              <a:rPr lang="en-US" smtClean="0"/>
              <a:pPr/>
              <a:t>207</a:t>
            </a:fld>
            <a:endParaRPr lang="en-US" dirty="0"/>
          </a:p>
        </p:txBody>
      </p:sp>
    </p:spTree>
    <p:extLst>
      <p:ext uri="{BB962C8B-B14F-4D97-AF65-F5344CB8AC3E}">
        <p14:creationId xmlns:p14="http://schemas.microsoft.com/office/powerpoint/2010/main" val="848625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2" name="TextBox 31"/>
          <p:cNvSpPr txBox="1"/>
          <p:nvPr/>
        </p:nvSpPr>
        <p:spPr>
          <a:xfrm>
            <a:off x="2182085" y="2822909"/>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101</a:t>
            </a:r>
            <a:endParaRPr lang="en-US" dirty="0"/>
          </a:p>
        </p:txBody>
      </p:sp>
      <p:cxnSp>
        <p:nvCxnSpPr>
          <p:cNvPr id="33" name="Straight Arrow Connector 32"/>
          <p:cNvCxnSpPr>
            <a:stCxn id="41" idx="3"/>
            <a:endCxn id="32" idx="1"/>
          </p:cNvCxnSpPr>
          <p:nvPr/>
        </p:nvCxnSpPr>
        <p:spPr>
          <a:xfrm>
            <a:off x="1020703" y="3144290"/>
            <a:ext cx="1161382" cy="1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41" y="3578433"/>
            <a:ext cx="1152638" cy="584775"/>
          </a:xfrm>
          <a:prstGeom prst="rect">
            <a:avLst/>
          </a:prstGeom>
          <a:noFill/>
        </p:spPr>
        <p:txBody>
          <a:bodyPr wrap="square" rtlCol="0">
            <a:spAutoFit/>
          </a:bodyPr>
          <a:lstStyle/>
          <a:p>
            <a:pPr algn="ctr"/>
            <a:r>
              <a:rPr lang="en-US" sz="1600" dirty="0" smtClean="0"/>
              <a:t>Mr.Hien (Manager)</a:t>
            </a:r>
            <a:endParaRPr lang="en-US" sz="1600" dirty="0"/>
          </a:p>
        </p:txBody>
      </p:sp>
      <p:sp>
        <p:nvSpPr>
          <p:cNvPr id="35" name="TextBox 34"/>
          <p:cNvSpPr txBox="1"/>
          <p:nvPr/>
        </p:nvSpPr>
        <p:spPr>
          <a:xfrm>
            <a:off x="7688460" y="2821757"/>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207</a:t>
            </a:r>
            <a:endParaRPr lang="en-US" dirty="0"/>
          </a:p>
        </p:txBody>
      </p:sp>
      <p:cxnSp>
        <p:nvCxnSpPr>
          <p:cNvPr id="37" name="Straight Arrow Connector 36"/>
          <p:cNvCxnSpPr>
            <a:stCxn id="43" idx="3"/>
            <a:endCxn id="35" idx="1"/>
          </p:cNvCxnSpPr>
          <p:nvPr/>
        </p:nvCxnSpPr>
        <p:spPr>
          <a:xfrm flipV="1">
            <a:off x="6416794" y="3144923"/>
            <a:ext cx="127166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6572915" y="2539830"/>
            <a:ext cx="959423" cy="584775"/>
          </a:xfrm>
          <a:prstGeom prst="rect">
            <a:avLst/>
          </a:prstGeom>
          <a:noFill/>
        </p:spPr>
        <p:txBody>
          <a:bodyPr wrap="square" rtlCol="0">
            <a:spAutoFit/>
          </a:bodyPr>
          <a:lstStyle/>
          <a:p>
            <a:pPr algn="ctr"/>
            <a:r>
              <a:rPr lang="en-US" sz="1600" dirty="0" smtClean="0"/>
              <a:t>Change to</a:t>
            </a:r>
            <a:endParaRPr lang="en-US" sz="1600" dirty="0"/>
          </a:p>
        </p:txBody>
      </p:sp>
      <p:sp>
        <p:nvSpPr>
          <p:cNvPr id="39" name="TextBox 38"/>
          <p:cNvSpPr txBox="1"/>
          <p:nvPr/>
        </p:nvSpPr>
        <p:spPr>
          <a:xfrm>
            <a:off x="4695052" y="3777005"/>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40" name="TextBox 39"/>
          <p:cNvSpPr txBox="1"/>
          <p:nvPr/>
        </p:nvSpPr>
        <p:spPr>
          <a:xfrm>
            <a:off x="3319256" y="3603394"/>
            <a:ext cx="1082348" cy="338554"/>
          </a:xfrm>
          <a:prstGeom prst="rect">
            <a:avLst/>
          </a:prstGeom>
          <a:noFill/>
        </p:spPr>
        <p:txBody>
          <a:bodyPr wrap="none" rtlCol="0">
            <a:spAutoFit/>
          </a:bodyPr>
          <a:lstStyle/>
          <a:p>
            <a:r>
              <a:rPr lang="en-US" sz="1600" dirty="0" smtClean="0"/>
              <a:t>Send mail</a:t>
            </a:r>
            <a:endParaRPr lang="en-US" sz="1600"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6" y="2710146"/>
            <a:ext cx="868287" cy="868287"/>
          </a:xfrm>
          <a:prstGeom prst="rect">
            <a:avLst/>
          </a:prstGeom>
        </p:spPr>
      </p:pic>
      <p:sp>
        <p:nvSpPr>
          <p:cNvPr id="42" name="TextBox 41"/>
          <p:cNvSpPr txBox="1"/>
          <p:nvPr/>
        </p:nvSpPr>
        <p:spPr>
          <a:xfrm>
            <a:off x="1131668" y="2579818"/>
            <a:ext cx="939452" cy="584775"/>
          </a:xfrm>
          <a:prstGeom prst="rect">
            <a:avLst/>
          </a:prstGeom>
          <a:noFill/>
        </p:spPr>
        <p:txBody>
          <a:bodyPr wrap="square" rtlCol="0">
            <a:spAutoFit/>
          </a:bodyPr>
          <a:lstStyle/>
          <a:p>
            <a:pPr algn="ctr"/>
            <a:r>
              <a:rPr lang="en-US" sz="1600" dirty="0" smtClean="0"/>
              <a:t>Create meeting</a:t>
            </a:r>
            <a:endParaRPr lang="en-US" sz="1600" dirty="0"/>
          </a:p>
        </p:txBody>
      </p:sp>
      <p:sp>
        <p:nvSpPr>
          <p:cNvPr id="43" name="TextBox 42"/>
          <p:cNvSpPr txBox="1"/>
          <p:nvPr/>
        </p:nvSpPr>
        <p:spPr>
          <a:xfrm>
            <a:off x="5066337" y="2821758"/>
            <a:ext cx="13504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 is damaged</a:t>
            </a:r>
            <a:endParaRPr lang="en-US" dirty="0"/>
          </a:p>
        </p:txBody>
      </p:sp>
      <p:cxnSp>
        <p:nvCxnSpPr>
          <p:cNvPr id="44" name="Straight Arrow Connector 43"/>
          <p:cNvCxnSpPr>
            <a:stCxn id="32" idx="3"/>
            <a:endCxn id="43" idx="1"/>
          </p:cNvCxnSpPr>
          <p:nvPr/>
        </p:nvCxnSpPr>
        <p:spPr>
          <a:xfrm flipV="1">
            <a:off x="3401795" y="3144924"/>
            <a:ext cx="1664542" cy="1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3425069" y="2761488"/>
            <a:ext cx="1465466" cy="338554"/>
          </a:xfrm>
          <a:prstGeom prst="rect">
            <a:avLst/>
          </a:prstGeom>
          <a:noFill/>
        </p:spPr>
        <p:txBody>
          <a:bodyPr wrap="none" rtlCol="0">
            <a:spAutoFit/>
          </a:bodyPr>
          <a:lstStyle/>
          <a:p>
            <a:r>
              <a:rPr lang="en-US" sz="1600" dirty="0" smtClean="0"/>
              <a:t>Unfortunately</a:t>
            </a:r>
            <a:endParaRPr lang="en-US" sz="1600" dirty="0"/>
          </a:p>
        </p:txBody>
      </p:sp>
      <p:cxnSp>
        <p:nvCxnSpPr>
          <p:cNvPr id="46" name="Elbow Connector 45"/>
          <p:cNvCxnSpPr>
            <a:stCxn id="35" idx="2"/>
            <a:endCxn id="39" idx="3"/>
          </p:cNvCxnSpPr>
          <p:nvPr/>
        </p:nvCxnSpPr>
        <p:spPr>
          <a:xfrm rot="5400000">
            <a:off x="7153782" y="2817137"/>
            <a:ext cx="493583" cy="179548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32" idx="2"/>
            <a:endCxn id="39" idx="1"/>
          </p:cNvCxnSpPr>
          <p:nvPr/>
        </p:nvCxnSpPr>
        <p:spPr>
          <a:xfrm rot="16200000" flipH="1">
            <a:off x="3497281" y="2763899"/>
            <a:ext cx="492431" cy="190311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6780059" y="3611324"/>
            <a:ext cx="1082348" cy="338554"/>
          </a:xfrm>
          <a:prstGeom prst="rect">
            <a:avLst/>
          </a:prstGeom>
          <a:noFill/>
        </p:spPr>
        <p:txBody>
          <a:bodyPr wrap="none" rtlCol="0">
            <a:spAutoFit/>
          </a:bodyPr>
          <a:lstStyle/>
          <a:p>
            <a:r>
              <a:rPr lang="en-US" sz="1600" dirty="0"/>
              <a:t>Send mail</a:t>
            </a:r>
          </a:p>
        </p:txBody>
      </p:sp>
      <p:sp>
        <p:nvSpPr>
          <p:cNvPr id="3" name="Slide Number Placeholder 2"/>
          <p:cNvSpPr>
            <a:spLocks noGrp="1"/>
          </p:cNvSpPr>
          <p:nvPr>
            <p:ph type="sldNum" sz="quarter" idx="12"/>
          </p:nvPr>
        </p:nvSpPr>
        <p:spPr/>
        <p:txBody>
          <a:bodyPr/>
          <a:lstStyle/>
          <a:p>
            <a:fld id="{633CC90C-489C-C947-A38D-033AF202A691}" type="slidenum">
              <a:rPr lang="en-US" smtClean="0"/>
              <a:pPr/>
              <a:t>208</a:t>
            </a:fld>
            <a:endParaRPr lang="en-US" dirty="0"/>
          </a:p>
        </p:txBody>
      </p:sp>
    </p:spTree>
    <p:extLst>
      <p:ext uri="{BB962C8B-B14F-4D97-AF65-F5344CB8AC3E}">
        <p14:creationId xmlns:p14="http://schemas.microsoft.com/office/powerpoint/2010/main" val="2058404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2" name="TextBox 31"/>
          <p:cNvSpPr txBox="1"/>
          <p:nvPr/>
        </p:nvSpPr>
        <p:spPr>
          <a:xfrm>
            <a:off x="2182085" y="2822909"/>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101</a:t>
            </a:r>
            <a:endParaRPr lang="en-US" dirty="0"/>
          </a:p>
        </p:txBody>
      </p:sp>
      <p:cxnSp>
        <p:nvCxnSpPr>
          <p:cNvPr id="33" name="Straight Arrow Connector 32"/>
          <p:cNvCxnSpPr>
            <a:stCxn id="41" idx="3"/>
            <a:endCxn id="32" idx="1"/>
          </p:cNvCxnSpPr>
          <p:nvPr/>
        </p:nvCxnSpPr>
        <p:spPr>
          <a:xfrm>
            <a:off x="1020703" y="3144290"/>
            <a:ext cx="1161382" cy="1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41" y="3578433"/>
            <a:ext cx="1152638" cy="584775"/>
          </a:xfrm>
          <a:prstGeom prst="rect">
            <a:avLst/>
          </a:prstGeom>
          <a:noFill/>
        </p:spPr>
        <p:txBody>
          <a:bodyPr wrap="square" rtlCol="0">
            <a:spAutoFit/>
          </a:bodyPr>
          <a:lstStyle/>
          <a:p>
            <a:pPr algn="ctr"/>
            <a:r>
              <a:rPr lang="en-US" sz="1600" dirty="0" smtClean="0"/>
              <a:t>Mr.Hien (Manager)</a:t>
            </a:r>
            <a:endParaRPr lang="en-US" sz="1600" dirty="0"/>
          </a:p>
        </p:txBody>
      </p:sp>
      <p:sp>
        <p:nvSpPr>
          <p:cNvPr id="35" name="TextBox 34"/>
          <p:cNvSpPr txBox="1"/>
          <p:nvPr/>
        </p:nvSpPr>
        <p:spPr>
          <a:xfrm>
            <a:off x="7688460" y="2821757"/>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207</a:t>
            </a:r>
            <a:endParaRPr lang="en-US" dirty="0"/>
          </a:p>
        </p:txBody>
      </p:sp>
      <p:cxnSp>
        <p:nvCxnSpPr>
          <p:cNvPr id="37" name="Straight Arrow Connector 36"/>
          <p:cNvCxnSpPr>
            <a:stCxn id="43" idx="3"/>
            <a:endCxn id="35" idx="1"/>
          </p:cNvCxnSpPr>
          <p:nvPr/>
        </p:nvCxnSpPr>
        <p:spPr>
          <a:xfrm flipV="1">
            <a:off x="6416794" y="3144923"/>
            <a:ext cx="127166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6572915" y="2539830"/>
            <a:ext cx="959423" cy="584775"/>
          </a:xfrm>
          <a:prstGeom prst="rect">
            <a:avLst/>
          </a:prstGeom>
          <a:noFill/>
        </p:spPr>
        <p:txBody>
          <a:bodyPr wrap="square" rtlCol="0">
            <a:spAutoFit/>
          </a:bodyPr>
          <a:lstStyle/>
          <a:p>
            <a:pPr algn="ctr"/>
            <a:r>
              <a:rPr lang="en-US" sz="1600" dirty="0" smtClean="0"/>
              <a:t>Change to</a:t>
            </a:r>
            <a:endParaRPr lang="en-US" sz="1600" dirty="0"/>
          </a:p>
        </p:txBody>
      </p:sp>
      <p:sp>
        <p:nvSpPr>
          <p:cNvPr id="39" name="TextBox 38"/>
          <p:cNvSpPr txBox="1"/>
          <p:nvPr/>
        </p:nvSpPr>
        <p:spPr>
          <a:xfrm>
            <a:off x="4695052" y="3777005"/>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40" name="TextBox 39"/>
          <p:cNvSpPr txBox="1"/>
          <p:nvPr/>
        </p:nvSpPr>
        <p:spPr>
          <a:xfrm>
            <a:off x="3319256" y="3603394"/>
            <a:ext cx="1082348" cy="338554"/>
          </a:xfrm>
          <a:prstGeom prst="rect">
            <a:avLst/>
          </a:prstGeom>
          <a:noFill/>
        </p:spPr>
        <p:txBody>
          <a:bodyPr wrap="none" rtlCol="0">
            <a:spAutoFit/>
          </a:bodyPr>
          <a:lstStyle/>
          <a:p>
            <a:r>
              <a:rPr lang="en-US" sz="1600" dirty="0" smtClean="0"/>
              <a:t>Send mail</a:t>
            </a:r>
            <a:endParaRPr lang="en-US" sz="1600"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6" y="2710146"/>
            <a:ext cx="868287" cy="868287"/>
          </a:xfrm>
          <a:prstGeom prst="rect">
            <a:avLst/>
          </a:prstGeom>
        </p:spPr>
      </p:pic>
      <p:sp>
        <p:nvSpPr>
          <p:cNvPr id="42" name="TextBox 41"/>
          <p:cNvSpPr txBox="1"/>
          <p:nvPr/>
        </p:nvSpPr>
        <p:spPr>
          <a:xfrm>
            <a:off x="1131668" y="2579818"/>
            <a:ext cx="939452" cy="584775"/>
          </a:xfrm>
          <a:prstGeom prst="rect">
            <a:avLst/>
          </a:prstGeom>
          <a:noFill/>
        </p:spPr>
        <p:txBody>
          <a:bodyPr wrap="square" rtlCol="0">
            <a:spAutoFit/>
          </a:bodyPr>
          <a:lstStyle/>
          <a:p>
            <a:pPr algn="ctr"/>
            <a:r>
              <a:rPr lang="en-US" sz="1600" dirty="0" smtClean="0"/>
              <a:t>Create meeting</a:t>
            </a:r>
            <a:endParaRPr lang="en-US" sz="1600" dirty="0"/>
          </a:p>
        </p:txBody>
      </p:sp>
      <p:sp>
        <p:nvSpPr>
          <p:cNvPr id="43" name="TextBox 42"/>
          <p:cNvSpPr txBox="1"/>
          <p:nvPr/>
        </p:nvSpPr>
        <p:spPr>
          <a:xfrm>
            <a:off x="5066337" y="2821758"/>
            <a:ext cx="13504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 is damaged</a:t>
            </a:r>
            <a:endParaRPr lang="en-US" dirty="0"/>
          </a:p>
        </p:txBody>
      </p:sp>
      <p:cxnSp>
        <p:nvCxnSpPr>
          <p:cNvPr id="44" name="Straight Arrow Connector 43"/>
          <p:cNvCxnSpPr>
            <a:stCxn id="32" idx="3"/>
            <a:endCxn id="43" idx="1"/>
          </p:cNvCxnSpPr>
          <p:nvPr/>
        </p:nvCxnSpPr>
        <p:spPr>
          <a:xfrm flipV="1">
            <a:off x="3401795" y="3144924"/>
            <a:ext cx="1664542" cy="1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3425069" y="2761488"/>
            <a:ext cx="1465466" cy="338554"/>
          </a:xfrm>
          <a:prstGeom prst="rect">
            <a:avLst/>
          </a:prstGeom>
          <a:noFill/>
        </p:spPr>
        <p:txBody>
          <a:bodyPr wrap="none" rtlCol="0">
            <a:spAutoFit/>
          </a:bodyPr>
          <a:lstStyle/>
          <a:p>
            <a:r>
              <a:rPr lang="en-US" sz="1600" dirty="0" smtClean="0"/>
              <a:t>Unfortunately</a:t>
            </a:r>
            <a:endParaRPr lang="en-US" sz="1600" dirty="0"/>
          </a:p>
        </p:txBody>
      </p:sp>
      <p:cxnSp>
        <p:nvCxnSpPr>
          <p:cNvPr id="46" name="Elbow Connector 45"/>
          <p:cNvCxnSpPr>
            <a:stCxn id="35" idx="2"/>
            <a:endCxn id="39" idx="3"/>
          </p:cNvCxnSpPr>
          <p:nvPr/>
        </p:nvCxnSpPr>
        <p:spPr>
          <a:xfrm rot="5400000">
            <a:off x="7153782" y="2817137"/>
            <a:ext cx="493583" cy="179548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32" idx="2"/>
            <a:endCxn id="39" idx="1"/>
          </p:cNvCxnSpPr>
          <p:nvPr/>
        </p:nvCxnSpPr>
        <p:spPr>
          <a:xfrm rot="16200000" flipH="1">
            <a:off x="3497281" y="2763899"/>
            <a:ext cx="492431" cy="190311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6780059" y="3611324"/>
            <a:ext cx="1082348" cy="338554"/>
          </a:xfrm>
          <a:prstGeom prst="rect">
            <a:avLst/>
          </a:prstGeom>
          <a:noFill/>
        </p:spPr>
        <p:txBody>
          <a:bodyPr wrap="none" rtlCol="0">
            <a:spAutoFit/>
          </a:bodyPr>
          <a:lstStyle/>
          <a:p>
            <a:r>
              <a:rPr lang="en-US" sz="1600" dirty="0"/>
              <a:t>Send mail</a:t>
            </a:r>
          </a:p>
        </p:txBody>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63" y="4604795"/>
            <a:ext cx="1055256" cy="1055256"/>
          </a:xfrm>
          <a:prstGeom prst="rect">
            <a:avLst/>
          </a:prstGeom>
        </p:spPr>
      </p:pic>
      <p:sp>
        <p:nvSpPr>
          <p:cNvPr id="57" name="TextBox 56"/>
          <p:cNvSpPr txBox="1"/>
          <p:nvPr/>
        </p:nvSpPr>
        <p:spPr>
          <a:xfrm>
            <a:off x="152416" y="5660051"/>
            <a:ext cx="1232151" cy="584775"/>
          </a:xfrm>
          <a:prstGeom prst="rect">
            <a:avLst/>
          </a:prstGeom>
          <a:noFill/>
        </p:spPr>
        <p:txBody>
          <a:bodyPr wrap="square" rtlCol="0">
            <a:spAutoFit/>
          </a:bodyPr>
          <a:lstStyle/>
          <a:p>
            <a:pPr algn="ctr"/>
            <a:r>
              <a:rPr lang="en-US" sz="1600" dirty="0" smtClean="0"/>
              <a:t>Mr.Tan (Employee)</a:t>
            </a:r>
            <a:endParaRPr lang="en-US" sz="1600" dirty="0"/>
          </a:p>
        </p:txBody>
      </p:sp>
      <p:cxnSp>
        <p:nvCxnSpPr>
          <p:cNvPr id="60" name="Straight Connector 59"/>
          <p:cNvCxnSpPr/>
          <p:nvPr/>
        </p:nvCxnSpPr>
        <p:spPr>
          <a:xfrm>
            <a:off x="244548" y="4387985"/>
            <a:ext cx="8483816" cy="10391"/>
          </a:xfrm>
          <a:prstGeom prst="line">
            <a:avLst/>
          </a:prstGeom>
          <a:ln>
            <a:prstDash val="lgDash"/>
          </a:ln>
        </p:spPr>
        <p:style>
          <a:lnRef idx="3">
            <a:schemeClr val="dk1"/>
          </a:lnRef>
          <a:fillRef idx="0">
            <a:schemeClr val="dk1"/>
          </a:fillRef>
          <a:effectRef idx="2">
            <a:schemeClr val="dk1"/>
          </a:effectRef>
          <a:fontRef idx="minor">
            <a:schemeClr val="tx1"/>
          </a:fontRef>
        </p:style>
      </p:cxnSp>
      <p:sp>
        <p:nvSpPr>
          <p:cNvPr id="48" name="TextBox 47"/>
          <p:cNvSpPr txBox="1"/>
          <p:nvPr/>
        </p:nvSpPr>
        <p:spPr>
          <a:xfrm>
            <a:off x="2135818" y="4947789"/>
            <a:ext cx="12384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Outdoor</a:t>
            </a:r>
            <a:endParaRPr lang="en-US" dirty="0"/>
          </a:p>
        </p:txBody>
      </p:sp>
      <p:cxnSp>
        <p:nvCxnSpPr>
          <p:cNvPr id="51" name="Straight Arrow Connector 50"/>
          <p:cNvCxnSpPr>
            <a:endCxn id="48" idx="1"/>
          </p:cNvCxnSpPr>
          <p:nvPr/>
        </p:nvCxnSpPr>
        <p:spPr>
          <a:xfrm>
            <a:off x="1296119" y="5132423"/>
            <a:ext cx="839699"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p:cNvSpPr txBox="1"/>
          <p:nvPr/>
        </p:nvSpPr>
        <p:spPr>
          <a:xfrm>
            <a:off x="1325218" y="4781921"/>
            <a:ext cx="781501" cy="338554"/>
          </a:xfrm>
          <a:prstGeom prst="rect">
            <a:avLst/>
          </a:prstGeom>
          <a:noFill/>
        </p:spPr>
        <p:txBody>
          <a:bodyPr wrap="square" rtlCol="0">
            <a:spAutoFit/>
          </a:bodyPr>
          <a:lstStyle/>
          <a:p>
            <a:pPr algn="ctr"/>
            <a:r>
              <a:rPr lang="en-US" sz="1600" dirty="0" smtClean="0"/>
              <a:t>work</a:t>
            </a:r>
            <a:endParaRPr lang="en-US" sz="1600"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209</a:t>
            </a:fld>
            <a:endParaRPr lang="en-US" dirty="0"/>
          </a:p>
        </p:txBody>
      </p:sp>
    </p:spTree>
    <p:extLst>
      <p:ext uri="{BB962C8B-B14F-4D97-AF65-F5344CB8AC3E}">
        <p14:creationId xmlns:p14="http://schemas.microsoft.com/office/powerpoint/2010/main" val="19125615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0"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Our Proposal</a:t>
            </a:r>
            <a:endParaRPr lang="en-US" sz="2700" dirty="0">
              <a:solidFill>
                <a:schemeClr val="bg2">
                  <a:lumMod val="10000"/>
                </a:schemeClr>
              </a:solidFill>
            </a:endParaRPr>
          </a:p>
        </p:txBody>
      </p:sp>
      <p:sp>
        <p:nvSpPr>
          <p:cNvPr id="11" name="Bevel 10"/>
          <p:cNvSpPr/>
          <p:nvPr/>
        </p:nvSpPr>
        <p:spPr>
          <a:xfrm>
            <a:off x="244548" y="2248593"/>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1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947" y="2376828"/>
            <a:ext cx="1432464" cy="1432464"/>
          </a:xfrm>
        </p:spPr>
      </p:pic>
      <p:sp>
        <p:nvSpPr>
          <p:cNvPr id="16" name="TextBox 15"/>
          <p:cNvSpPr txBox="1"/>
          <p:nvPr/>
        </p:nvSpPr>
        <p:spPr>
          <a:xfrm>
            <a:off x="2880690" y="2608791"/>
            <a:ext cx="139278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Suggestion emotion</a:t>
            </a:r>
            <a:endParaRPr lang="en-US" dirty="0">
              <a:solidFill>
                <a:schemeClr val="bg2">
                  <a:lumMod val="10000"/>
                </a:schemeClr>
              </a:solidFill>
            </a:endParaRPr>
          </a:p>
        </p:txBody>
      </p:sp>
      <p:cxnSp>
        <p:nvCxnSpPr>
          <p:cNvPr id="18" name="Straight Arrow Connector 17"/>
          <p:cNvCxnSpPr>
            <a:endCxn id="16" idx="1"/>
          </p:cNvCxnSpPr>
          <p:nvPr/>
        </p:nvCxnSpPr>
        <p:spPr>
          <a:xfrm>
            <a:off x="2085749" y="2931956"/>
            <a:ext cx="794941" cy="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16" idx="3"/>
            <a:endCxn id="27" idx="1"/>
          </p:cNvCxnSpPr>
          <p:nvPr/>
        </p:nvCxnSpPr>
        <p:spPr>
          <a:xfrm>
            <a:off x="4273476" y="2931957"/>
            <a:ext cx="79494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5068418" y="2608791"/>
            <a:ext cx="292726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mtClean="0">
                <a:solidFill>
                  <a:schemeClr val="bg2">
                    <a:lumMod val="10000"/>
                  </a:schemeClr>
                </a:solidFill>
              </a:rPr>
              <a:t>Employee will behave base on customer emotion</a:t>
            </a:r>
            <a:endParaRPr lang="en-US" dirty="0">
              <a:solidFill>
                <a:schemeClr val="bg2">
                  <a:lumMod val="10000"/>
                </a:schemeClr>
              </a:solidFill>
            </a:endParaRPr>
          </a:p>
        </p:txBody>
      </p:sp>
      <p:cxnSp>
        <p:nvCxnSpPr>
          <p:cNvPr id="14" name="Elbow Connector 13"/>
          <p:cNvCxnSpPr>
            <a:stCxn id="27" idx="3"/>
          </p:cNvCxnSpPr>
          <p:nvPr/>
        </p:nvCxnSpPr>
        <p:spPr>
          <a:xfrm flipH="1">
            <a:off x="7849301" y="2931957"/>
            <a:ext cx="146382" cy="1134158"/>
          </a:xfrm>
          <a:prstGeom prst="bentConnector3">
            <a:avLst>
              <a:gd name="adj1" fmla="val -156167"/>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421947" y="3937527"/>
            <a:ext cx="0" cy="740799"/>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681964" y="3937527"/>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sp>
        <p:nvSpPr>
          <p:cNvPr id="17" name="TextBox 16"/>
          <p:cNvSpPr txBox="1"/>
          <p:nvPr/>
        </p:nvSpPr>
        <p:spPr>
          <a:xfrm>
            <a:off x="244548" y="4678326"/>
            <a:ext cx="199892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Record customer emotion</a:t>
            </a:r>
            <a:endParaRPr lang="en-US" dirty="0">
              <a:solidFill>
                <a:schemeClr val="bg2">
                  <a:lumMod val="10000"/>
                </a:schemeClr>
              </a:solidFill>
            </a:endParaRPr>
          </a:p>
        </p:txBody>
      </p:sp>
      <p:cxnSp>
        <p:nvCxnSpPr>
          <p:cNvPr id="19" name="Straight Arrow Connector 18"/>
          <p:cNvCxnSpPr>
            <a:stCxn id="17" idx="2"/>
          </p:cNvCxnSpPr>
          <p:nvPr/>
        </p:nvCxnSpPr>
        <p:spPr>
          <a:xfrm>
            <a:off x="1244009" y="5324657"/>
            <a:ext cx="0" cy="459455"/>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214418" y="5784112"/>
            <a:ext cx="263614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Manager can </a:t>
            </a:r>
            <a:r>
              <a:rPr lang="vi-VN" dirty="0" smtClean="0">
                <a:solidFill>
                  <a:schemeClr val="bg2">
                    <a:lumMod val="10000"/>
                  </a:schemeClr>
                </a:solidFill>
              </a:rPr>
              <a:t>evalute employee performance </a:t>
            </a:r>
            <a:endParaRPr lang="en-US" dirty="0">
              <a:solidFill>
                <a:schemeClr val="bg2">
                  <a:lumMod val="10000"/>
                </a:schemeClr>
              </a:solidFill>
            </a:endParaRPr>
          </a:p>
        </p:txBody>
      </p:sp>
      <p:cxnSp>
        <p:nvCxnSpPr>
          <p:cNvPr id="20" name="Straight Arrow Connector 19"/>
          <p:cNvCxnSpPr>
            <a:stCxn id="21" idx="3"/>
          </p:cNvCxnSpPr>
          <p:nvPr/>
        </p:nvCxnSpPr>
        <p:spPr>
          <a:xfrm flipV="1">
            <a:off x="2850560" y="6103088"/>
            <a:ext cx="594389" cy="419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3444949" y="5784112"/>
            <a:ext cx="263614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Improve </a:t>
            </a:r>
          </a:p>
          <a:p>
            <a:pPr algn="ctr"/>
            <a:r>
              <a:rPr lang="en-US" dirty="0" smtClean="0">
                <a:solidFill>
                  <a:schemeClr val="bg2">
                    <a:lumMod val="10000"/>
                  </a:schemeClr>
                </a:solidFill>
              </a:rPr>
              <a:t>customer service</a:t>
            </a:r>
            <a:endParaRPr lang="en-US" dirty="0">
              <a:solidFill>
                <a:schemeClr val="bg2">
                  <a:lumMod val="10000"/>
                </a:schemeClr>
              </a:solidFill>
            </a:endParaRPr>
          </a:p>
        </p:txBody>
      </p:sp>
      <p:sp>
        <p:nvSpPr>
          <p:cNvPr id="23" name="TextBox 22"/>
          <p:cNvSpPr txBox="1"/>
          <p:nvPr/>
        </p:nvSpPr>
        <p:spPr>
          <a:xfrm>
            <a:off x="4494728" y="3881449"/>
            <a:ext cx="335457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solidFill>
                  <a:schemeClr val="bg2">
                    <a:lumMod val="10000"/>
                  </a:schemeClr>
                </a:solidFill>
              </a:rPr>
              <a:t>Customers shall feel satisfied</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21</a:t>
            </a:fld>
            <a:endParaRPr lang="en-US">
              <a:solidFill>
                <a:schemeClr val="bg2">
                  <a:lumMod val="10000"/>
                </a:schemeClr>
              </a:solidFill>
            </a:endParaRPr>
          </a:p>
        </p:txBody>
      </p:sp>
    </p:spTree>
    <p:extLst>
      <p:ext uri="{BB962C8B-B14F-4D97-AF65-F5344CB8AC3E}">
        <p14:creationId xmlns:p14="http://schemas.microsoft.com/office/powerpoint/2010/main" val="58100295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2" name="TextBox 31"/>
          <p:cNvSpPr txBox="1"/>
          <p:nvPr/>
        </p:nvSpPr>
        <p:spPr>
          <a:xfrm>
            <a:off x="2182085" y="2822909"/>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101</a:t>
            </a:r>
            <a:endParaRPr lang="en-US" dirty="0"/>
          </a:p>
        </p:txBody>
      </p:sp>
      <p:cxnSp>
        <p:nvCxnSpPr>
          <p:cNvPr id="33" name="Straight Arrow Connector 32"/>
          <p:cNvCxnSpPr>
            <a:stCxn id="41" idx="3"/>
            <a:endCxn id="32" idx="1"/>
          </p:cNvCxnSpPr>
          <p:nvPr/>
        </p:nvCxnSpPr>
        <p:spPr>
          <a:xfrm>
            <a:off x="1020703" y="3144290"/>
            <a:ext cx="1161382" cy="1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41" y="3578433"/>
            <a:ext cx="1152638" cy="584775"/>
          </a:xfrm>
          <a:prstGeom prst="rect">
            <a:avLst/>
          </a:prstGeom>
          <a:noFill/>
        </p:spPr>
        <p:txBody>
          <a:bodyPr wrap="square" rtlCol="0">
            <a:spAutoFit/>
          </a:bodyPr>
          <a:lstStyle/>
          <a:p>
            <a:pPr algn="ctr"/>
            <a:r>
              <a:rPr lang="en-US" sz="1600" dirty="0" smtClean="0"/>
              <a:t>Mr.Hien (Manager)</a:t>
            </a:r>
            <a:endParaRPr lang="en-US" sz="1600" dirty="0"/>
          </a:p>
        </p:txBody>
      </p:sp>
      <p:sp>
        <p:nvSpPr>
          <p:cNvPr id="35" name="TextBox 34"/>
          <p:cNvSpPr txBox="1"/>
          <p:nvPr/>
        </p:nvSpPr>
        <p:spPr>
          <a:xfrm>
            <a:off x="7688460" y="2821757"/>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207</a:t>
            </a:r>
            <a:endParaRPr lang="en-US" dirty="0"/>
          </a:p>
        </p:txBody>
      </p:sp>
      <p:cxnSp>
        <p:nvCxnSpPr>
          <p:cNvPr id="37" name="Straight Arrow Connector 36"/>
          <p:cNvCxnSpPr>
            <a:stCxn id="43" idx="3"/>
            <a:endCxn id="35" idx="1"/>
          </p:cNvCxnSpPr>
          <p:nvPr/>
        </p:nvCxnSpPr>
        <p:spPr>
          <a:xfrm flipV="1">
            <a:off x="6416794" y="3144923"/>
            <a:ext cx="127166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6572915" y="2539830"/>
            <a:ext cx="959423" cy="584775"/>
          </a:xfrm>
          <a:prstGeom prst="rect">
            <a:avLst/>
          </a:prstGeom>
          <a:noFill/>
        </p:spPr>
        <p:txBody>
          <a:bodyPr wrap="square" rtlCol="0">
            <a:spAutoFit/>
          </a:bodyPr>
          <a:lstStyle/>
          <a:p>
            <a:pPr algn="ctr"/>
            <a:r>
              <a:rPr lang="en-US" sz="1600" dirty="0" smtClean="0"/>
              <a:t>Change to</a:t>
            </a:r>
            <a:endParaRPr lang="en-US" sz="1600" dirty="0"/>
          </a:p>
        </p:txBody>
      </p:sp>
      <p:sp>
        <p:nvSpPr>
          <p:cNvPr id="39" name="TextBox 38"/>
          <p:cNvSpPr txBox="1"/>
          <p:nvPr/>
        </p:nvSpPr>
        <p:spPr>
          <a:xfrm>
            <a:off x="4695052" y="3777005"/>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40" name="TextBox 39"/>
          <p:cNvSpPr txBox="1"/>
          <p:nvPr/>
        </p:nvSpPr>
        <p:spPr>
          <a:xfrm>
            <a:off x="3319256" y="3603394"/>
            <a:ext cx="1082348" cy="338554"/>
          </a:xfrm>
          <a:prstGeom prst="rect">
            <a:avLst/>
          </a:prstGeom>
          <a:noFill/>
        </p:spPr>
        <p:txBody>
          <a:bodyPr wrap="none" rtlCol="0">
            <a:spAutoFit/>
          </a:bodyPr>
          <a:lstStyle/>
          <a:p>
            <a:r>
              <a:rPr lang="en-US" sz="1600" dirty="0" smtClean="0"/>
              <a:t>Send mail</a:t>
            </a:r>
            <a:endParaRPr lang="en-US" sz="1600"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6" y="2710146"/>
            <a:ext cx="868287" cy="868287"/>
          </a:xfrm>
          <a:prstGeom prst="rect">
            <a:avLst/>
          </a:prstGeom>
        </p:spPr>
      </p:pic>
      <p:sp>
        <p:nvSpPr>
          <p:cNvPr id="42" name="TextBox 41"/>
          <p:cNvSpPr txBox="1"/>
          <p:nvPr/>
        </p:nvSpPr>
        <p:spPr>
          <a:xfrm>
            <a:off x="1131668" y="2579818"/>
            <a:ext cx="939452" cy="584775"/>
          </a:xfrm>
          <a:prstGeom prst="rect">
            <a:avLst/>
          </a:prstGeom>
          <a:noFill/>
        </p:spPr>
        <p:txBody>
          <a:bodyPr wrap="square" rtlCol="0">
            <a:spAutoFit/>
          </a:bodyPr>
          <a:lstStyle/>
          <a:p>
            <a:pPr algn="ctr"/>
            <a:r>
              <a:rPr lang="en-US" sz="1600" dirty="0" smtClean="0"/>
              <a:t>Create meeting</a:t>
            </a:r>
            <a:endParaRPr lang="en-US" sz="1600" dirty="0"/>
          </a:p>
        </p:txBody>
      </p:sp>
      <p:sp>
        <p:nvSpPr>
          <p:cNvPr id="43" name="TextBox 42"/>
          <p:cNvSpPr txBox="1"/>
          <p:nvPr/>
        </p:nvSpPr>
        <p:spPr>
          <a:xfrm>
            <a:off x="5066337" y="2821758"/>
            <a:ext cx="13504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 is damaged</a:t>
            </a:r>
            <a:endParaRPr lang="en-US" dirty="0"/>
          </a:p>
        </p:txBody>
      </p:sp>
      <p:cxnSp>
        <p:nvCxnSpPr>
          <p:cNvPr id="44" name="Straight Arrow Connector 43"/>
          <p:cNvCxnSpPr>
            <a:stCxn id="32" idx="3"/>
            <a:endCxn id="43" idx="1"/>
          </p:cNvCxnSpPr>
          <p:nvPr/>
        </p:nvCxnSpPr>
        <p:spPr>
          <a:xfrm flipV="1">
            <a:off x="3401795" y="3144924"/>
            <a:ext cx="1664542" cy="1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3425069" y="2761488"/>
            <a:ext cx="1465466" cy="338554"/>
          </a:xfrm>
          <a:prstGeom prst="rect">
            <a:avLst/>
          </a:prstGeom>
          <a:noFill/>
        </p:spPr>
        <p:txBody>
          <a:bodyPr wrap="none" rtlCol="0">
            <a:spAutoFit/>
          </a:bodyPr>
          <a:lstStyle/>
          <a:p>
            <a:r>
              <a:rPr lang="en-US" sz="1600" dirty="0" smtClean="0"/>
              <a:t>Unfortunately</a:t>
            </a:r>
            <a:endParaRPr lang="en-US" sz="1600" dirty="0"/>
          </a:p>
        </p:txBody>
      </p:sp>
      <p:cxnSp>
        <p:nvCxnSpPr>
          <p:cNvPr id="46" name="Elbow Connector 45"/>
          <p:cNvCxnSpPr>
            <a:stCxn id="35" idx="2"/>
            <a:endCxn id="39" idx="3"/>
          </p:cNvCxnSpPr>
          <p:nvPr/>
        </p:nvCxnSpPr>
        <p:spPr>
          <a:xfrm rot="5400000">
            <a:off x="7153782" y="2817137"/>
            <a:ext cx="493583" cy="179548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32" idx="2"/>
            <a:endCxn id="39" idx="1"/>
          </p:cNvCxnSpPr>
          <p:nvPr/>
        </p:nvCxnSpPr>
        <p:spPr>
          <a:xfrm rot="16200000" flipH="1">
            <a:off x="3497281" y="2763899"/>
            <a:ext cx="492431" cy="190311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6780059" y="3611324"/>
            <a:ext cx="1082348" cy="338554"/>
          </a:xfrm>
          <a:prstGeom prst="rect">
            <a:avLst/>
          </a:prstGeom>
          <a:noFill/>
        </p:spPr>
        <p:txBody>
          <a:bodyPr wrap="none" rtlCol="0">
            <a:spAutoFit/>
          </a:bodyPr>
          <a:lstStyle/>
          <a:p>
            <a:r>
              <a:rPr lang="en-US" sz="1600" dirty="0"/>
              <a:t>Send mail</a:t>
            </a:r>
          </a:p>
        </p:txBody>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63" y="4604795"/>
            <a:ext cx="1055256" cy="1055256"/>
          </a:xfrm>
          <a:prstGeom prst="rect">
            <a:avLst/>
          </a:prstGeom>
        </p:spPr>
      </p:pic>
      <p:sp>
        <p:nvSpPr>
          <p:cNvPr id="57" name="TextBox 56"/>
          <p:cNvSpPr txBox="1"/>
          <p:nvPr/>
        </p:nvSpPr>
        <p:spPr>
          <a:xfrm>
            <a:off x="152416" y="5660051"/>
            <a:ext cx="1232151" cy="584775"/>
          </a:xfrm>
          <a:prstGeom prst="rect">
            <a:avLst/>
          </a:prstGeom>
          <a:noFill/>
        </p:spPr>
        <p:txBody>
          <a:bodyPr wrap="square" rtlCol="0">
            <a:spAutoFit/>
          </a:bodyPr>
          <a:lstStyle/>
          <a:p>
            <a:pPr algn="ctr"/>
            <a:r>
              <a:rPr lang="en-US" sz="1600" dirty="0" smtClean="0"/>
              <a:t>Mr.Tan (Employee)</a:t>
            </a:r>
            <a:endParaRPr lang="en-US" sz="1600" dirty="0"/>
          </a:p>
        </p:txBody>
      </p:sp>
      <p:cxnSp>
        <p:nvCxnSpPr>
          <p:cNvPr id="60" name="Straight Connector 59"/>
          <p:cNvCxnSpPr/>
          <p:nvPr/>
        </p:nvCxnSpPr>
        <p:spPr>
          <a:xfrm>
            <a:off x="244548" y="4387985"/>
            <a:ext cx="8483816" cy="10391"/>
          </a:xfrm>
          <a:prstGeom prst="line">
            <a:avLst/>
          </a:prstGeom>
          <a:ln>
            <a:prstDash val="lgDash"/>
          </a:ln>
        </p:spPr>
        <p:style>
          <a:lnRef idx="3">
            <a:schemeClr val="dk1"/>
          </a:lnRef>
          <a:fillRef idx="0">
            <a:schemeClr val="dk1"/>
          </a:fillRef>
          <a:effectRef idx="2">
            <a:schemeClr val="dk1"/>
          </a:effectRef>
          <a:fontRef idx="minor">
            <a:schemeClr val="tx1"/>
          </a:fontRef>
        </p:style>
      </p:cxnSp>
      <p:sp>
        <p:nvSpPr>
          <p:cNvPr id="61" name="TextBox 60"/>
          <p:cNvSpPr txBox="1"/>
          <p:nvPr/>
        </p:nvSpPr>
        <p:spPr>
          <a:xfrm>
            <a:off x="2135818" y="4947789"/>
            <a:ext cx="12384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Outdoor</a:t>
            </a:r>
            <a:endParaRPr lang="en-US" dirty="0"/>
          </a:p>
        </p:txBody>
      </p:sp>
      <p:cxnSp>
        <p:nvCxnSpPr>
          <p:cNvPr id="63" name="Straight Arrow Connector 62"/>
          <p:cNvCxnSpPr>
            <a:stCxn id="55" idx="3"/>
            <a:endCxn id="61" idx="1"/>
          </p:cNvCxnSpPr>
          <p:nvPr/>
        </p:nvCxnSpPr>
        <p:spPr>
          <a:xfrm>
            <a:off x="1296119" y="5132423"/>
            <a:ext cx="839699"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TextBox 63"/>
          <p:cNvSpPr txBox="1"/>
          <p:nvPr/>
        </p:nvSpPr>
        <p:spPr>
          <a:xfrm>
            <a:off x="1325218" y="4781921"/>
            <a:ext cx="781501" cy="338554"/>
          </a:xfrm>
          <a:prstGeom prst="rect">
            <a:avLst/>
          </a:prstGeom>
          <a:noFill/>
        </p:spPr>
        <p:txBody>
          <a:bodyPr wrap="square" rtlCol="0">
            <a:spAutoFit/>
          </a:bodyPr>
          <a:lstStyle/>
          <a:p>
            <a:pPr algn="ctr"/>
            <a:r>
              <a:rPr lang="en-US" sz="1600" dirty="0" smtClean="0"/>
              <a:t>work</a:t>
            </a:r>
            <a:endParaRPr lang="en-US" sz="1600" dirty="0"/>
          </a:p>
        </p:txBody>
      </p:sp>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3319" y="4560416"/>
            <a:ext cx="1144013" cy="1144013"/>
          </a:xfrm>
          <a:prstGeom prst="rect">
            <a:avLst/>
          </a:prstGeom>
        </p:spPr>
      </p:pic>
      <p:cxnSp>
        <p:nvCxnSpPr>
          <p:cNvPr id="67" name="Straight Arrow Connector 66"/>
          <p:cNvCxnSpPr>
            <a:stCxn id="61" idx="3"/>
            <a:endCxn id="66" idx="1"/>
          </p:cNvCxnSpPr>
          <p:nvPr/>
        </p:nvCxnSpPr>
        <p:spPr>
          <a:xfrm flipV="1">
            <a:off x="3374238" y="5132423"/>
            <a:ext cx="829081"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3391384" y="4778480"/>
            <a:ext cx="781501" cy="338554"/>
          </a:xfrm>
          <a:prstGeom prst="rect">
            <a:avLst/>
          </a:prstGeom>
          <a:noFill/>
        </p:spPr>
        <p:txBody>
          <a:bodyPr wrap="square" rtlCol="0">
            <a:spAutoFit/>
          </a:bodyPr>
          <a:lstStyle/>
          <a:p>
            <a:pPr algn="ctr"/>
            <a:r>
              <a:rPr lang="en-US" sz="1600" dirty="0" smtClean="0"/>
              <a:t>Go to</a:t>
            </a:r>
            <a:endParaRPr lang="en-US" sz="1600"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210</a:t>
            </a:fld>
            <a:endParaRPr lang="en-US" dirty="0"/>
          </a:p>
        </p:txBody>
      </p:sp>
    </p:spTree>
    <p:extLst>
      <p:ext uri="{BB962C8B-B14F-4D97-AF65-F5344CB8AC3E}">
        <p14:creationId xmlns:p14="http://schemas.microsoft.com/office/powerpoint/2010/main" val="3730273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2" name="TextBox 31"/>
          <p:cNvSpPr txBox="1"/>
          <p:nvPr/>
        </p:nvSpPr>
        <p:spPr>
          <a:xfrm>
            <a:off x="2182085" y="2822909"/>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101</a:t>
            </a:r>
            <a:endParaRPr lang="en-US" dirty="0"/>
          </a:p>
        </p:txBody>
      </p:sp>
      <p:cxnSp>
        <p:nvCxnSpPr>
          <p:cNvPr id="33" name="Straight Arrow Connector 32"/>
          <p:cNvCxnSpPr>
            <a:stCxn id="41" idx="3"/>
            <a:endCxn id="32" idx="1"/>
          </p:cNvCxnSpPr>
          <p:nvPr/>
        </p:nvCxnSpPr>
        <p:spPr>
          <a:xfrm>
            <a:off x="1020703" y="3144290"/>
            <a:ext cx="1161382" cy="1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41" y="3578433"/>
            <a:ext cx="1152638" cy="584775"/>
          </a:xfrm>
          <a:prstGeom prst="rect">
            <a:avLst/>
          </a:prstGeom>
          <a:noFill/>
        </p:spPr>
        <p:txBody>
          <a:bodyPr wrap="square" rtlCol="0">
            <a:spAutoFit/>
          </a:bodyPr>
          <a:lstStyle/>
          <a:p>
            <a:pPr algn="ctr"/>
            <a:r>
              <a:rPr lang="en-US" sz="1600" dirty="0" smtClean="0"/>
              <a:t>Mr.Hien (Manager)</a:t>
            </a:r>
            <a:endParaRPr lang="en-US" sz="1600" dirty="0"/>
          </a:p>
        </p:txBody>
      </p:sp>
      <p:sp>
        <p:nvSpPr>
          <p:cNvPr id="35" name="TextBox 34"/>
          <p:cNvSpPr txBox="1"/>
          <p:nvPr/>
        </p:nvSpPr>
        <p:spPr>
          <a:xfrm>
            <a:off x="7688460" y="2821757"/>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207</a:t>
            </a:r>
            <a:endParaRPr lang="en-US" dirty="0"/>
          </a:p>
        </p:txBody>
      </p:sp>
      <p:cxnSp>
        <p:nvCxnSpPr>
          <p:cNvPr id="37" name="Straight Arrow Connector 36"/>
          <p:cNvCxnSpPr>
            <a:stCxn id="43" idx="3"/>
            <a:endCxn id="35" idx="1"/>
          </p:cNvCxnSpPr>
          <p:nvPr/>
        </p:nvCxnSpPr>
        <p:spPr>
          <a:xfrm flipV="1">
            <a:off x="6416794" y="3144923"/>
            <a:ext cx="127166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6572915" y="2539830"/>
            <a:ext cx="959423" cy="584775"/>
          </a:xfrm>
          <a:prstGeom prst="rect">
            <a:avLst/>
          </a:prstGeom>
          <a:noFill/>
        </p:spPr>
        <p:txBody>
          <a:bodyPr wrap="square" rtlCol="0">
            <a:spAutoFit/>
          </a:bodyPr>
          <a:lstStyle/>
          <a:p>
            <a:pPr algn="ctr"/>
            <a:r>
              <a:rPr lang="en-US" sz="1600" dirty="0" smtClean="0"/>
              <a:t>Change to</a:t>
            </a:r>
            <a:endParaRPr lang="en-US" sz="1600" dirty="0"/>
          </a:p>
        </p:txBody>
      </p:sp>
      <p:sp>
        <p:nvSpPr>
          <p:cNvPr id="39" name="TextBox 38"/>
          <p:cNvSpPr txBox="1"/>
          <p:nvPr/>
        </p:nvSpPr>
        <p:spPr>
          <a:xfrm>
            <a:off x="4695052" y="3777005"/>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40" name="TextBox 39"/>
          <p:cNvSpPr txBox="1"/>
          <p:nvPr/>
        </p:nvSpPr>
        <p:spPr>
          <a:xfrm>
            <a:off x="3319256" y="3603394"/>
            <a:ext cx="1082348" cy="338554"/>
          </a:xfrm>
          <a:prstGeom prst="rect">
            <a:avLst/>
          </a:prstGeom>
          <a:noFill/>
        </p:spPr>
        <p:txBody>
          <a:bodyPr wrap="none" rtlCol="0">
            <a:spAutoFit/>
          </a:bodyPr>
          <a:lstStyle/>
          <a:p>
            <a:r>
              <a:rPr lang="en-US" sz="1600" dirty="0" smtClean="0"/>
              <a:t>Send mail</a:t>
            </a:r>
            <a:endParaRPr lang="en-US" sz="1600"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6" y="2710146"/>
            <a:ext cx="868287" cy="868287"/>
          </a:xfrm>
          <a:prstGeom prst="rect">
            <a:avLst/>
          </a:prstGeom>
        </p:spPr>
      </p:pic>
      <p:sp>
        <p:nvSpPr>
          <p:cNvPr id="42" name="TextBox 41"/>
          <p:cNvSpPr txBox="1"/>
          <p:nvPr/>
        </p:nvSpPr>
        <p:spPr>
          <a:xfrm>
            <a:off x="1131668" y="2579818"/>
            <a:ext cx="939452" cy="584775"/>
          </a:xfrm>
          <a:prstGeom prst="rect">
            <a:avLst/>
          </a:prstGeom>
          <a:noFill/>
        </p:spPr>
        <p:txBody>
          <a:bodyPr wrap="square" rtlCol="0">
            <a:spAutoFit/>
          </a:bodyPr>
          <a:lstStyle/>
          <a:p>
            <a:pPr algn="ctr"/>
            <a:r>
              <a:rPr lang="en-US" sz="1600" dirty="0" smtClean="0"/>
              <a:t>Create meeting</a:t>
            </a:r>
            <a:endParaRPr lang="en-US" sz="1600" dirty="0"/>
          </a:p>
        </p:txBody>
      </p:sp>
      <p:sp>
        <p:nvSpPr>
          <p:cNvPr id="43" name="TextBox 42"/>
          <p:cNvSpPr txBox="1"/>
          <p:nvPr/>
        </p:nvSpPr>
        <p:spPr>
          <a:xfrm>
            <a:off x="5066337" y="2821758"/>
            <a:ext cx="13504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 is damaged</a:t>
            </a:r>
            <a:endParaRPr lang="en-US" dirty="0"/>
          </a:p>
        </p:txBody>
      </p:sp>
      <p:cxnSp>
        <p:nvCxnSpPr>
          <p:cNvPr id="44" name="Straight Arrow Connector 43"/>
          <p:cNvCxnSpPr>
            <a:stCxn id="32" idx="3"/>
            <a:endCxn id="43" idx="1"/>
          </p:cNvCxnSpPr>
          <p:nvPr/>
        </p:nvCxnSpPr>
        <p:spPr>
          <a:xfrm flipV="1">
            <a:off x="3401795" y="3144924"/>
            <a:ext cx="1664542" cy="1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3425069" y="2761488"/>
            <a:ext cx="1465466" cy="338554"/>
          </a:xfrm>
          <a:prstGeom prst="rect">
            <a:avLst/>
          </a:prstGeom>
          <a:noFill/>
        </p:spPr>
        <p:txBody>
          <a:bodyPr wrap="none" rtlCol="0">
            <a:spAutoFit/>
          </a:bodyPr>
          <a:lstStyle/>
          <a:p>
            <a:r>
              <a:rPr lang="en-US" sz="1600" dirty="0" smtClean="0"/>
              <a:t>Unfortunately</a:t>
            </a:r>
            <a:endParaRPr lang="en-US" sz="1600" dirty="0"/>
          </a:p>
        </p:txBody>
      </p:sp>
      <p:cxnSp>
        <p:nvCxnSpPr>
          <p:cNvPr id="46" name="Elbow Connector 45"/>
          <p:cNvCxnSpPr>
            <a:stCxn id="35" idx="2"/>
            <a:endCxn id="39" idx="3"/>
          </p:cNvCxnSpPr>
          <p:nvPr/>
        </p:nvCxnSpPr>
        <p:spPr>
          <a:xfrm rot="5400000">
            <a:off x="7153782" y="2817137"/>
            <a:ext cx="493583" cy="179548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32" idx="2"/>
            <a:endCxn id="39" idx="1"/>
          </p:cNvCxnSpPr>
          <p:nvPr/>
        </p:nvCxnSpPr>
        <p:spPr>
          <a:xfrm rot="16200000" flipH="1">
            <a:off x="3497281" y="2763899"/>
            <a:ext cx="492431" cy="190311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6780059" y="3611324"/>
            <a:ext cx="1082348" cy="338554"/>
          </a:xfrm>
          <a:prstGeom prst="rect">
            <a:avLst/>
          </a:prstGeom>
          <a:noFill/>
        </p:spPr>
        <p:txBody>
          <a:bodyPr wrap="none" rtlCol="0">
            <a:spAutoFit/>
          </a:bodyPr>
          <a:lstStyle/>
          <a:p>
            <a:r>
              <a:rPr lang="en-US" sz="1600" dirty="0"/>
              <a:t>Send mail</a:t>
            </a:r>
          </a:p>
        </p:txBody>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63" y="4604795"/>
            <a:ext cx="1055256" cy="1055256"/>
          </a:xfrm>
          <a:prstGeom prst="rect">
            <a:avLst/>
          </a:prstGeom>
        </p:spPr>
      </p:pic>
      <p:sp>
        <p:nvSpPr>
          <p:cNvPr id="57" name="TextBox 56"/>
          <p:cNvSpPr txBox="1"/>
          <p:nvPr/>
        </p:nvSpPr>
        <p:spPr>
          <a:xfrm>
            <a:off x="152416" y="5660051"/>
            <a:ext cx="1232151" cy="584775"/>
          </a:xfrm>
          <a:prstGeom prst="rect">
            <a:avLst/>
          </a:prstGeom>
          <a:noFill/>
        </p:spPr>
        <p:txBody>
          <a:bodyPr wrap="square" rtlCol="0">
            <a:spAutoFit/>
          </a:bodyPr>
          <a:lstStyle/>
          <a:p>
            <a:pPr algn="ctr"/>
            <a:r>
              <a:rPr lang="en-US" sz="1600" dirty="0" smtClean="0"/>
              <a:t>Mr.Tan (Employee)</a:t>
            </a:r>
            <a:endParaRPr lang="en-US" sz="1600" dirty="0"/>
          </a:p>
        </p:txBody>
      </p:sp>
      <p:cxnSp>
        <p:nvCxnSpPr>
          <p:cNvPr id="60" name="Straight Connector 59"/>
          <p:cNvCxnSpPr/>
          <p:nvPr/>
        </p:nvCxnSpPr>
        <p:spPr>
          <a:xfrm>
            <a:off x="244548" y="4387985"/>
            <a:ext cx="8483816" cy="10391"/>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3319" y="4560416"/>
            <a:ext cx="1144013" cy="1144013"/>
          </a:xfrm>
          <a:prstGeom prst="rect">
            <a:avLst/>
          </a:prstGeom>
        </p:spPr>
      </p:pic>
      <p:cxnSp>
        <p:nvCxnSpPr>
          <p:cNvPr id="67" name="Straight Arrow Connector 66"/>
          <p:cNvCxnSpPr>
            <a:endCxn id="66" idx="1"/>
          </p:cNvCxnSpPr>
          <p:nvPr/>
        </p:nvCxnSpPr>
        <p:spPr>
          <a:xfrm flipV="1">
            <a:off x="3374238" y="5132423"/>
            <a:ext cx="829081"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3391384" y="4778480"/>
            <a:ext cx="781501" cy="338554"/>
          </a:xfrm>
          <a:prstGeom prst="rect">
            <a:avLst/>
          </a:prstGeom>
          <a:noFill/>
        </p:spPr>
        <p:txBody>
          <a:bodyPr wrap="square" rtlCol="0">
            <a:spAutoFit/>
          </a:bodyPr>
          <a:lstStyle/>
          <a:p>
            <a:pPr algn="ctr"/>
            <a:r>
              <a:rPr lang="en-US" sz="1600" dirty="0" smtClean="0"/>
              <a:t>Go to</a:t>
            </a:r>
            <a:endParaRPr lang="en-US" sz="1600" dirty="0"/>
          </a:p>
        </p:txBody>
      </p:sp>
      <p:sp>
        <p:nvSpPr>
          <p:cNvPr id="70" name="TextBox 69"/>
          <p:cNvSpPr txBox="1"/>
          <p:nvPr/>
        </p:nvSpPr>
        <p:spPr>
          <a:xfrm>
            <a:off x="6390105" y="4947789"/>
            <a:ext cx="77005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Email</a:t>
            </a:r>
            <a:endParaRPr lang="en-US" dirty="0"/>
          </a:p>
        </p:txBody>
      </p:sp>
      <p:sp>
        <p:nvSpPr>
          <p:cNvPr id="71" name="TextBox 70"/>
          <p:cNvSpPr txBox="1"/>
          <p:nvPr/>
        </p:nvSpPr>
        <p:spPr>
          <a:xfrm>
            <a:off x="5376089" y="4539758"/>
            <a:ext cx="1090432" cy="584775"/>
          </a:xfrm>
          <a:prstGeom prst="rect">
            <a:avLst/>
          </a:prstGeom>
          <a:noFill/>
        </p:spPr>
        <p:txBody>
          <a:bodyPr wrap="square" rtlCol="0">
            <a:spAutoFit/>
          </a:bodyPr>
          <a:lstStyle/>
          <a:p>
            <a:pPr algn="ctr"/>
            <a:r>
              <a:rPr lang="en-US" sz="1600" dirty="0" smtClean="0"/>
              <a:t>Forget to check</a:t>
            </a:r>
            <a:endParaRPr lang="en-US" sz="1600" dirty="0"/>
          </a:p>
        </p:txBody>
      </p:sp>
      <p:cxnSp>
        <p:nvCxnSpPr>
          <p:cNvPr id="72" name="Straight Arrow Connector 71"/>
          <p:cNvCxnSpPr>
            <a:stCxn id="66" idx="3"/>
            <a:endCxn id="70" idx="1"/>
          </p:cNvCxnSpPr>
          <p:nvPr/>
        </p:nvCxnSpPr>
        <p:spPr>
          <a:xfrm>
            <a:off x="5347332" y="5132423"/>
            <a:ext cx="1042773"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p:cNvSpPr txBox="1"/>
          <p:nvPr/>
        </p:nvSpPr>
        <p:spPr>
          <a:xfrm>
            <a:off x="2135818" y="4947789"/>
            <a:ext cx="12384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Outdoor</a:t>
            </a:r>
            <a:endParaRPr lang="en-US" dirty="0"/>
          </a:p>
        </p:txBody>
      </p:sp>
      <p:cxnSp>
        <p:nvCxnSpPr>
          <p:cNvPr id="48" name="Straight Arrow Connector 47"/>
          <p:cNvCxnSpPr>
            <a:endCxn id="47" idx="1"/>
          </p:cNvCxnSpPr>
          <p:nvPr/>
        </p:nvCxnSpPr>
        <p:spPr>
          <a:xfrm>
            <a:off x="1296119" y="5132423"/>
            <a:ext cx="839699"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a:off x="1325218" y="4781921"/>
            <a:ext cx="781501" cy="338554"/>
          </a:xfrm>
          <a:prstGeom prst="rect">
            <a:avLst/>
          </a:prstGeom>
          <a:noFill/>
        </p:spPr>
        <p:txBody>
          <a:bodyPr wrap="square" rtlCol="0">
            <a:spAutoFit/>
          </a:bodyPr>
          <a:lstStyle/>
          <a:p>
            <a:pPr algn="ctr"/>
            <a:r>
              <a:rPr lang="en-US" sz="1600" dirty="0" smtClean="0"/>
              <a:t>work</a:t>
            </a:r>
            <a:endParaRPr lang="en-US" sz="1600"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211</a:t>
            </a:fld>
            <a:endParaRPr lang="en-US" dirty="0"/>
          </a:p>
        </p:txBody>
      </p:sp>
    </p:spTree>
    <p:extLst>
      <p:ext uri="{BB962C8B-B14F-4D97-AF65-F5344CB8AC3E}">
        <p14:creationId xmlns:p14="http://schemas.microsoft.com/office/powerpoint/2010/main" val="2007416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2" name="TextBox 31"/>
          <p:cNvSpPr txBox="1"/>
          <p:nvPr/>
        </p:nvSpPr>
        <p:spPr>
          <a:xfrm>
            <a:off x="2182085" y="2822909"/>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101</a:t>
            </a:r>
            <a:endParaRPr lang="en-US" dirty="0"/>
          </a:p>
        </p:txBody>
      </p:sp>
      <p:cxnSp>
        <p:nvCxnSpPr>
          <p:cNvPr id="33" name="Straight Arrow Connector 32"/>
          <p:cNvCxnSpPr>
            <a:stCxn id="41" idx="3"/>
            <a:endCxn id="32" idx="1"/>
          </p:cNvCxnSpPr>
          <p:nvPr/>
        </p:nvCxnSpPr>
        <p:spPr>
          <a:xfrm>
            <a:off x="1020703" y="3144290"/>
            <a:ext cx="1161382" cy="1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41" y="3578433"/>
            <a:ext cx="1152638" cy="584775"/>
          </a:xfrm>
          <a:prstGeom prst="rect">
            <a:avLst/>
          </a:prstGeom>
          <a:noFill/>
        </p:spPr>
        <p:txBody>
          <a:bodyPr wrap="square" rtlCol="0">
            <a:spAutoFit/>
          </a:bodyPr>
          <a:lstStyle/>
          <a:p>
            <a:pPr algn="ctr"/>
            <a:r>
              <a:rPr lang="en-US" sz="1600" dirty="0" smtClean="0"/>
              <a:t>Mr.Hien (Manager)</a:t>
            </a:r>
            <a:endParaRPr lang="en-US" sz="1600" dirty="0"/>
          </a:p>
        </p:txBody>
      </p:sp>
      <p:sp>
        <p:nvSpPr>
          <p:cNvPr id="35" name="TextBox 34"/>
          <p:cNvSpPr txBox="1"/>
          <p:nvPr/>
        </p:nvSpPr>
        <p:spPr>
          <a:xfrm>
            <a:off x="7688460" y="2821757"/>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207</a:t>
            </a:r>
            <a:endParaRPr lang="en-US" dirty="0"/>
          </a:p>
        </p:txBody>
      </p:sp>
      <p:cxnSp>
        <p:nvCxnSpPr>
          <p:cNvPr id="37" name="Straight Arrow Connector 36"/>
          <p:cNvCxnSpPr>
            <a:stCxn id="43" idx="3"/>
            <a:endCxn id="35" idx="1"/>
          </p:cNvCxnSpPr>
          <p:nvPr/>
        </p:nvCxnSpPr>
        <p:spPr>
          <a:xfrm flipV="1">
            <a:off x="6416794" y="3144923"/>
            <a:ext cx="127166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6572915" y="2539830"/>
            <a:ext cx="959423" cy="584775"/>
          </a:xfrm>
          <a:prstGeom prst="rect">
            <a:avLst/>
          </a:prstGeom>
          <a:noFill/>
        </p:spPr>
        <p:txBody>
          <a:bodyPr wrap="square" rtlCol="0">
            <a:spAutoFit/>
          </a:bodyPr>
          <a:lstStyle/>
          <a:p>
            <a:pPr algn="ctr"/>
            <a:r>
              <a:rPr lang="en-US" sz="1600" dirty="0" smtClean="0"/>
              <a:t>Change to</a:t>
            </a:r>
            <a:endParaRPr lang="en-US" sz="1600" dirty="0"/>
          </a:p>
        </p:txBody>
      </p:sp>
      <p:sp>
        <p:nvSpPr>
          <p:cNvPr id="39" name="TextBox 38"/>
          <p:cNvSpPr txBox="1"/>
          <p:nvPr/>
        </p:nvSpPr>
        <p:spPr>
          <a:xfrm>
            <a:off x="4695052" y="3777005"/>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40" name="TextBox 39"/>
          <p:cNvSpPr txBox="1"/>
          <p:nvPr/>
        </p:nvSpPr>
        <p:spPr>
          <a:xfrm>
            <a:off x="3319256" y="3603394"/>
            <a:ext cx="1082348" cy="338554"/>
          </a:xfrm>
          <a:prstGeom prst="rect">
            <a:avLst/>
          </a:prstGeom>
          <a:noFill/>
        </p:spPr>
        <p:txBody>
          <a:bodyPr wrap="none" rtlCol="0">
            <a:spAutoFit/>
          </a:bodyPr>
          <a:lstStyle/>
          <a:p>
            <a:r>
              <a:rPr lang="en-US" sz="1600" dirty="0" smtClean="0"/>
              <a:t>Send mail</a:t>
            </a:r>
            <a:endParaRPr lang="en-US" sz="1600"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6" y="2710146"/>
            <a:ext cx="868287" cy="868287"/>
          </a:xfrm>
          <a:prstGeom prst="rect">
            <a:avLst/>
          </a:prstGeom>
        </p:spPr>
      </p:pic>
      <p:sp>
        <p:nvSpPr>
          <p:cNvPr id="42" name="TextBox 41"/>
          <p:cNvSpPr txBox="1"/>
          <p:nvPr/>
        </p:nvSpPr>
        <p:spPr>
          <a:xfrm>
            <a:off x="1131668" y="2579818"/>
            <a:ext cx="939452" cy="584775"/>
          </a:xfrm>
          <a:prstGeom prst="rect">
            <a:avLst/>
          </a:prstGeom>
          <a:noFill/>
        </p:spPr>
        <p:txBody>
          <a:bodyPr wrap="square" rtlCol="0">
            <a:spAutoFit/>
          </a:bodyPr>
          <a:lstStyle/>
          <a:p>
            <a:pPr algn="ctr"/>
            <a:r>
              <a:rPr lang="en-US" sz="1600" dirty="0" smtClean="0"/>
              <a:t>Create meeting</a:t>
            </a:r>
            <a:endParaRPr lang="en-US" sz="1600" dirty="0"/>
          </a:p>
        </p:txBody>
      </p:sp>
      <p:sp>
        <p:nvSpPr>
          <p:cNvPr id="43" name="TextBox 42"/>
          <p:cNvSpPr txBox="1"/>
          <p:nvPr/>
        </p:nvSpPr>
        <p:spPr>
          <a:xfrm>
            <a:off x="5066337" y="2821758"/>
            <a:ext cx="13504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 is damaged</a:t>
            </a:r>
            <a:endParaRPr lang="en-US" dirty="0"/>
          </a:p>
        </p:txBody>
      </p:sp>
      <p:cxnSp>
        <p:nvCxnSpPr>
          <p:cNvPr id="44" name="Straight Arrow Connector 43"/>
          <p:cNvCxnSpPr>
            <a:stCxn id="32" idx="3"/>
            <a:endCxn id="43" idx="1"/>
          </p:cNvCxnSpPr>
          <p:nvPr/>
        </p:nvCxnSpPr>
        <p:spPr>
          <a:xfrm flipV="1">
            <a:off x="3401795" y="3144924"/>
            <a:ext cx="1664542" cy="1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3425069" y="2761488"/>
            <a:ext cx="1465466" cy="338554"/>
          </a:xfrm>
          <a:prstGeom prst="rect">
            <a:avLst/>
          </a:prstGeom>
          <a:noFill/>
        </p:spPr>
        <p:txBody>
          <a:bodyPr wrap="none" rtlCol="0">
            <a:spAutoFit/>
          </a:bodyPr>
          <a:lstStyle/>
          <a:p>
            <a:r>
              <a:rPr lang="en-US" sz="1600" dirty="0" smtClean="0"/>
              <a:t>Unfortunately</a:t>
            </a:r>
            <a:endParaRPr lang="en-US" sz="1600" dirty="0"/>
          </a:p>
        </p:txBody>
      </p:sp>
      <p:cxnSp>
        <p:nvCxnSpPr>
          <p:cNvPr id="46" name="Elbow Connector 45"/>
          <p:cNvCxnSpPr>
            <a:stCxn id="35" idx="2"/>
            <a:endCxn id="39" idx="3"/>
          </p:cNvCxnSpPr>
          <p:nvPr/>
        </p:nvCxnSpPr>
        <p:spPr>
          <a:xfrm rot="5400000">
            <a:off x="7153782" y="2817137"/>
            <a:ext cx="493583" cy="179548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32" idx="2"/>
            <a:endCxn id="39" idx="1"/>
          </p:cNvCxnSpPr>
          <p:nvPr/>
        </p:nvCxnSpPr>
        <p:spPr>
          <a:xfrm rot="16200000" flipH="1">
            <a:off x="3497281" y="2763899"/>
            <a:ext cx="492431" cy="190311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6780059" y="3611324"/>
            <a:ext cx="1082348" cy="338554"/>
          </a:xfrm>
          <a:prstGeom prst="rect">
            <a:avLst/>
          </a:prstGeom>
          <a:noFill/>
        </p:spPr>
        <p:txBody>
          <a:bodyPr wrap="none" rtlCol="0">
            <a:spAutoFit/>
          </a:bodyPr>
          <a:lstStyle/>
          <a:p>
            <a:r>
              <a:rPr lang="en-US" sz="1600" dirty="0"/>
              <a:t>Send mail</a:t>
            </a:r>
          </a:p>
        </p:txBody>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63" y="4604795"/>
            <a:ext cx="1055256" cy="1055256"/>
          </a:xfrm>
          <a:prstGeom prst="rect">
            <a:avLst/>
          </a:prstGeom>
        </p:spPr>
      </p:pic>
      <p:sp>
        <p:nvSpPr>
          <p:cNvPr id="57" name="TextBox 56"/>
          <p:cNvSpPr txBox="1"/>
          <p:nvPr/>
        </p:nvSpPr>
        <p:spPr>
          <a:xfrm>
            <a:off x="152416" y="5660051"/>
            <a:ext cx="1232151" cy="584775"/>
          </a:xfrm>
          <a:prstGeom prst="rect">
            <a:avLst/>
          </a:prstGeom>
          <a:noFill/>
        </p:spPr>
        <p:txBody>
          <a:bodyPr wrap="square" rtlCol="0">
            <a:spAutoFit/>
          </a:bodyPr>
          <a:lstStyle/>
          <a:p>
            <a:pPr algn="ctr"/>
            <a:r>
              <a:rPr lang="en-US" sz="1600" dirty="0" smtClean="0"/>
              <a:t>Mr.Tan (Employee)</a:t>
            </a:r>
            <a:endParaRPr lang="en-US" sz="1600" dirty="0"/>
          </a:p>
        </p:txBody>
      </p:sp>
      <p:cxnSp>
        <p:nvCxnSpPr>
          <p:cNvPr id="60" name="Straight Connector 59"/>
          <p:cNvCxnSpPr/>
          <p:nvPr/>
        </p:nvCxnSpPr>
        <p:spPr>
          <a:xfrm>
            <a:off x="244548" y="4387985"/>
            <a:ext cx="8483816" cy="10391"/>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3319" y="4560416"/>
            <a:ext cx="1144013" cy="1144013"/>
          </a:xfrm>
          <a:prstGeom prst="rect">
            <a:avLst/>
          </a:prstGeom>
        </p:spPr>
      </p:pic>
      <p:cxnSp>
        <p:nvCxnSpPr>
          <p:cNvPr id="67" name="Straight Arrow Connector 66"/>
          <p:cNvCxnSpPr>
            <a:endCxn id="66" idx="1"/>
          </p:cNvCxnSpPr>
          <p:nvPr/>
        </p:nvCxnSpPr>
        <p:spPr>
          <a:xfrm flipV="1">
            <a:off x="3374238" y="5132423"/>
            <a:ext cx="829081"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3391384" y="4778480"/>
            <a:ext cx="781501" cy="338554"/>
          </a:xfrm>
          <a:prstGeom prst="rect">
            <a:avLst/>
          </a:prstGeom>
          <a:noFill/>
        </p:spPr>
        <p:txBody>
          <a:bodyPr wrap="square" rtlCol="0">
            <a:spAutoFit/>
          </a:bodyPr>
          <a:lstStyle/>
          <a:p>
            <a:pPr algn="ctr"/>
            <a:r>
              <a:rPr lang="en-US" sz="1600" dirty="0" smtClean="0"/>
              <a:t>Go to</a:t>
            </a:r>
            <a:endParaRPr lang="en-US" sz="1600" dirty="0"/>
          </a:p>
        </p:txBody>
      </p:sp>
      <p:sp>
        <p:nvSpPr>
          <p:cNvPr id="70" name="TextBox 69"/>
          <p:cNvSpPr txBox="1"/>
          <p:nvPr/>
        </p:nvSpPr>
        <p:spPr>
          <a:xfrm>
            <a:off x="6390105" y="4947789"/>
            <a:ext cx="77005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Email</a:t>
            </a:r>
            <a:endParaRPr lang="en-US" dirty="0"/>
          </a:p>
        </p:txBody>
      </p:sp>
      <p:sp>
        <p:nvSpPr>
          <p:cNvPr id="71" name="TextBox 70"/>
          <p:cNvSpPr txBox="1"/>
          <p:nvPr/>
        </p:nvSpPr>
        <p:spPr>
          <a:xfrm>
            <a:off x="5376089" y="4539758"/>
            <a:ext cx="1090432" cy="584775"/>
          </a:xfrm>
          <a:prstGeom prst="rect">
            <a:avLst/>
          </a:prstGeom>
          <a:noFill/>
        </p:spPr>
        <p:txBody>
          <a:bodyPr wrap="square" rtlCol="0">
            <a:spAutoFit/>
          </a:bodyPr>
          <a:lstStyle/>
          <a:p>
            <a:pPr algn="ctr"/>
            <a:r>
              <a:rPr lang="en-US" sz="1600" dirty="0" smtClean="0"/>
              <a:t>Forget to check</a:t>
            </a:r>
            <a:endParaRPr lang="en-US" sz="1600" dirty="0"/>
          </a:p>
        </p:txBody>
      </p:sp>
      <p:cxnSp>
        <p:nvCxnSpPr>
          <p:cNvPr id="72" name="Straight Arrow Connector 71"/>
          <p:cNvCxnSpPr>
            <a:stCxn id="66" idx="3"/>
            <a:endCxn id="70" idx="1"/>
          </p:cNvCxnSpPr>
          <p:nvPr/>
        </p:nvCxnSpPr>
        <p:spPr>
          <a:xfrm>
            <a:off x="5347332" y="5132423"/>
            <a:ext cx="1042773"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6" name="TextBox 75"/>
          <p:cNvSpPr txBox="1"/>
          <p:nvPr/>
        </p:nvSpPr>
        <p:spPr>
          <a:xfrm>
            <a:off x="7919345" y="4809289"/>
            <a:ext cx="77005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a:t>
            </a:r>
            <a:endParaRPr lang="en-US" dirty="0"/>
          </a:p>
        </p:txBody>
      </p:sp>
      <p:sp>
        <p:nvSpPr>
          <p:cNvPr id="77" name="TextBox 76"/>
          <p:cNvSpPr txBox="1"/>
          <p:nvPr/>
        </p:nvSpPr>
        <p:spPr>
          <a:xfrm>
            <a:off x="7156138" y="4755802"/>
            <a:ext cx="706269" cy="338554"/>
          </a:xfrm>
          <a:prstGeom prst="rect">
            <a:avLst/>
          </a:prstGeom>
          <a:noFill/>
        </p:spPr>
        <p:txBody>
          <a:bodyPr wrap="square" rtlCol="0">
            <a:spAutoFit/>
          </a:bodyPr>
          <a:lstStyle/>
          <a:p>
            <a:pPr algn="ctr"/>
            <a:r>
              <a:rPr lang="en-US" sz="1600" dirty="0" smtClean="0"/>
              <a:t>Go to</a:t>
            </a:r>
            <a:endParaRPr lang="en-US" sz="1600" dirty="0"/>
          </a:p>
        </p:txBody>
      </p:sp>
      <p:cxnSp>
        <p:nvCxnSpPr>
          <p:cNvPr id="78" name="Straight Arrow Connector 77"/>
          <p:cNvCxnSpPr>
            <a:stCxn id="70" idx="3"/>
            <a:endCxn id="76" idx="1"/>
          </p:cNvCxnSpPr>
          <p:nvPr/>
        </p:nvCxnSpPr>
        <p:spPr>
          <a:xfrm>
            <a:off x="7160163" y="5132455"/>
            <a:ext cx="7591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p:cNvSpPr txBox="1"/>
          <p:nvPr/>
        </p:nvSpPr>
        <p:spPr>
          <a:xfrm>
            <a:off x="2135818" y="4947789"/>
            <a:ext cx="12384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Outdoor</a:t>
            </a:r>
            <a:endParaRPr lang="en-US" dirty="0"/>
          </a:p>
        </p:txBody>
      </p:sp>
      <p:cxnSp>
        <p:nvCxnSpPr>
          <p:cNvPr id="48" name="Straight Arrow Connector 47"/>
          <p:cNvCxnSpPr>
            <a:endCxn id="47" idx="1"/>
          </p:cNvCxnSpPr>
          <p:nvPr/>
        </p:nvCxnSpPr>
        <p:spPr>
          <a:xfrm>
            <a:off x="1296119" y="5132423"/>
            <a:ext cx="839699"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a:off x="1325218" y="4781921"/>
            <a:ext cx="781501" cy="338554"/>
          </a:xfrm>
          <a:prstGeom prst="rect">
            <a:avLst/>
          </a:prstGeom>
          <a:noFill/>
        </p:spPr>
        <p:txBody>
          <a:bodyPr wrap="square" rtlCol="0">
            <a:spAutoFit/>
          </a:bodyPr>
          <a:lstStyle/>
          <a:p>
            <a:pPr algn="ctr"/>
            <a:r>
              <a:rPr lang="en-US" sz="1600" dirty="0" smtClean="0"/>
              <a:t>work</a:t>
            </a:r>
            <a:endParaRPr lang="en-US" sz="1600"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212</a:t>
            </a:fld>
            <a:endParaRPr lang="en-US" dirty="0"/>
          </a:p>
        </p:txBody>
      </p:sp>
    </p:spTree>
    <p:extLst>
      <p:ext uri="{BB962C8B-B14F-4D97-AF65-F5344CB8AC3E}">
        <p14:creationId xmlns:p14="http://schemas.microsoft.com/office/powerpoint/2010/main" val="1805681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2" name="TextBox 31"/>
          <p:cNvSpPr txBox="1"/>
          <p:nvPr/>
        </p:nvSpPr>
        <p:spPr>
          <a:xfrm>
            <a:off x="2182085" y="2822909"/>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101</a:t>
            </a:r>
            <a:endParaRPr lang="en-US" dirty="0"/>
          </a:p>
        </p:txBody>
      </p:sp>
      <p:cxnSp>
        <p:nvCxnSpPr>
          <p:cNvPr id="33" name="Straight Arrow Connector 32"/>
          <p:cNvCxnSpPr>
            <a:stCxn id="41" idx="3"/>
            <a:endCxn id="32" idx="1"/>
          </p:cNvCxnSpPr>
          <p:nvPr/>
        </p:nvCxnSpPr>
        <p:spPr>
          <a:xfrm>
            <a:off x="1020703" y="3144290"/>
            <a:ext cx="1161382" cy="1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41" y="3578433"/>
            <a:ext cx="1152638" cy="584775"/>
          </a:xfrm>
          <a:prstGeom prst="rect">
            <a:avLst/>
          </a:prstGeom>
          <a:noFill/>
        </p:spPr>
        <p:txBody>
          <a:bodyPr wrap="square" rtlCol="0">
            <a:spAutoFit/>
          </a:bodyPr>
          <a:lstStyle/>
          <a:p>
            <a:pPr algn="ctr"/>
            <a:r>
              <a:rPr lang="en-US" sz="1600" dirty="0" smtClean="0"/>
              <a:t>Mr.Hien (Manager)</a:t>
            </a:r>
            <a:endParaRPr lang="en-US" sz="1600" dirty="0"/>
          </a:p>
        </p:txBody>
      </p:sp>
      <p:sp>
        <p:nvSpPr>
          <p:cNvPr id="35" name="TextBox 34"/>
          <p:cNvSpPr txBox="1"/>
          <p:nvPr/>
        </p:nvSpPr>
        <p:spPr>
          <a:xfrm>
            <a:off x="7688460" y="2821757"/>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207</a:t>
            </a:r>
            <a:endParaRPr lang="en-US" dirty="0"/>
          </a:p>
        </p:txBody>
      </p:sp>
      <p:cxnSp>
        <p:nvCxnSpPr>
          <p:cNvPr id="37" name="Straight Arrow Connector 36"/>
          <p:cNvCxnSpPr>
            <a:stCxn id="43" idx="3"/>
            <a:endCxn id="35" idx="1"/>
          </p:cNvCxnSpPr>
          <p:nvPr/>
        </p:nvCxnSpPr>
        <p:spPr>
          <a:xfrm flipV="1">
            <a:off x="6416794" y="3144923"/>
            <a:ext cx="127166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6572915" y="2539830"/>
            <a:ext cx="959423" cy="584775"/>
          </a:xfrm>
          <a:prstGeom prst="rect">
            <a:avLst/>
          </a:prstGeom>
          <a:noFill/>
        </p:spPr>
        <p:txBody>
          <a:bodyPr wrap="square" rtlCol="0">
            <a:spAutoFit/>
          </a:bodyPr>
          <a:lstStyle/>
          <a:p>
            <a:pPr algn="ctr"/>
            <a:r>
              <a:rPr lang="en-US" sz="1600" dirty="0" smtClean="0"/>
              <a:t>Change to</a:t>
            </a:r>
            <a:endParaRPr lang="en-US" sz="1600" dirty="0"/>
          </a:p>
        </p:txBody>
      </p:sp>
      <p:sp>
        <p:nvSpPr>
          <p:cNvPr id="39" name="TextBox 38"/>
          <p:cNvSpPr txBox="1"/>
          <p:nvPr/>
        </p:nvSpPr>
        <p:spPr>
          <a:xfrm>
            <a:off x="4695052" y="3777005"/>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40" name="TextBox 39"/>
          <p:cNvSpPr txBox="1"/>
          <p:nvPr/>
        </p:nvSpPr>
        <p:spPr>
          <a:xfrm>
            <a:off x="3319256" y="3603394"/>
            <a:ext cx="1082348" cy="338554"/>
          </a:xfrm>
          <a:prstGeom prst="rect">
            <a:avLst/>
          </a:prstGeom>
          <a:noFill/>
        </p:spPr>
        <p:txBody>
          <a:bodyPr wrap="none" rtlCol="0">
            <a:spAutoFit/>
          </a:bodyPr>
          <a:lstStyle/>
          <a:p>
            <a:r>
              <a:rPr lang="en-US" sz="1600" dirty="0" smtClean="0"/>
              <a:t>Send mail</a:t>
            </a:r>
            <a:endParaRPr lang="en-US" sz="1600"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6" y="2710146"/>
            <a:ext cx="868287" cy="868287"/>
          </a:xfrm>
          <a:prstGeom prst="rect">
            <a:avLst/>
          </a:prstGeom>
        </p:spPr>
      </p:pic>
      <p:sp>
        <p:nvSpPr>
          <p:cNvPr id="42" name="TextBox 41"/>
          <p:cNvSpPr txBox="1"/>
          <p:nvPr/>
        </p:nvSpPr>
        <p:spPr>
          <a:xfrm>
            <a:off x="1131668" y="2579818"/>
            <a:ext cx="939452" cy="584775"/>
          </a:xfrm>
          <a:prstGeom prst="rect">
            <a:avLst/>
          </a:prstGeom>
          <a:noFill/>
        </p:spPr>
        <p:txBody>
          <a:bodyPr wrap="square" rtlCol="0">
            <a:spAutoFit/>
          </a:bodyPr>
          <a:lstStyle/>
          <a:p>
            <a:pPr algn="ctr"/>
            <a:r>
              <a:rPr lang="en-US" sz="1600" dirty="0" smtClean="0"/>
              <a:t>Create meeting</a:t>
            </a:r>
            <a:endParaRPr lang="en-US" sz="1600" dirty="0"/>
          </a:p>
        </p:txBody>
      </p:sp>
      <p:sp>
        <p:nvSpPr>
          <p:cNvPr id="43" name="TextBox 42"/>
          <p:cNvSpPr txBox="1"/>
          <p:nvPr/>
        </p:nvSpPr>
        <p:spPr>
          <a:xfrm>
            <a:off x="5066337" y="2821758"/>
            <a:ext cx="13504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 is damaged</a:t>
            </a:r>
            <a:endParaRPr lang="en-US" dirty="0"/>
          </a:p>
        </p:txBody>
      </p:sp>
      <p:cxnSp>
        <p:nvCxnSpPr>
          <p:cNvPr id="44" name="Straight Arrow Connector 43"/>
          <p:cNvCxnSpPr>
            <a:stCxn id="32" idx="3"/>
            <a:endCxn id="43" idx="1"/>
          </p:cNvCxnSpPr>
          <p:nvPr/>
        </p:nvCxnSpPr>
        <p:spPr>
          <a:xfrm flipV="1">
            <a:off x="3401795" y="3144924"/>
            <a:ext cx="1664542" cy="1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3425069" y="2761488"/>
            <a:ext cx="1465466" cy="338554"/>
          </a:xfrm>
          <a:prstGeom prst="rect">
            <a:avLst/>
          </a:prstGeom>
          <a:noFill/>
        </p:spPr>
        <p:txBody>
          <a:bodyPr wrap="none" rtlCol="0">
            <a:spAutoFit/>
          </a:bodyPr>
          <a:lstStyle/>
          <a:p>
            <a:r>
              <a:rPr lang="en-US" sz="1600" dirty="0" smtClean="0"/>
              <a:t>Unfortunately</a:t>
            </a:r>
            <a:endParaRPr lang="en-US" sz="1600" dirty="0"/>
          </a:p>
        </p:txBody>
      </p:sp>
      <p:cxnSp>
        <p:nvCxnSpPr>
          <p:cNvPr id="46" name="Elbow Connector 45"/>
          <p:cNvCxnSpPr>
            <a:stCxn id="35" idx="2"/>
            <a:endCxn id="39" idx="3"/>
          </p:cNvCxnSpPr>
          <p:nvPr/>
        </p:nvCxnSpPr>
        <p:spPr>
          <a:xfrm rot="5400000">
            <a:off x="7153782" y="2817137"/>
            <a:ext cx="493583" cy="179548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32" idx="2"/>
            <a:endCxn id="39" idx="1"/>
          </p:cNvCxnSpPr>
          <p:nvPr/>
        </p:nvCxnSpPr>
        <p:spPr>
          <a:xfrm rot="16200000" flipH="1">
            <a:off x="3497281" y="2763899"/>
            <a:ext cx="492431" cy="190311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6780059" y="3611324"/>
            <a:ext cx="1082348" cy="338554"/>
          </a:xfrm>
          <a:prstGeom prst="rect">
            <a:avLst/>
          </a:prstGeom>
          <a:noFill/>
        </p:spPr>
        <p:txBody>
          <a:bodyPr wrap="none" rtlCol="0">
            <a:spAutoFit/>
          </a:bodyPr>
          <a:lstStyle/>
          <a:p>
            <a:r>
              <a:rPr lang="en-US" sz="1600" dirty="0"/>
              <a:t>Send mail</a:t>
            </a:r>
          </a:p>
        </p:txBody>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63" y="4604795"/>
            <a:ext cx="1055256" cy="1055256"/>
          </a:xfrm>
          <a:prstGeom prst="rect">
            <a:avLst/>
          </a:prstGeom>
        </p:spPr>
      </p:pic>
      <p:sp>
        <p:nvSpPr>
          <p:cNvPr id="57" name="TextBox 56"/>
          <p:cNvSpPr txBox="1"/>
          <p:nvPr/>
        </p:nvSpPr>
        <p:spPr>
          <a:xfrm>
            <a:off x="152416" y="5660051"/>
            <a:ext cx="1232151" cy="584775"/>
          </a:xfrm>
          <a:prstGeom prst="rect">
            <a:avLst/>
          </a:prstGeom>
          <a:noFill/>
        </p:spPr>
        <p:txBody>
          <a:bodyPr wrap="square" rtlCol="0">
            <a:spAutoFit/>
          </a:bodyPr>
          <a:lstStyle/>
          <a:p>
            <a:pPr algn="ctr"/>
            <a:r>
              <a:rPr lang="en-US" sz="1600" dirty="0" smtClean="0"/>
              <a:t>Mr.Tan (Employee)</a:t>
            </a:r>
            <a:endParaRPr lang="en-US" sz="1600" dirty="0"/>
          </a:p>
        </p:txBody>
      </p:sp>
      <p:cxnSp>
        <p:nvCxnSpPr>
          <p:cNvPr id="60" name="Straight Connector 59"/>
          <p:cNvCxnSpPr/>
          <p:nvPr/>
        </p:nvCxnSpPr>
        <p:spPr>
          <a:xfrm>
            <a:off x="244548" y="4387985"/>
            <a:ext cx="8483816" cy="10391"/>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3319" y="4560416"/>
            <a:ext cx="1144013" cy="1144013"/>
          </a:xfrm>
          <a:prstGeom prst="rect">
            <a:avLst/>
          </a:prstGeom>
        </p:spPr>
      </p:pic>
      <p:cxnSp>
        <p:nvCxnSpPr>
          <p:cNvPr id="67" name="Straight Arrow Connector 66"/>
          <p:cNvCxnSpPr>
            <a:endCxn id="66" idx="1"/>
          </p:cNvCxnSpPr>
          <p:nvPr/>
        </p:nvCxnSpPr>
        <p:spPr>
          <a:xfrm flipV="1">
            <a:off x="3374238" y="5132423"/>
            <a:ext cx="829081"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3391384" y="4778480"/>
            <a:ext cx="781501" cy="338554"/>
          </a:xfrm>
          <a:prstGeom prst="rect">
            <a:avLst/>
          </a:prstGeom>
          <a:noFill/>
        </p:spPr>
        <p:txBody>
          <a:bodyPr wrap="square" rtlCol="0">
            <a:spAutoFit/>
          </a:bodyPr>
          <a:lstStyle/>
          <a:p>
            <a:pPr algn="ctr"/>
            <a:r>
              <a:rPr lang="en-US" sz="1600" dirty="0" smtClean="0"/>
              <a:t>Go to</a:t>
            </a:r>
            <a:endParaRPr lang="en-US" sz="1600" dirty="0"/>
          </a:p>
        </p:txBody>
      </p:sp>
      <p:sp>
        <p:nvSpPr>
          <p:cNvPr id="70" name="TextBox 69"/>
          <p:cNvSpPr txBox="1"/>
          <p:nvPr/>
        </p:nvSpPr>
        <p:spPr>
          <a:xfrm>
            <a:off x="6390105" y="4947789"/>
            <a:ext cx="77005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Email</a:t>
            </a:r>
            <a:endParaRPr lang="en-US" dirty="0"/>
          </a:p>
        </p:txBody>
      </p:sp>
      <p:sp>
        <p:nvSpPr>
          <p:cNvPr id="71" name="TextBox 70"/>
          <p:cNvSpPr txBox="1"/>
          <p:nvPr/>
        </p:nvSpPr>
        <p:spPr>
          <a:xfrm>
            <a:off x="5376089" y="4539758"/>
            <a:ext cx="1090432" cy="584775"/>
          </a:xfrm>
          <a:prstGeom prst="rect">
            <a:avLst/>
          </a:prstGeom>
          <a:noFill/>
        </p:spPr>
        <p:txBody>
          <a:bodyPr wrap="square" rtlCol="0">
            <a:spAutoFit/>
          </a:bodyPr>
          <a:lstStyle/>
          <a:p>
            <a:pPr algn="ctr"/>
            <a:r>
              <a:rPr lang="en-US" sz="1600" dirty="0" smtClean="0"/>
              <a:t>Forget to check</a:t>
            </a:r>
            <a:endParaRPr lang="en-US" sz="1600" dirty="0"/>
          </a:p>
        </p:txBody>
      </p:sp>
      <p:cxnSp>
        <p:nvCxnSpPr>
          <p:cNvPr id="72" name="Straight Arrow Connector 71"/>
          <p:cNvCxnSpPr>
            <a:stCxn id="66" idx="3"/>
            <a:endCxn id="70" idx="1"/>
          </p:cNvCxnSpPr>
          <p:nvPr/>
        </p:nvCxnSpPr>
        <p:spPr>
          <a:xfrm>
            <a:off x="5347332" y="5132423"/>
            <a:ext cx="1042773"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6" name="TextBox 75"/>
          <p:cNvSpPr txBox="1"/>
          <p:nvPr/>
        </p:nvSpPr>
        <p:spPr>
          <a:xfrm>
            <a:off x="7919345" y="4809289"/>
            <a:ext cx="77005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a:t>
            </a:r>
            <a:endParaRPr lang="en-US" dirty="0"/>
          </a:p>
        </p:txBody>
      </p:sp>
      <p:sp>
        <p:nvSpPr>
          <p:cNvPr id="77" name="TextBox 76"/>
          <p:cNvSpPr txBox="1"/>
          <p:nvPr/>
        </p:nvSpPr>
        <p:spPr>
          <a:xfrm>
            <a:off x="7156138" y="4755802"/>
            <a:ext cx="706269" cy="338554"/>
          </a:xfrm>
          <a:prstGeom prst="rect">
            <a:avLst/>
          </a:prstGeom>
          <a:noFill/>
        </p:spPr>
        <p:txBody>
          <a:bodyPr wrap="square" rtlCol="0">
            <a:spAutoFit/>
          </a:bodyPr>
          <a:lstStyle/>
          <a:p>
            <a:pPr algn="ctr"/>
            <a:r>
              <a:rPr lang="en-US" sz="1600" dirty="0" smtClean="0"/>
              <a:t>Go to</a:t>
            </a:r>
            <a:endParaRPr lang="en-US" sz="1600" dirty="0"/>
          </a:p>
        </p:txBody>
      </p:sp>
      <p:cxnSp>
        <p:nvCxnSpPr>
          <p:cNvPr id="78" name="Straight Arrow Connector 77"/>
          <p:cNvCxnSpPr>
            <a:stCxn id="70" idx="3"/>
            <a:endCxn id="76" idx="1"/>
          </p:cNvCxnSpPr>
          <p:nvPr/>
        </p:nvCxnSpPr>
        <p:spPr>
          <a:xfrm>
            <a:off x="7160163" y="5132455"/>
            <a:ext cx="7591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Explosion 1 82"/>
          <p:cNvSpPr/>
          <p:nvPr/>
        </p:nvSpPr>
        <p:spPr>
          <a:xfrm>
            <a:off x="1470102" y="5666447"/>
            <a:ext cx="3369835" cy="1133077"/>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effectLst>
                  <a:outerShdw blurRad="38100" dist="38100" dir="2700000" algn="tl">
                    <a:srgbClr val="000000">
                      <a:alpha val="43137"/>
                    </a:srgbClr>
                  </a:outerShdw>
                </a:effectLst>
              </a:rPr>
              <a:t>!!!Know that room had been changed</a:t>
            </a:r>
            <a:endParaRPr lang="en-US" sz="1600" dirty="0">
              <a:solidFill>
                <a:schemeClr val="tx1"/>
              </a:solidFill>
              <a:effectLst>
                <a:outerShdw blurRad="38100" dist="38100" dir="2700000" algn="tl">
                  <a:srgbClr val="000000">
                    <a:alpha val="43137"/>
                  </a:srgbClr>
                </a:outerShdw>
              </a:effectLst>
            </a:endParaRPr>
          </a:p>
        </p:txBody>
      </p:sp>
      <p:cxnSp>
        <p:nvCxnSpPr>
          <p:cNvPr id="112" name="Elbow Connector 111"/>
          <p:cNvCxnSpPr>
            <a:stCxn id="76" idx="2"/>
            <a:endCxn id="83" idx="3"/>
          </p:cNvCxnSpPr>
          <p:nvPr/>
        </p:nvCxnSpPr>
        <p:spPr>
          <a:xfrm rot="5400000">
            <a:off x="6118164" y="4177394"/>
            <a:ext cx="907984" cy="346443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p:cNvSpPr txBox="1"/>
          <p:nvPr/>
        </p:nvSpPr>
        <p:spPr>
          <a:xfrm>
            <a:off x="2135818" y="4947789"/>
            <a:ext cx="12384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Outdoor</a:t>
            </a:r>
            <a:endParaRPr lang="en-US" dirty="0"/>
          </a:p>
        </p:txBody>
      </p:sp>
      <p:cxnSp>
        <p:nvCxnSpPr>
          <p:cNvPr id="48" name="Straight Arrow Connector 47"/>
          <p:cNvCxnSpPr>
            <a:endCxn id="47" idx="1"/>
          </p:cNvCxnSpPr>
          <p:nvPr/>
        </p:nvCxnSpPr>
        <p:spPr>
          <a:xfrm>
            <a:off x="1296119" y="5132423"/>
            <a:ext cx="839699"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a:off x="1325218" y="4781921"/>
            <a:ext cx="781501" cy="338554"/>
          </a:xfrm>
          <a:prstGeom prst="rect">
            <a:avLst/>
          </a:prstGeom>
          <a:noFill/>
        </p:spPr>
        <p:txBody>
          <a:bodyPr wrap="square" rtlCol="0">
            <a:spAutoFit/>
          </a:bodyPr>
          <a:lstStyle/>
          <a:p>
            <a:pPr algn="ctr"/>
            <a:r>
              <a:rPr lang="en-US" sz="1600" dirty="0" smtClean="0"/>
              <a:t>work</a:t>
            </a:r>
            <a:endParaRPr lang="en-US" sz="1600"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213</a:t>
            </a:fld>
            <a:endParaRPr lang="en-US" dirty="0"/>
          </a:p>
        </p:txBody>
      </p:sp>
    </p:spTree>
    <p:extLst>
      <p:ext uri="{BB962C8B-B14F-4D97-AF65-F5344CB8AC3E}">
        <p14:creationId xmlns:p14="http://schemas.microsoft.com/office/powerpoint/2010/main" val="736369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2" name="TextBox 31"/>
          <p:cNvSpPr txBox="1"/>
          <p:nvPr/>
        </p:nvSpPr>
        <p:spPr>
          <a:xfrm>
            <a:off x="2182085" y="2822909"/>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101</a:t>
            </a:r>
            <a:endParaRPr lang="en-US" dirty="0"/>
          </a:p>
        </p:txBody>
      </p:sp>
      <p:cxnSp>
        <p:nvCxnSpPr>
          <p:cNvPr id="33" name="Straight Arrow Connector 32"/>
          <p:cNvCxnSpPr>
            <a:stCxn id="41" idx="3"/>
            <a:endCxn id="32" idx="1"/>
          </p:cNvCxnSpPr>
          <p:nvPr/>
        </p:nvCxnSpPr>
        <p:spPr>
          <a:xfrm>
            <a:off x="1020703" y="3144290"/>
            <a:ext cx="1161382" cy="17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41" y="3578433"/>
            <a:ext cx="1152638" cy="584775"/>
          </a:xfrm>
          <a:prstGeom prst="rect">
            <a:avLst/>
          </a:prstGeom>
          <a:noFill/>
        </p:spPr>
        <p:txBody>
          <a:bodyPr wrap="square" rtlCol="0">
            <a:spAutoFit/>
          </a:bodyPr>
          <a:lstStyle/>
          <a:p>
            <a:pPr algn="ctr"/>
            <a:r>
              <a:rPr lang="en-US" sz="1600" dirty="0" smtClean="0"/>
              <a:t>Mr.Hien (Manager)</a:t>
            </a:r>
            <a:endParaRPr lang="en-US" sz="1600" dirty="0"/>
          </a:p>
        </p:txBody>
      </p:sp>
      <p:sp>
        <p:nvSpPr>
          <p:cNvPr id="35" name="TextBox 34"/>
          <p:cNvSpPr txBox="1"/>
          <p:nvPr/>
        </p:nvSpPr>
        <p:spPr>
          <a:xfrm>
            <a:off x="7688460" y="2821757"/>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10:00 Room 207</a:t>
            </a:r>
            <a:endParaRPr lang="en-US" dirty="0"/>
          </a:p>
        </p:txBody>
      </p:sp>
      <p:cxnSp>
        <p:nvCxnSpPr>
          <p:cNvPr id="37" name="Straight Arrow Connector 36"/>
          <p:cNvCxnSpPr>
            <a:stCxn id="43" idx="3"/>
            <a:endCxn id="35" idx="1"/>
          </p:cNvCxnSpPr>
          <p:nvPr/>
        </p:nvCxnSpPr>
        <p:spPr>
          <a:xfrm flipV="1">
            <a:off x="6416794" y="3144923"/>
            <a:ext cx="127166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6572915" y="2539830"/>
            <a:ext cx="959423" cy="584775"/>
          </a:xfrm>
          <a:prstGeom prst="rect">
            <a:avLst/>
          </a:prstGeom>
          <a:noFill/>
        </p:spPr>
        <p:txBody>
          <a:bodyPr wrap="square" rtlCol="0">
            <a:spAutoFit/>
          </a:bodyPr>
          <a:lstStyle/>
          <a:p>
            <a:pPr algn="ctr"/>
            <a:r>
              <a:rPr lang="en-US" sz="1600" dirty="0" smtClean="0"/>
              <a:t>Change to</a:t>
            </a:r>
            <a:endParaRPr lang="en-US" sz="1600" dirty="0"/>
          </a:p>
        </p:txBody>
      </p:sp>
      <p:sp>
        <p:nvSpPr>
          <p:cNvPr id="39" name="TextBox 38"/>
          <p:cNvSpPr txBox="1"/>
          <p:nvPr/>
        </p:nvSpPr>
        <p:spPr>
          <a:xfrm>
            <a:off x="4695052" y="3777005"/>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40" name="TextBox 39"/>
          <p:cNvSpPr txBox="1"/>
          <p:nvPr/>
        </p:nvSpPr>
        <p:spPr>
          <a:xfrm>
            <a:off x="3319256" y="3603394"/>
            <a:ext cx="1082348" cy="338554"/>
          </a:xfrm>
          <a:prstGeom prst="rect">
            <a:avLst/>
          </a:prstGeom>
          <a:noFill/>
        </p:spPr>
        <p:txBody>
          <a:bodyPr wrap="none" rtlCol="0">
            <a:spAutoFit/>
          </a:bodyPr>
          <a:lstStyle/>
          <a:p>
            <a:r>
              <a:rPr lang="en-US" sz="1600" dirty="0" smtClean="0"/>
              <a:t>Send mail</a:t>
            </a:r>
            <a:endParaRPr lang="en-US" sz="1600"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16" y="2710146"/>
            <a:ext cx="868287" cy="868287"/>
          </a:xfrm>
          <a:prstGeom prst="rect">
            <a:avLst/>
          </a:prstGeom>
        </p:spPr>
      </p:pic>
      <p:sp>
        <p:nvSpPr>
          <p:cNvPr id="42" name="TextBox 41"/>
          <p:cNvSpPr txBox="1"/>
          <p:nvPr/>
        </p:nvSpPr>
        <p:spPr>
          <a:xfrm>
            <a:off x="1131668" y="2579818"/>
            <a:ext cx="939452" cy="584775"/>
          </a:xfrm>
          <a:prstGeom prst="rect">
            <a:avLst/>
          </a:prstGeom>
          <a:noFill/>
        </p:spPr>
        <p:txBody>
          <a:bodyPr wrap="square" rtlCol="0">
            <a:spAutoFit/>
          </a:bodyPr>
          <a:lstStyle/>
          <a:p>
            <a:pPr algn="ctr"/>
            <a:r>
              <a:rPr lang="en-US" sz="1600" dirty="0" smtClean="0"/>
              <a:t>Create meeting</a:t>
            </a:r>
            <a:endParaRPr lang="en-US" sz="1600" dirty="0"/>
          </a:p>
        </p:txBody>
      </p:sp>
      <p:sp>
        <p:nvSpPr>
          <p:cNvPr id="43" name="TextBox 42"/>
          <p:cNvSpPr txBox="1"/>
          <p:nvPr/>
        </p:nvSpPr>
        <p:spPr>
          <a:xfrm>
            <a:off x="5066337" y="2821758"/>
            <a:ext cx="13504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 is damaged</a:t>
            </a:r>
            <a:endParaRPr lang="en-US" dirty="0"/>
          </a:p>
        </p:txBody>
      </p:sp>
      <p:cxnSp>
        <p:nvCxnSpPr>
          <p:cNvPr id="44" name="Straight Arrow Connector 43"/>
          <p:cNvCxnSpPr>
            <a:stCxn id="32" idx="3"/>
            <a:endCxn id="43" idx="1"/>
          </p:cNvCxnSpPr>
          <p:nvPr/>
        </p:nvCxnSpPr>
        <p:spPr>
          <a:xfrm flipV="1">
            <a:off x="3401795" y="3144924"/>
            <a:ext cx="1664542" cy="1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3425069" y="2761488"/>
            <a:ext cx="1465466" cy="338554"/>
          </a:xfrm>
          <a:prstGeom prst="rect">
            <a:avLst/>
          </a:prstGeom>
          <a:noFill/>
        </p:spPr>
        <p:txBody>
          <a:bodyPr wrap="none" rtlCol="0">
            <a:spAutoFit/>
          </a:bodyPr>
          <a:lstStyle/>
          <a:p>
            <a:r>
              <a:rPr lang="en-US" sz="1600" dirty="0" smtClean="0"/>
              <a:t>Unfortunately</a:t>
            </a:r>
            <a:endParaRPr lang="en-US" sz="1600" dirty="0"/>
          </a:p>
        </p:txBody>
      </p:sp>
      <p:cxnSp>
        <p:nvCxnSpPr>
          <p:cNvPr id="46" name="Elbow Connector 45"/>
          <p:cNvCxnSpPr>
            <a:stCxn id="35" idx="2"/>
            <a:endCxn id="39" idx="3"/>
          </p:cNvCxnSpPr>
          <p:nvPr/>
        </p:nvCxnSpPr>
        <p:spPr>
          <a:xfrm rot="5400000">
            <a:off x="7153782" y="2817137"/>
            <a:ext cx="493583" cy="179548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9" name="Elbow Connector 48"/>
          <p:cNvCxnSpPr>
            <a:stCxn id="32" idx="2"/>
            <a:endCxn id="39" idx="1"/>
          </p:cNvCxnSpPr>
          <p:nvPr/>
        </p:nvCxnSpPr>
        <p:spPr>
          <a:xfrm rot="16200000" flipH="1">
            <a:off x="3497281" y="2763899"/>
            <a:ext cx="492431" cy="190311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6780059" y="3611324"/>
            <a:ext cx="1082348" cy="338554"/>
          </a:xfrm>
          <a:prstGeom prst="rect">
            <a:avLst/>
          </a:prstGeom>
          <a:noFill/>
        </p:spPr>
        <p:txBody>
          <a:bodyPr wrap="none" rtlCol="0">
            <a:spAutoFit/>
          </a:bodyPr>
          <a:lstStyle/>
          <a:p>
            <a:r>
              <a:rPr lang="en-US" sz="1600" dirty="0"/>
              <a:t>Send mail</a:t>
            </a:r>
          </a:p>
        </p:txBody>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63" y="4604795"/>
            <a:ext cx="1055256" cy="1055256"/>
          </a:xfrm>
          <a:prstGeom prst="rect">
            <a:avLst/>
          </a:prstGeom>
        </p:spPr>
      </p:pic>
      <p:sp>
        <p:nvSpPr>
          <p:cNvPr id="57" name="TextBox 56"/>
          <p:cNvSpPr txBox="1"/>
          <p:nvPr/>
        </p:nvSpPr>
        <p:spPr>
          <a:xfrm>
            <a:off x="152416" y="5660051"/>
            <a:ext cx="1232151" cy="584775"/>
          </a:xfrm>
          <a:prstGeom prst="rect">
            <a:avLst/>
          </a:prstGeom>
          <a:noFill/>
        </p:spPr>
        <p:txBody>
          <a:bodyPr wrap="square" rtlCol="0">
            <a:spAutoFit/>
          </a:bodyPr>
          <a:lstStyle/>
          <a:p>
            <a:pPr algn="ctr"/>
            <a:r>
              <a:rPr lang="en-US" sz="1600" dirty="0" smtClean="0"/>
              <a:t>Mr.Tan (Employee)</a:t>
            </a:r>
            <a:endParaRPr lang="en-US" sz="1600" dirty="0"/>
          </a:p>
        </p:txBody>
      </p:sp>
      <p:cxnSp>
        <p:nvCxnSpPr>
          <p:cNvPr id="60" name="Straight Connector 59"/>
          <p:cNvCxnSpPr/>
          <p:nvPr/>
        </p:nvCxnSpPr>
        <p:spPr>
          <a:xfrm>
            <a:off x="244548" y="4387985"/>
            <a:ext cx="8483816" cy="10391"/>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3319" y="4560416"/>
            <a:ext cx="1144013" cy="1144013"/>
          </a:xfrm>
          <a:prstGeom prst="rect">
            <a:avLst/>
          </a:prstGeom>
        </p:spPr>
      </p:pic>
      <p:cxnSp>
        <p:nvCxnSpPr>
          <p:cNvPr id="67" name="Straight Arrow Connector 66"/>
          <p:cNvCxnSpPr>
            <a:endCxn id="66" idx="1"/>
          </p:cNvCxnSpPr>
          <p:nvPr/>
        </p:nvCxnSpPr>
        <p:spPr>
          <a:xfrm flipV="1">
            <a:off x="3374238" y="5132423"/>
            <a:ext cx="829081"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3391384" y="4778480"/>
            <a:ext cx="781501" cy="338554"/>
          </a:xfrm>
          <a:prstGeom prst="rect">
            <a:avLst/>
          </a:prstGeom>
          <a:noFill/>
        </p:spPr>
        <p:txBody>
          <a:bodyPr wrap="square" rtlCol="0">
            <a:spAutoFit/>
          </a:bodyPr>
          <a:lstStyle/>
          <a:p>
            <a:pPr algn="ctr"/>
            <a:r>
              <a:rPr lang="en-US" sz="1600" dirty="0" smtClean="0"/>
              <a:t>Go to</a:t>
            </a:r>
            <a:endParaRPr lang="en-US" sz="1600" dirty="0"/>
          </a:p>
        </p:txBody>
      </p:sp>
      <p:sp>
        <p:nvSpPr>
          <p:cNvPr id="70" name="TextBox 69"/>
          <p:cNvSpPr txBox="1"/>
          <p:nvPr/>
        </p:nvSpPr>
        <p:spPr>
          <a:xfrm>
            <a:off x="6390105" y="4947789"/>
            <a:ext cx="77005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Email</a:t>
            </a:r>
            <a:endParaRPr lang="en-US" dirty="0"/>
          </a:p>
        </p:txBody>
      </p:sp>
      <p:sp>
        <p:nvSpPr>
          <p:cNvPr id="71" name="TextBox 70"/>
          <p:cNvSpPr txBox="1"/>
          <p:nvPr/>
        </p:nvSpPr>
        <p:spPr>
          <a:xfrm>
            <a:off x="5376089" y="4539758"/>
            <a:ext cx="1090432" cy="584775"/>
          </a:xfrm>
          <a:prstGeom prst="rect">
            <a:avLst/>
          </a:prstGeom>
          <a:noFill/>
        </p:spPr>
        <p:txBody>
          <a:bodyPr wrap="square" rtlCol="0">
            <a:spAutoFit/>
          </a:bodyPr>
          <a:lstStyle/>
          <a:p>
            <a:pPr algn="ctr"/>
            <a:r>
              <a:rPr lang="en-US" sz="1600" dirty="0" smtClean="0"/>
              <a:t>Forget to check</a:t>
            </a:r>
            <a:endParaRPr lang="en-US" sz="1600" dirty="0"/>
          </a:p>
        </p:txBody>
      </p:sp>
      <p:cxnSp>
        <p:nvCxnSpPr>
          <p:cNvPr id="72" name="Straight Arrow Connector 71"/>
          <p:cNvCxnSpPr>
            <a:stCxn id="66" idx="3"/>
            <a:endCxn id="70" idx="1"/>
          </p:cNvCxnSpPr>
          <p:nvPr/>
        </p:nvCxnSpPr>
        <p:spPr>
          <a:xfrm>
            <a:off x="5347332" y="5132423"/>
            <a:ext cx="1042773"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6" name="TextBox 75"/>
          <p:cNvSpPr txBox="1"/>
          <p:nvPr/>
        </p:nvSpPr>
        <p:spPr>
          <a:xfrm>
            <a:off x="7919345" y="4809289"/>
            <a:ext cx="77005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a:t>
            </a:r>
            <a:endParaRPr lang="en-US" dirty="0"/>
          </a:p>
        </p:txBody>
      </p:sp>
      <p:sp>
        <p:nvSpPr>
          <p:cNvPr id="77" name="TextBox 76"/>
          <p:cNvSpPr txBox="1"/>
          <p:nvPr/>
        </p:nvSpPr>
        <p:spPr>
          <a:xfrm>
            <a:off x="7156138" y="4755802"/>
            <a:ext cx="706269" cy="338554"/>
          </a:xfrm>
          <a:prstGeom prst="rect">
            <a:avLst/>
          </a:prstGeom>
          <a:noFill/>
        </p:spPr>
        <p:txBody>
          <a:bodyPr wrap="square" rtlCol="0">
            <a:spAutoFit/>
          </a:bodyPr>
          <a:lstStyle/>
          <a:p>
            <a:pPr algn="ctr"/>
            <a:r>
              <a:rPr lang="en-US" sz="1600" dirty="0" smtClean="0"/>
              <a:t>Go to</a:t>
            </a:r>
            <a:endParaRPr lang="en-US" sz="1600" dirty="0"/>
          </a:p>
        </p:txBody>
      </p:sp>
      <p:cxnSp>
        <p:nvCxnSpPr>
          <p:cNvPr id="78" name="Straight Arrow Connector 77"/>
          <p:cNvCxnSpPr>
            <a:stCxn id="70" idx="3"/>
            <a:endCxn id="76" idx="1"/>
          </p:cNvCxnSpPr>
          <p:nvPr/>
        </p:nvCxnSpPr>
        <p:spPr>
          <a:xfrm>
            <a:off x="7160163" y="5132455"/>
            <a:ext cx="7591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Explosion 1 82"/>
          <p:cNvSpPr/>
          <p:nvPr/>
        </p:nvSpPr>
        <p:spPr>
          <a:xfrm>
            <a:off x="1470102" y="5666447"/>
            <a:ext cx="3369835" cy="1133077"/>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effectLst>
                  <a:outerShdw blurRad="38100" dist="38100" dir="2700000" algn="tl">
                    <a:srgbClr val="000000">
                      <a:alpha val="43137"/>
                    </a:srgbClr>
                  </a:outerShdw>
                </a:effectLst>
              </a:rPr>
              <a:t>!!!Know that room had been changed</a:t>
            </a:r>
            <a:endParaRPr lang="en-US" sz="1600" dirty="0">
              <a:solidFill>
                <a:schemeClr val="tx1"/>
              </a:solidFill>
              <a:effectLst>
                <a:outerShdw blurRad="38100" dist="38100" dir="2700000" algn="tl">
                  <a:srgbClr val="000000">
                    <a:alpha val="43137"/>
                  </a:srgbClr>
                </a:outerShdw>
              </a:effectLst>
            </a:endParaRPr>
          </a:p>
        </p:txBody>
      </p:sp>
      <p:cxnSp>
        <p:nvCxnSpPr>
          <p:cNvPr id="112" name="Elbow Connector 111"/>
          <p:cNvCxnSpPr>
            <a:stCxn id="76" idx="2"/>
            <a:endCxn id="83" idx="3"/>
          </p:cNvCxnSpPr>
          <p:nvPr/>
        </p:nvCxnSpPr>
        <p:spPr>
          <a:xfrm rot="5400000">
            <a:off x="6118164" y="4177394"/>
            <a:ext cx="907984" cy="346443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p:cNvSpPr txBox="1"/>
          <p:nvPr/>
        </p:nvSpPr>
        <p:spPr>
          <a:xfrm>
            <a:off x="2135818" y="4947789"/>
            <a:ext cx="12384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Outdoor</a:t>
            </a:r>
            <a:endParaRPr lang="en-US" dirty="0"/>
          </a:p>
        </p:txBody>
      </p:sp>
      <p:cxnSp>
        <p:nvCxnSpPr>
          <p:cNvPr id="48" name="Straight Arrow Connector 47"/>
          <p:cNvCxnSpPr>
            <a:endCxn id="47" idx="1"/>
          </p:cNvCxnSpPr>
          <p:nvPr/>
        </p:nvCxnSpPr>
        <p:spPr>
          <a:xfrm>
            <a:off x="1296119" y="5132423"/>
            <a:ext cx="839699" cy="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a:off x="1325218" y="4781921"/>
            <a:ext cx="781501" cy="338554"/>
          </a:xfrm>
          <a:prstGeom prst="rect">
            <a:avLst/>
          </a:prstGeom>
          <a:noFill/>
        </p:spPr>
        <p:txBody>
          <a:bodyPr wrap="square" rtlCol="0">
            <a:spAutoFit/>
          </a:bodyPr>
          <a:lstStyle/>
          <a:p>
            <a:pPr algn="ctr"/>
            <a:r>
              <a:rPr lang="en-US" sz="1600" dirty="0" smtClean="0"/>
              <a:t>work</a:t>
            </a:r>
            <a:endParaRPr lang="en-US" sz="1600" dirty="0"/>
          </a:p>
        </p:txBody>
      </p:sp>
      <p:sp>
        <p:nvSpPr>
          <p:cNvPr id="52" name="Explosion 1 51"/>
          <p:cNvSpPr/>
          <p:nvPr/>
        </p:nvSpPr>
        <p:spPr>
          <a:xfrm>
            <a:off x="1888990" y="2641079"/>
            <a:ext cx="5480704" cy="2966836"/>
          </a:xfrm>
          <a:prstGeom prst="irregularSeal1">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effectLst>
                  <a:outerShdw blurRad="38100" dist="38100" dir="2700000" algn="tl">
                    <a:srgbClr val="000000">
                      <a:alpha val="43137"/>
                    </a:srgbClr>
                  </a:outerShdw>
                </a:effectLst>
              </a:rPr>
              <a:t>Waste of time to find room</a:t>
            </a:r>
          </a:p>
        </p:txBody>
      </p:sp>
      <p:sp>
        <p:nvSpPr>
          <p:cNvPr id="3" name="Slide Number Placeholder 2"/>
          <p:cNvSpPr>
            <a:spLocks noGrp="1"/>
          </p:cNvSpPr>
          <p:nvPr>
            <p:ph type="sldNum" sz="quarter" idx="12"/>
          </p:nvPr>
        </p:nvSpPr>
        <p:spPr/>
        <p:txBody>
          <a:bodyPr/>
          <a:lstStyle/>
          <a:p>
            <a:fld id="{633CC90C-489C-C947-A38D-033AF202A691}" type="slidenum">
              <a:rPr lang="en-US" smtClean="0"/>
              <a:pPr/>
              <a:t>214</a:t>
            </a:fld>
            <a:endParaRPr lang="en-US" dirty="0"/>
          </a:p>
        </p:txBody>
      </p:sp>
    </p:spTree>
    <p:extLst>
      <p:ext uri="{BB962C8B-B14F-4D97-AF65-F5344CB8AC3E}">
        <p14:creationId xmlns:p14="http://schemas.microsoft.com/office/powerpoint/2010/main" val="39314255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Proposal</a:t>
            </a:r>
            <a:endParaRPr lang="en-US" dirty="0"/>
          </a:p>
        </p:txBody>
      </p:sp>
      <p:sp>
        <p:nvSpPr>
          <p:cNvPr id="24" name="Bevel 23"/>
          <p:cNvSpPr/>
          <p:nvPr/>
        </p:nvSpPr>
        <p:spPr>
          <a:xfrm>
            <a:off x="350378" y="2448016"/>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p>
        </p:txBody>
      </p:sp>
      <p:pic>
        <p:nvPicPr>
          <p:cNvPr id="2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7777" y="2576251"/>
            <a:ext cx="1432464" cy="1432464"/>
          </a:xfrm>
        </p:spPr>
      </p:pic>
      <p:sp>
        <p:nvSpPr>
          <p:cNvPr id="26" name="TextBox 25"/>
          <p:cNvSpPr txBox="1"/>
          <p:nvPr/>
        </p:nvSpPr>
        <p:spPr>
          <a:xfrm>
            <a:off x="787794" y="4136950"/>
            <a:ext cx="912429" cy="369332"/>
          </a:xfrm>
          <a:prstGeom prst="rect">
            <a:avLst/>
          </a:prstGeom>
          <a:noFill/>
        </p:spPr>
        <p:txBody>
          <a:bodyPr wrap="none" rtlCol="0">
            <a:spAutoFit/>
          </a:bodyPr>
          <a:lstStyle/>
          <a:p>
            <a:r>
              <a:rPr lang="en-US" dirty="0" smtClean="0"/>
              <a:t>System</a:t>
            </a:r>
            <a:endParaRPr lang="en-US"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215</a:t>
            </a:fld>
            <a:endParaRPr lang="en-US" dirty="0"/>
          </a:p>
        </p:txBody>
      </p:sp>
    </p:spTree>
    <p:extLst>
      <p:ext uri="{BB962C8B-B14F-4D97-AF65-F5344CB8AC3E}">
        <p14:creationId xmlns:p14="http://schemas.microsoft.com/office/powerpoint/2010/main" val="2312529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Proposal</a:t>
            </a:r>
            <a:endParaRPr lang="en-US" dirty="0"/>
          </a:p>
        </p:txBody>
      </p:sp>
      <p:cxnSp>
        <p:nvCxnSpPr>
          <p:cNvPr id="9" name="Straight Arrow Connector 8"/>
          <p:cNvCxnSpPr>
            <a:stCxn id="10" idx="0"/>
          </p:cNvCxnSpPr>
          <p:nvPr/>
        </p:nvCxnSpPr>
        <p:spPr>
          <a:xfrm>
            <a:off x="2191579" y="3292484"/>
            <a:ext cx="1045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Bevel 9"/>
          <p:cNvSpPr/>
          <p:nvPr/>
        </p:nvSpPr>
        <p:spPr>
          <a:xfrm>
            <a:off x="350378" y="2448016"/>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p>
        </p:txBody>
      </p:sp>
      <p:pic>
        <p:nvPicPr>
          <p:cNvPr id="11"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77" y="2576251"/>
            <a:ext cx="1432464" cy="1432464"/>
          </a:xfrm>
          <a:prstGeom prst="rect">
            <a:avLst/>
          </a:prstGeom>
        </p:spPr>
      </p:pic>
      <p:sp>
        <p:nvSpPr>
          <p:cNvPr id="12" name="TextBox 11"/>
          <p:cNvSpPr txBox="1"/>
          <p:nvPr/>
        </p:nvSpPr>
        <p:spPr>
          <a:xfrm>
            <a:off x="787794" y="4136950"/>
            <a:ext cx="912429" cy="369332"/>
          </a:xfrm>
          <a:prstGeom prst="rect">
            <a:avLst/>
          </a:prstGeom>
          <a:noFill/>
        </p:spPr>
        <p:txBody>
          <a:bodyPr wrap="none" rtlCol="0">
            <a:spAutoFit/>
          </a:bodyPr>
          <a:lstStyle/>
          <a:p>
            <a:r>
              <a:rPr lang="en-US" dirty="0" smtClean="0"/>
              <a:t>System</a:t>
            </a:r>
            <a:endParaRPr lang="en-US" dirty="0"/>
          </a:p>
        </p:txBody>
      </p:sp>
      <p:sp>
        <p:nvSpPr>
          <p:cNvPr id="23" name="TextBox 22"/>
          <p:cNvSpPr txBox="1"/>
          <p:nvPr/>
        </p:nvSpPr>
        <p:spPr>
          <a:xfrm>
            <a:off x="3237483" y="2969318"/>
            <a:ext cx="1864454" cy="646331"/>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Support to notify reminder</a:t>
            </a:r>
            <a:endParaRPr lang="en-US" dirty="0"/>
          </a:p>
        </p:txBody>
      </p:sp>
      <p:sp>
        <p:nvSpPr>
          <p:cNvPr id="1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216</a:t>
            </a:fld>
            <a:endParaRPr lang="en-US" dirty="0"/>
          </a:p>
        </p:txBody>
      </p:sp>
    </p:spTree>
    <p:extLst>
      <p:ext uri="{BB962C8B-B14F-4D97-AF65-F5344CB8AC3E}">
        <p14:creationId xmlns:p14="http://schemas.microsoft.com/office/powerpoint/2010/main" val="138108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Proposal</a:t>
            </a:r>
            <a:endParaRPr lang="en-US" dirty="0"/>
          </a:p>
        </p:txBody>
      </p:sp>
      <p:cxnSp>
        <p:nvCxnSpPr>
          <p:cNvPr id="9" name="Straight Arrow Connector 8"/>
          <p:cNvCxnSpPr>
            <a:stCxn id="10" idx="0"/>
          </p:cNvCxnSpPr>
          <p:nvPr/>
        </p:nvCxnSpPr>
        <p:spPr>
          <a:xfrm>
            <a:off x="2191579" y="3292484"/>
            <a:ext cx="1045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Bevel 9"/>
          <p:cNvSpPr/>
          <p:nvPr/>
        </p:nvSpPr>
        <p:spPr>
          <a:xfrm>
            <a:off x="350378" y="2448016"/>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p>
        </p:txBody>
      </p:sp>
      <p:pic>
        <p:nvPicPr>
          <p:cNvPr id="11"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77" y="2576251"/>
            <a:ext cx="1432464" cy="1432464"/>
          </a:xfrm>
          <a:prstGeom prst="rect">
            <a:avLst/>
          </a:prstGeom>
        </p:spPr>
      </p:pic>
      <p:sp>
        <p:nvSpPr>
          <p:cNvPr id="12" name="TextBox 11"/>
          <p:cNvSpPr txBox="1"/>
          <p:nvPr/>
        </p:nvSpPr>
        <p:spPr>
          <a:xfrm>
            <a:off x="787794" y="4136950"/>
            <a:ext cx="912429" cy="369332"/>
          </a:xfrm>
          <a:prstGeom prst="rect">
            <a:avLst/>
          </a:prstGeom>
          <a:noFill/>
        </p:spPr>
        <p:txBody>
          <a:bodyPr wrap="none" rtlCol="0">
            <a:spAutoFit/>
          </a:bodyPr>
          <a:lstStyle/>
          <a:p>
            <a:r>
              <a:rPr lang="en-US" dirty="0" smtClean="0"/>
              <a:t>System</a:t>
            </a:r>
            <a:endParaRPr lang="en-US" dirty="0"/>
          </a:p>
        </p:txBody>
      </p:sp>
      <p:sp>
        <p:nvSpPr>
          <p:cNvPr id="20" name="TextBox 19"/>
          <p:cNvSpPr txBox="1"/>
          <p:nvPr/>
        </p:nvSpPr>
        <p:spPr>
          <a:xfrm>
            <a:off x="5673437" y="4401382"/>
            <a:ext cx="1754736" cy="646331"/>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Save time for finding room</a:t>
            </a:r>
            <a:endParaRPr lang="en-US" dirty="0"/>
          </a:p>
        </p:txBody>
      </p:sp>
      <p:cxnSp>
        <p:nvCxnSpPr>
          <p:cNvPr id="22" name="Elbow Connector 21"/>
          <p:cNvCxnSpPr>
            <a:stCxn id="23" idx="3"/>
            <a:endCxn id="20" idx="0"/>
          </p:cNvCxnSpPr>
          <p:nvPr/>
        </p:nvCxnSpPr>
        <p:spPr>
          <a:xfrm>
            <a:off x="5101937" y="3292484"/>
            <a:ext cx="1448868" cy="110889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3237483" y="2969318"/>
            <a:ext cx="1864454" cy="646331"/>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Support to notify reminder</a:t>
            </a:r>
            <a:endParaRPr lang="en-US" dirty="0"/>
          </a:p>
        </p:txBody>
      </p:sp>
      <p:sp>
        <p:nvSpPr>
          <p:cNvPr id="1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217</a:t>
            </a:fld>
            <a:endParaRPr lang="en-US" dirty="0"/>
          </a:p>
        </p:txBody>
      </p:sp>
    </p:spTree>
    <p:extLst>
      <p:ext uri="{BB962C8B-B14F-4D97-AF65-F5344CB8AC3E}">
        <p14:creationId xmlns:p14="http://schemas.microsoft.com/office/powerpoint/2010/main" val="37557562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do that?</a:t>
            </a:r>
            <a:endParaRPr lang="en-US" dirty="0"/>
          </a:p>
        </p:txBody>
      </p:sp>
      <p:sp>
        <p:nvSpPr>
          <p:cNvPr id="13" name="Content Placeholder 11"/>
          <p:cNvSpPr>
            <a:spLocks noGrp="1"/>
          </p:cNvSpPr>
          <p:nvPr>
            <p:ph idx="1"/>
          </p:nvPr>
        </p:nvSpPr>
        <p:spPr>
          <a:xfrm>
            <a:off x="1128305" y="2182659"/>
            <a:ext cx="6887389" cy="3599316"/>
          </a:xfrm>
          <a:prstGeom prst="irregularSeal2">
            <a:avLst/>
          </a:prstGeom>
        </p:spPr>
        <p:style>
          <a:lnRef idx="2">
            <a:schemeClr val="dk1"/>
          </a:lnRef>
          <a:fillRef idx="1">
            <a:schemeClr val="lt1"/>
          </a:fillRef>
          <a:effectRef idx="0">
            <a:schemeClr val="dk1"/>
          </a:effectRef>
          <a:fontRef idx="minor">
            <a:schemeClr val="dk1"/>
          </a:fontRef>
        </p:style>
        <p:txBody>
          <a:bodyPr rtlCol="0" anchor="ctr">
            <a:normAutofit/>
          </a:bodyPr>
          <a:lstStyle/>
          <a:p>
            <a:pPr marL="0" indent="0" algn="ctr">
              <a:buNone/>
            </a:pPr>
            <a:r>
              <a:rPr lang="en-US" sz="7200" b="1" i="1" dirty="0" smtClean="0">
                <a:effectLst>
                  <a:outerShdw blurRad="38100" dist="38100" dir="2700000" algn="tl">
                    <a:srgbClr val="000000">
                      <a:alpha val="43137"/>
                    </a:srgbClr>
                  </a:outerShdw>
                </a:effectLst>
              </a:rPr>
              <a:t>How??</a:t>
            </a:r>
            <a:endParaRPr lang="en-US" sz="7200" b="1" i="1" dirty="0">
              <a:effectLst>
                <a:outerShdw blurRad="38100" dist="38100" dir="2700000" algn="tl">
                  <a:srgbClr val="000000">
                    <a:alpha val="43137"/>
                  </a:srgbClr>
                </a:outerShdw>
              </a:effectLst>
            </a:endParaRPr>
          </a:p>
        </p:txBody>
      </p:sp>
      <p:sp>
        <p:nvSpPr>
          <p:cNvPr id="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218</a:t>
            </a:fld>
            <a:endParaRPr lang="en-US" dirty="0"/>
          </a:p>
        </p:txBody>
      </p:sp>
    </p:spTree>
    <p:extLst>
      <p:ext uri="{BB962C8B-B14F-4D97-AF65-F5344CB8AC3E}">
        <p14:creationId xmlns:p14="http://schemas.microsoft.com/office/powerpoint/2010/main" val="247577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do that?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733" y="2654979"/>
            <a:ext cx="1644995" cy="1644995"/>
          </a:xfrm>
          <a:prstGeom prst="rect">
            <a:avLst/>
          </a:prstGeom>
        </p:spPr>
      </p:pic>
      <p:sp>
        <p:nvSpPr>
          <p:cNvPr id="6" name="TextBox 5"/>
          <p:cNvSpPr txBox="1"/>
          <p:nvPr/>
        </p:nvSpPr>
        <p:spPr>
          <a:xfrm>
            <a:off x="3934858" y="4138140"/>
            <a:ext cx="912429" cy="369332"/>
          </a:xfrm>
          <a:prstGeom prst="rect">
            <a:avLst/>
          </a:prstGeom>
          <a:noFill/>
        </p:spPr>
        <p:txBody>
          <a:bodyPr wrap="none" rtlCol="0">
            <a:spAutoFit/>
          </a:bodyPr>
          <a:lstStyle/>
          <a:p>
            <a:r>
              <a:rPr lang="en-US" dirty="0"/>
              <a:t>System</a:t>
            </a:r>
          </a:p>
        </p:txBody>
      </p:sp>
      <p:sp>
        <p:nvSpPr>
          <p:cNvPr id="4" name="TextBox 3"/>
          <p:cNvSpPr txBox="1"/>
          <p:nvPr/>
        </p:nvSpPr>
        <p:spPr>
          <a:xfrm>
            <a:off x="959805" y="4115308"/>
            <a:ext cx="1308435" cy="369332"/>
          </a:xfrm>
          <a:prstGeom prst="rect">
            <a:avLst/>
          </a:prstGeom>
          <a:noFill/>
        </p:spPr>
        <p:txBody>
          <a:bodyPr wrap="none" rtlCol="0">
            <a:spAutoFit/>
          </a:bodyPr>
          <a:lstStyle/>
          <a:p>
            <a:r>
              <a:rPr lang="en-US" dirty="0" smtClean="0"/>
              <a:t>Mobile App</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805" y="2814715"/>
            <a:ext cx="1300593" cy="1300593"/>
          </a:xfrm>
          <a:prstGeom prst="rect">
            <a:avLst/>
          </a:prstGeom>
        </p:spPr>
      </p:pic>
      <p:sp>
        <p:nvSpPr>
          <p:cNvPr id="11" name="TextBox 10"/>
          <p:cNvSpPr txBox="1"/>
          <p:nvPr/>
        </p:nvSpPr>
        <p:spPr>
          <a:xfrm>
            <a:off x="6380285" y="4115308"/>
            <a:ext cx="1677062" cy="369332"/>
          </a:xfrm>
          <a:prstGeom prst="rect">
            <a:avLst/>
          </a:prstGeom>
          <a:noFill/>
        </p:spPr>
        <p:txBody>
          <a:bodyPr wrap="none" rtlCol="0">
            <a:spAutoFit/>
          </a:bodyPr>
          <a:lstStyle/>
          <a:p>
            <a:r>
              <a:rPr lang="en-US" dirty="0" smtClean="0"/>
              <a:t>Cloud Message</a:t>
            </a:r>
            <a:endParaRPr lang="en-US" dirty="0"/>
          </a:p>
        </p:txBody>
      </p:sp>
      <p:sp>
        <p:nvSpPr>
          <p:cNvPr id="1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2112" y="2963252"/>
            <a:ext cx="2013407" cy="1152056"/>
          </a:xfrm>
          <a:prstGeom prst="rect">
            <a:avLst/>
          </a:prstGeom>
        </p:spPr>
      </p:pic>
      <p:sp>
        <p:nvSpPr>
          <p:cNvPr id="3" name="Slide Number Placeholder 2"/>
          <p:cNvSpPr>
            <a:spLocks noGrp="1"/>
          </p:cNvSpPr>
          <p:nvPr>
            <p:ph type="sldNum" sz="quarter" idx="12"/>
          </p:nvPr>
        </p:nvSpPr>
        <p:spPr/>
        <p:txBody>
          <a:bodyPr/>
          <a:lstStyle/>
          <a:p>
            <a:fld id="{633CC90C-489C-C947-A38D-033AF202A691}" type="slidenum">
              <a:rPr lang="en-US" smtClean="0"/>
              <a:pPr/>
              <a:t>219</a:t>
            </a:fld>
            <a:endParaRPr lang="en-US" dirty="0"/>
          </a:p>
        </p:txBody>
      </p:sp>
    </p:spTree>
    <p:extLst>
      <p:ext uri="{BB962C8B-B14F-4D97-AF65-F5344CB8AC3E}">
        <p14:creationId xmlns:p14="http://schemas.microsoft.com/office/powerpoint/2010/main" val="5637281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0"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solidFill>
                  <a:schemeClr val="bg2">
                    <a:lumMod val="10000"/>
                  </a:schemeClr>
                </a:solidFill>
              </a:rPr>
              <a:t>How’d we do that?</a:t>
            </a:r>
            <a:endParaRPr lang="en-US" sz="2700" dirty="0">
              <a:solidFill>
                <a:schemeClr val="bg2">
                  <a:lumMod val="10000"/>
                </a:schemeClr>
              </a:solidFill>
            </a:endParaRPr>
          </a:p>
        </p:txBody>
      </p:sp>
      <p:sp>
        <p:nvSpPr>
          <p:cNvPr id="5" name="Explosion 2 4"/>
          <p:cNvSpPr/>
          <p:nvPr/>
        </p:nvSpPr>
        <p:spPr>
          <a:xfrm>
            <a:off x="1057453" y="2708774"/>
            <a:ext cx="7029094" cy="2844800"/>
          </a:xfrm>
          <a:prstGeom prst="irregularSeal2">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7200" b="1" i="1" dirty="0" smtClean="0">
                <a:solidFill>
                  <a:schemeClr val="bg2">
                    <a:lumMod val="10000"/>
                  </a:schemeClr>
                </a:solidFill>
                <a:effectLst>
                  <a:outerShdw blurRad="38100" dist="38100" dir="2700000" algn="tl">
                    <a:srgbClr val="000000">
                      <a:alpha val="43137"/>
                    </a:srgbClr>
                  </a:outerShdw>
                </a:effectLst>
              </a:rPr>
              <a:t>How??</a:t>
            </a:r>
            <a:endParaRPr lang="en-US" sz="7200" b="1" i="1" dirty="0">
              <a:solidFill>
                <a:schemeClr val="bg2">
                  <a:lumMod val="10000"/>
                </a:schemeClr>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22</a:t>
            </a:fld>
            <a:endParaRPr lang="en-US">
              <a:solidFill>
                <a:schemeClr val="bg2">
                  <a:lumMod val="10000"/>
                </a:schemeClr>
              </a:solidFill>
            </a:endParaRPr>
          </a:p>
        </p:txBody>
      </p:sp>
    </p:spTree>
    <p:extLst>
      <p:ext uri="{BB962C8B-B14F-4D97-AF65-F5344CB8AC3E}">
        <p14:creationId xmlns:p14="http://schemas.microsoft.com/office/powerpoint/2010/main" val="1021654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do that?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55" y="2428738"/>
            <a:ext cx="1214884" cy="1214884"/>
          </a:xfrm>
          <a:prstGeom prst="rect">
            <a:avLst/>
          </a:prstGeom>
        </p:spPr>
      </p:pic>
      <p:cxnSp>
        <p:nvCxnSpPr>
          <p:cNvPr id="14" name="Straight Arrow Connector 13"/>
          <p:cNvCxnSpPr>
            <a:stCxn id="17" idx="3"/>
            <a:endCxn id="3" idx="1"/>
          </p:cNvCxnSpPr>
          <p:nvPr/>
        </p:nvCxnSpPr>
        <p:spPr>
          <a:xfrm flipV="1">
            <a:off x="2145224" y="3036180"/>
            <a:ext cx="88453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629" y="2459383"/>
            <a:ext cx="1153595" cy="1153595"/>
          </a:xfrm>
          <a:prstGeom prst="rect">
            <a:avLst/>
          </a:prstGeom>
        </p:spPr>
      </p:pic>
      <p:sp>
        <p:nvSpPr>
          <p:cNvPr id="18" name="TextBox 17"/>
          <p:cNvSpPr txBox="1"/>
          <p:nvPr/>
        </p:nvSpPr>
        <p:spPr>
          <a:xfrm>
            <a:off x="1037256" y="3612978"/>
            <a:ext cx="1062340" cy="338554"/>
          </a:xfrm>
          <a:prstGeom prst="rect">
            <a:avLst/>
          </a:prstGeom>
          <a:noFill/>
        </p:spPr>
        <p:txBody>
          <a:bodyPr wrap="square" rtlCol="0">
            <a:spAutoFit/>
          </a:bodyPr>
          <a:lstStyle/>
          <a:p>
            <a:pPr algn="ctr"/>
            <a:r>
              <a:rPr lang="en-US" sz="1600" dirty="0" smtClean="0"/>
              <a:t>Manager</a:t>
            </a:r>
            <a:endParaRPr lang="en-US" sz="1600" dirty="0"/>
          </a:p>
        </p:txBody>
      </p:sp>
      <p:sp>
        <p:nvSpPr>
          <p:cNvPr id="23" name="TextBox 22"/>
          <p:cNvSpPr txBox="1"/>
          <p:nvPr/>
        </p:nvSpPr>
        <p:spPr>
          <a:xfrm>
            <a:off x="1991370" y="2455394"/>
            <a:ext cx="1191215" cy="584775"/>
          </a:xfrm>
          <a:prstGeom prst="rect">
            <a:avLst/>
          </a:prstGeom>
          <a:noFill/>
        </p:spPr>
        <p:txBody>
          <a:bodyPr wrap="square" rtlCol="0">
            <a:spAutoFit/>
          </a:bodyPr>
          <a:lstStyle/>
          <a:p>
            <a:pPr algn="ctr"/>
            <a:r>
              <a:rPr lang="en-US" sz="1600" dirty="0" smtClean="0"/>
              <a:t>1.Go to Website</a:t>
            </a:r>
            <a:endParaRPr lang="en-US" sz="1600" dirty="0"/>
          </a:p>
        </p:txBody>
      </p:sp>
      <p:sp>
        <p:nvSpPr>
          <p:cNvPr id="10"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4" name="Slide Number Placeholder 3"/>
          <p:cNvSpPr>
            <a:spLocks noGrp="1"/>
          </p:cNvSpPr>
          <p:nvPr>
            <p:ph type="sldNum" sz="quarter" idx="12"/>
          </p:nvPr>
        </p:nvSpPr>
        <p:spPr/>
        <p:txBody>
          <a:bodyPr/>
          <a:lstStyle/>
          <a:p>
            <a:fld id="{633CC90C-489C-C947-A38D-033AF202A691}" type="slidenum">
              <a:rPr lang="en-US" smtClean="0"/>
              <a:pPr/>
              <a:t>220</a:t>
            </a:fld>
            <a:endParaRPr lang="en-US" dirty="0"/>
          </a:p>
        </p:txBody>
      </p:sp>
    </p:spTree>
    <p:extLst>
      <p:ext uri="{BB962C8B-B14F-4D97-AF65-F5344CB8AC3E}">
        <p14:creationId xmlns:p14="http://schemas.microsoft.com/office/powerpoint/2010/main" val="1845462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do that?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55" y="2428738"/>
            <a:ext cx="1214884" cy="121488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5472" y="2209655"/>
            <a:ext cx="1644995" cy="1644995"/>
          </a:xfrm>
          <a:prstGeom prst="rect">
            <a:avLst/>
          </a:prstGeom>
        </p:spPr>
      </p:pic>
      <p:cxnSp>
        <p:nvCxnSpPr>
          <p:cNvPr id="14" name="Straight Arrow Connector 13"/>
          <p:cNvCxnSpPr>
            <a:stCxn id="17" idx="3"/>
            <a:endCxn id="3" idx="1"/>
          </p:cNvCxnSpPr>
          <p:nvPr/>
        </p:nvCxnSpPr>
        <p:spPr>
          <a:xfrm flipV="1">
            <a:off x="2145224" y="3036180"/>
            <a:ext cx="88453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181638" y="2455394"/>
            <a:ext cx="1961692" cy="584775"/>
          </a:xfrm>
          <a:prstGeom prst="rect">
            <a:avLst/>
          </a:prstGeom>
          <a:noFill/>
        </p:spPr>
        <p:txBody>
          <a:bodyPr wrap="square" rtlCol="0">
            <a:spAutoFit/>
          </a:bodyPr>
          <a:lstStyle/>
          <a:p>
            <a:pPr algn="ctr"/>
            <a:r>
              <a:rPr lang="en-US" sz="1600" dirty="0" smtClean="0"/>
              <a:t>2.Create/Update reminder message</a:t>
            </a:r>
            <a:endParaRPr lang="en-US" sz="1600" dirty="0"/>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629" y="2459383"/>
            <a:ext cx="1153595" cy="1153595"/>
          </a:xfrm>
          <a:prstGeom prst="rect">
            <a:avLst/>
          </a:prstGeom>
        </p:spPr>
      </p:pic>
      <p:sp>
        <p:nvSpPr>
          <p:cNvPr id="18" name="TextBox 17"/>
          <p:cNvSpPr txBox="1"/>
          <p:nvPr/>
        </p:nvSpPr>
        <p:spPr>
          <a:xfrm>
            <a:off x="1037256" y="3612978"/>
            <a:ext cx="1062340" cy="338554"/>
          </a:xfrm>
          <a:prstGeom prst="rect">
            <a:avLst/>
          </a:prstGeom>
          <a:noFill/>
        </p:spPr>
        <p:txBody>
          <a:bodyPr wrap="square" rtlCol="0">
            <a:spAutoFit/>
          </a:bodyPr>
          <a:lstStyle/>
          <a:p>
            <a:pPr algn="ctr"/>
            <a:r>
              <a:rPr lang="en-US" sz="1600" dirty="0" smtClean="0"/>
              <a:t>Manager</a:t>
            </a:r>
            <a:endParaRPr lang="en-US" sz="1600" dirty="0"/>
          </a:p>
        </p:txBody>
      </p:sp>
      <p:sp>
        <p:nvSpPr>
          <p:cNvPr id="23" name="TextBox 22"/>
          <p:cNvSpPr txBox="1"/>
          <p:nvPr/>
        </p:nvSpPr>
        <p:spPr>
          <a:xfrm>
            <a:off x="1991370" y="2455394"/>
            <a:ext cx="1191215" cy="584775"/>
          </a:xfrm>
          <a:prstGeom prst="rect">
            <a:avLst/>
          </a:prstGeom>
          <a:noFill/>
        </p:spPr>
        <p:txBody>
          <a:bodyPr wrap="square" rtlCol="0">
            <a:spAutoFit/>
          </a:bodyPr>
          <a:lstStyle/>
          <a:p>
            <a:pPr algn="ctr"/>
            <a:r>
              <a:rPr lang="en-US" sz="1600" dirty="0" smtClean="0"/>
              <a:t>1.Go to Website</a:t>
            </a:r>
            <a:endParaRPr lang="en-US" sz="1600" dirty="0"/>
          </a:p>
        </p:txBody>
      </p:sp>
      <p:cxnSp>
        <p:nvCxnSpPr>
          <p:cNvPr id="24" name="Straight Arrow Connector 23"/>
          <p:cNvCxnSpPr>
            <a:stCxn id="3" idx="3"/>
          </p:cNvCxnSpPr>
          <p:nvPr/>
        </p:nvCxnSpPr>
        <p:spPr>
          <a:xfrm flipV="1">
            <a:off x="4244639" y="3032153"/>
            <a:ext cx="1898691" cy="40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7" name="TextBox 106"/>
          <p:cNvSpPr txBox="1"/>
          <p:nvPr/>
        </p:nvSpPr>
        <p:spPr>
          <a:xfrm>
            <a:off x="531639" y="1577454"/>
            <a:ext cx="2143792" cy="369332"/>
          </a:xfrm>
          <a:prstGeom prst="rect">
            <a:avLst/>
          </a:prstGeom>
          <a:noFill/>
        </p:spPr>
        <p:txBody>
          <a:bodyPr wrap="none" rtlCol="0">
            <a:spAutoFit/>
          </a:bodyPr>
          <a:lstStyle/>
          <a:p>
            <a:r>
              <a:rPr lang="en-US" dirty="0" smtClean="0"/>
              <a:t>Reminder Message</a:t>
            </a:r>
            <a:endParaRPr lang="en-US" dirty="0"/>
          </a:p>
        </p:txBody>
      </p:sp>
      <p:sp>
        <p:nvSpPr>
          <p:cNvPr id="1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4" name="Slide Number Placeholder 3"/>
          <p:cNvSpPr>
            <a:spLocks noGrp="1"/>
          </p:cNvSpPr>
          <p:nvPr>
            <p:ph type="sldNum" sz="quarter" idx="12"/>
          </p:nvPr>
        </p:nvSpPr>
        <p:spPr/>
        <p:txBody>
          <a:bodyPr/>
          <a:lstStyle/>
          <a:p>
            <a:fld id="{633CC90C-489C-C947-A38D-033AF202A691}" type="slidenum">
              <a:rPr lang="en-US" smtClean="0"/>
              <a:pPr/>
              <a:t>221</a:t>
            </a:fld>
            <a:endParaRPr lang="en-US" dirty="0"/>
          </a:p>
        </p:txBody>
      </p:sp>
    </p:spTree>
    <p:extLst>
      <p:ext uri="{BB962C8B-B14F-4D97-AF65-F5344CB8AC3E}">
        <p14:creationId xmlns:p14="http://schemas.microsoft.com/office/powerpoint/2010/main" val="3647819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do that?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55" y="2428738"/>
            <a:ext cx="1214884" cy="121488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5472" y="2209655"/>
            <a:ext cx="1644995" cy="1644995"/>
          </a:xfrm>
          <a:prstGeom prst="rect">
            <a:avLst/>
          </a:prstGeom>
        </p:spPr>
      </p:pic>
      <p:sp>
        <p:nvSpPr>
          <p:cNvPr id="13" name="TextBox 12"/>
          <p:cNvSpPr txBox="1"/>
          <p:nvPr/>
        </p:nvSpPr>
        <p:spPr>
          <a:xfrm>
            <a:off x="6463300" y="3602549"/>
            <a:ext cx="832279" cy="338554"/>
          </a:xfrm>
          <a:prstGeom prst="rect">
            <a:avLst/>
          </a:prstGeom>
          <a:noFill/>
        </p:spPr>
        <p:txBody>
          <a:bodyPr wrap="none" rtlCol="0">
            <a:spAutoFit/>
          </a:bodyPr>
          <a:lstStyle/>
          <a:p>
            <a:r>
              <a:rPr lang="en-US" sz="1600" dirty="0"/>
              <a:t>System</a:t>
            </a:r>
          </a:p>
        </p:txBody>
      </p:sp>
      <p:cxnSp>
        <p:nvCxnSpPr>
          <p:cNvPr id="14" name="Straight Arrow Connector 13"/>
          <p:cNvCxnSpPr>
            <a:stCxn id="17" idx="3"/>
            <a:endCxn id="3" idx="1"/>
          </p:cNvCxnSpPr>
          <p:nvPr/>
        </p:nvCxnSpPr>
        <p:spPr>
          <a:xfrm flipV="1">
            <a:off x="2145224" y="3036180"/>
            <a:ext cx="88453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181638" y="2455394"/>
            <a:ext cx="1961692" cy="584775"/>
          </a:xfrm>
          <a:prstGeom prst="rect">
            <a:avLst/>
          </a:prstGeom>
          <a:noFill/>
        </p:spPr>
        <p:txBody>
          <a:bodyPr wrap="square" rtlCol="0">
            <a:spAutoFit/>
          </a:bodyPr>
          <a:lstStyle/>
          <a:p>
            <a:pPr algn="ctr"/>
            <a:r>
              <a:rPr lang="en-US" sz="1600" dirty="0" smtClean="0"/>
              <a:t>2.Create/Update reminder message</a:t>
            </a:r>
            <a:endParaRPr lang="en-US" sz="1600" dirty="0"/>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629" y="2459383"/>
            <a:ext cx="1153595" cy="1153595"/>
          </a:xfrm>
          <a:prstGeom prst="rect">
            <a:avLst/>
          </a:prstGeom>
        </p:spPr>
      </p:pic>
      <p:sp>
        <p:nvSpPr>
          <p:cNvPr id="18" name="TextBox 17"/>
          <p:cNvSpPr txBox="1"/>
          <p:nvPr/>
        </p:nvSpPr>
        <p:spPr>
          <a:xfrm>
            <a:off x="1037256" y="3612978"/>
            <a:ext cx="1062340" cy="338554"/>
          </a:xfrm>
          <a:prstGeom prst="rect">
            <a:avLst/>
          </a:prstGeom>
          <a:noFill/>
        </p:spPr>
        <p:txBody>
          <a:bodyPr wrap="square" rtlCol="0">
            <a:spAutoFit/>
          </a:bodyPr>
          <a:lstStyle/>
          <a:p>
            <a:pPr algn="ctr"/>
            <a:r>
              <a:rPr lang="en-US" sz="1600" dirty="0" smtClean="0"/>
              <a:t>Manager</a:t>
            </a:r>
            <a:endParaRPr lang="en-US" sz="1600" dirty="0"/>
          </a:p>
        </p:txBody>
      </p:sp>
      <p:sp>
        <p:nvSpPr>
          <p:cNvPr id="20" name="TextBox 19"/>
          <p:cNvSpPr txBox="1"/>
          <p:nvPr/>
        </p:nvSpPr>
        <p:spPr>
          <a:xfrm>
            <a:off x="6143330" y="6115585"/>
            <a:ext cx="1515158" cy="338554"/>
          </a:xfrm>
          <a:prstGeom prst="rect">
            <a:avLst/>
          </a:prstGeom>
          <a:noFill/>
        </p:spPr>
        <p:txBody>
          <a:bodyPr wrap="none" rtlCol="0">
            <a:spAutoFit/>
          </a:bodyPr>
          <a:lstStyle/>
          <a:p>
            <a:r>
              <a:rPr lang="en-US" sz="1600" dirty="0" smtClean="0"/>
              <a:t>Cloud Message</a:t>
            </a:r>
            <a:endParaRPr lang="en-US" sz="1600" dirty="0"/>
          </a:p>
        </p:txBody>
      </p:sp>
      <p:sp>
        <p:nvSpPr>
          <p:cNvPr id="23" name="TextBox 22"/>
          <p:cNvSpPr txBox="1"/>
          <p:nvPr/>
        </p:nvSpPr>
        <p:spPr>
          <a:xfrm>
            <a:off x="1991370" y="2455394"/>
            <a:ext cx="1191215" cy="584775"/>
          </a:xfrm>
          <a:prstGeom prst="rect">
            <a:avLst/>
          </a:prstGeom>
          <a:noFill/>
        </p:spPr>
        <p:txBody>
          <a:bodyPr wrap="square" rtlCol="0">
            <a:spAutoFit/>
          </a:bodyPr>
          <a:lstStyle/>
          <a:p>
            <a:pPr algn="ctr"/>
            <a:r>
              <a:rPr lang="en-US" sz="1600" dirty="0" smtClean="0"/>
              <a:t>1.Go to Website</a:t>
            </a:r>
            <a:endParaRPr lang="en-US" sz="1600" dirty="0"/>
          </a:p>
        </p:txBody>
      </p:sp>
      <p:cxnSp>
        <p:nvCxnSpPr>
          <p:cNvPr id="24" name="Straight Arrow Connector 23"/>
          <p:cNvCxnSpPr>
            <a:stCxn id="3" idx="3"/>
          </p:cNvCxnSpPr>
          <p:nvPr/>
        </p:nvCxnSpPr>
        <p:spPr>
          <a:xfrm flipV="1">
            <a:off x="4244639" y="3032153"/>
            <a:ext cx="1898691" cy="40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13" idx="2"/>
          </p:cNvCxnSpPr>
          <p:nvPr/>
        </p:nvCxnSpPr>
        <p:spPr>
          <a:xfrm flipH="1">
            <a:off x="6877950" y="3941103"/>
            <a:ext cx="1490" cy="8978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6875208" y="4236134"/>
            <a:ext cx="1572608" cy="338554"/>
          </a:xfrm>
          <a:prstGeom prst="rect">
            <a:avLst/>
          </a:prstGeom>
          <a:noFill/>
        </p:spPr>
        <p:txBody>
          <a:bodyPr wrap="square" rtlCol="0">
            <a:spAutoFit/>
          </a:bodyPr>
          <a:lstStyle/>
          <a:p>
            <a:pPr algn="ctr"/>
            <a:r>
              <a:rPr lang="en-US" sz="1600" dirty="0" smtClean="0"/>
              <a:t>3.Send request</a:t>
            </a:r>
            <a:endParaRPr lang="en-US" sz="1600" dirty="0"/>
          </a:p>
        </p:txBody>
      </p:sp>
      <p:sp>
        <p:nvSpPr>
          <p:cNvPr id="107" name="TextBox 106"/>
          <p:cNvSpPr txBox="1"/>
          <p:nvPr/>
        </p:nvSpPr>
        <p:spPr>
          <a:xfrm>
            <a:off x="531639" y="1577454"/>
            <a:ext cx="2143792" cy="369332"/>
          </a:xfrm>
          <a:prstGeom prst="rect">
            <a:avLst/>
          </a:prstGeom>
          <a:noFill/>
        </p:spPr>
        <p:txBody>
          <a:bodyPr wrap="none" rtlCol="0">
            <a:spAutoFit/>
          </a:bodyPr>
          <a:lstStyle/>
          <a:p>
            <a:r>
              <a:rPr lang="en-US" dirty="0" smtClean="0"/>
              <a:t>Reminder Message</a:t>
            </a:r>
            <a:endParaRPr lang="en-US" dirty="0"/>
          </a:p>
        </p:txBody>
      </p:sp>
      <p:pic>
        <p:nvPicPr>
          <p:cNvPr id="109" name="Picture 10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7653" y="4814289"/>
            <a:ext cx="2013407" cy="1152056"/>
          </a:xfrm>
          <a:prstGeom prst="rect">
            <a:avLst/>
          </a:prstGeom>
        </p:spPr>
      </p:pic>
      <p:sp>
        <p:nvSpPr>
          <p:cNvPr id="1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4" name="Slide Number Placeholder 3"/>
          <p:cNvSpPr>
            <a:spLocks noGrp="1"/>
          </p:cNvSpPr>
          <p:nvPr>
            <p:ph type="sldNum" sz="quarter" idx="12"/>
          </p:nvPr>
        </p:nvSpPr>
        <p:spPr/>
        <p:txBody>
          <a:bodyPr/>
          <a:lstStyle/>
          <a:p>
            <a:fld id="{633CC90C-489C-C947-A38D-033AF202A691}" type="slidenum">
              <a:rPr lang="en-US" smtClean="0"/>
              <a:pPr/>
              <a:t>222</a:t>
            </a:fld>
            <a:endParaRPr lang="en-US" dirty="0"/>
          </a:p>
        </p:txBody>
      </p:sp>
    </p:spTree>
    <p:extLst>
      <p:ext uri="{BB962C8B-B14F-4D97-AF65-F5344CB8AC3E}">
        <p14:creationId xmlns:p14="http://schemas.microsoft.com/office/powerpoint/2010/main" val="18231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do that?</a:t>
            </a:r>
            <a:endParaRPr lang="en-US" dirty="0"/>
          </a:p>
        </p:txBody>
      </p:sp>
      <p:sp>
        <p:nvSpPr>
          <p:cNvPr id="4" name="TextBox 3"/>
          <p:cNvSpPr txBox="1"/>
          <p:nvPr/>
        </p:nvSpPr>
        <p:spPr>
          <a:xfrm>
            <a:off x="2779410" y="6153404"/>
            <a:ext cx="1423371" cy="584775"/>
          </a:xfrm>
          <a:prstGeom prst="rect">
            <a:avLst/>
          </a:prstGeom>
          <a:noFill/>
        </p:spPr>
        <p:txBody>
          <a:bodyPr wrap="square" rtlCol="0">
            <a:spAutoFit/>
          </a:bodyPr>
          <a:lstStyle/>
          <a:p>
            <a:pPr algn="ctr"/>
            <a:r>
              <a:rPr lang="en-US" sz="1600" dirty="0" smtClean="0"/>
              <a:t>Mobile App for Employee</a:t>
            </a:r>
            <a:endParaRPr lang="en-US" sz="16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060" y="4838941"/>
            <a:ext cx="1300593" cy="13005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755" y="2428738"/>
            <a:ext cx="1214884" cy="121488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472" y="2209655"/>
            <a:ext cx="1644995" cy="1644995"/>
          </a:xfrm>
          <a:prstGeom prst="rect">
            <a:avLst/>
          </a:prstGeom>
        </p:spPr>
      </p:pic>
      <p:sp>
        <p:nvSpPr>
          <p:cNvPr id="13" name="TextBox 12"/>
          <p:cNvSpPr txBox="1"/>
          <p:nvPr/>
        </p:nvSpPr>
        <p:spPr>
          <a:xfrm>
            <a:off x="6463300" y="3602549"/>
            <a:ext cx="832279" cy="338554"/>
          </a:xfrm>
          <a:prstGeom prst="rect">
            <a:avLst/>
          </a:prstGeom>
          <a:noFill/>
        </p:spPr>
        <p:txBody>
          <a:bodyPr wrap="none" rtlCol="0">
            <a:spAutoFit/>
          </a:bodyPr>
          <a:lstStyle/>
          <a:p>
            <a:r>
              <a:rPr lang="en-US" sz="1600" dirty="0"/>
              <a:t>System</a:t>
            </a:r>
          </a:p>
        </p:txBody>
      </p:sp>
      <p:cxnSp>
        <p:nvCxnSpPr>
          <p:cNvPr id="14" name="Straight Arrow Connector 13"/>
          <p:cNvCxnSpPr>
            <a:stCxn id="17" idx="3"/>
            <a:endCxn id="3" idx="1"/>
          </p:cNvCxnSpPr>
          <p:nvPr/>
        </p:nvCxnSpPr>
        <p:spPr>
          <a:xfrm flipV="1">
            <a:off x="2145224" y="3036180"/>
            <a:ext cx="88453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181638" y="2455394"/>
            <a:ext cx="1961692" cy="584775"/>
          </a:xfrm>
          <a:prstGeom prst="rect">
            <a:avLst/>
          </a:prstGeom>
          <a:noFill/>
        </p:spPr>
        <p:txBody>
          <a:bodyPr wrap="square" rtlCol="0">
            <a:spAutoFit/>
          </a:bodyPr>
          <a:lstStyle/>
          <a:p>
            <a:pPr algn="ctr"/>
            <a:r>
              <a:rPr lang="en-US" sz="1600" dirty="0" smtClean="0"/>
              <a:t>2.Create/Update reminder message</a:t>
            </a:r>
            <a:endParaRPr lang="en-US" sz="1600"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629" y="2459383"/>
            <a:ext cx="1153595" cy="1153595"/>
          </a:xfrm>
          <a:prstGeom prst="rect">
            <a:avLst/>
          </a:prstGeom>
        </p:spPr>
      </p:pic>
      <p:sp>
        <p:nvSpPr>
          <p:cNvPr id="18" name="TextBox 17"/>
          <p:cNvSpPr txBox="1"/>
          <p:nvPr/>
        </p:nvSpPr>
        <p:spPr>
          <a:xfrm>
            <a:off x="1037256" y="3612978"/>
            <a:ext cx="1062340" cy="338554"/>
          </a:xfrm>
          <a:prstGeom prst="rect">
            <a:avLst/>
          </a:prstGeom>
          <a:noFill/>
        </p:spPr>
        <p:txBody>
          <a:bodyPr wrap="square" rtlCol="0">
            <a:spAutoFit/>
          </a:bodyPr>
          <a:lstStyle/>
          <a:p>
            <a:pPr algn="ctr"/>
            <a:r>
              <a:rPr lang="en-US" sz="1600" dirty="0" smtClean="0"/>
              <a:t>Manager</a:t>
            </a:r>
            <a:endParaRPr lang="en-US" sz="1600" dirty="0"/>
          </a:p>
        </p:txBody>
      </p:sp>
      <p:sp>
        <p:nvSpPr>
          <p:cNvPr id="20" name="TextBox 19"/>
          <p:cNvSpPr txBox="1"/>
          <p:nvPr/>
        </p:nvSpPr>
        <p:spPr>
          <a:xfrm>
            <a:off x="6143330" y="6115585"/>
            <a:ext cx="1515158" cy="338554"/>
          </a:xfrm>
          <a:prstGeom prst="rect">
            <a:avLst/>
          </a:prstGeom>
          <a:noFill/>
        </p:spPr>
        <p:txBody>
          <a:bodyPr wrap="none" rtlCol="0">
            <a:spAutoFit/>
          </a:bodyPr>
          <a:lstStyle/>
          <a:p>
            <a:r>
              <a:rPr lang="en-US" sz="1600" dirty="0" smtClean="0"/>
              <a:t>Cloud Message</a:t>
            </a:r>
            <a:endParaRPr lang="en-US" sz="1600" dirty="0"/>
          </a:p>
        </p:txBody>
      </p:sp>
      <p:sp>
        <p:nvSpPr>
          <p:cNvPr id="23" name="TextBox 22"/>
          <p:cNvSpPr txBox="1"/>
          <p:nvPr/>
        </p:nvSpPr>
        <p:spPr>
          <a:xfrm>
            <a:off x="1991370" y="2455394"/>
            <a:ext cx="1191215" cy="584775"/>
          </a:xfrm>
          <a:prstGeom prst="rect">
            <a:avLst/>
          </a:prstGeom>
          <a:noFill/>
        </p:spPr>
        <p:txBody>
          <a:bodyPr wrap="square" rtlCol="0">
            <a:spAutoFit/>
          </a:bodyPr>
          <a:lstStyle/>
          <a:p>
            <a:pPr algn="ctr"/>
            <a:r>
              <a:rPr lang="en-US" sz="1600" dirty="0" smtClean="0"/>
              <a:t>1.Go to Website</a:t>
            </a:r>
            <a:endParaRPr lang="en-US" sz="1600" dirty="0"/>
          </a:p>
        </p:txBody>
      </p:sp>
      <p:cxnSp>
        <p:nvCxnSpPr>
          <p:cNvPr id="24" name="Straight Arrow Connector 23"/>
          <p:cNvCxnSpPr>
            <a:stCxn id="3" idx="3"/>
          </p:cNvCxnSpPr>
          <p:nvPr/>
        </p:nvCxnSpPr>
        <p:spPr>
          <a:xfrm flipV="1">
            <a:off x="4244639" y="3032153"/>
            <a:ext cx="1898691" cy="40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13" idx="2"/>
            <a:endCxn id="109" idx="0"/>
          </p:cNvCxnSpPr>
          <p:nvPr/>
        </p:nvCxnSpPr>
        <p:spPr>
          <a:xfrm flipH="1">
            <a:off x="6875208" y="3941103"/>
            <a:ext cx="4232" cy="97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6875208" y="4236134"/>
            <a:ext cx="1572608" cy="338554"/>
          </a:xfrm>
          <a:prstGeom prst="rect">
            <a:avLst/>
          </a:prstGeom>
          <a:noFill/>
        </p:spPr>
        <p:txBody>
          <a:bodyPr wrap="square" rtlCol="0">
            <a:spAutoFit/>
          </a:bodyPr>
          <a:lstStyle/>
          <a:p>
            <a:pPr algn="ctr"/>
            <a:r>
              <a:rPr lang="en-US" sz="1600" dirty="0" smtClean="0"/>
              <a:t>3.Send request</a:t>
            </a:r>
            <a:endParaRPr lang="en-US" sz="1600" dirty="0"/>
          </a:p>
        </p:txBody>
      </p:sp>
      <p:sp>
        <p:nvSpPr>
          <p:cNvPr id="69" name="TextBox 68"/>
          <p:cNvSpPr txBox="1"/>
          <p:nvPr/>
        </p:nvSpPr>
        <p:spPr>
          <a:xfrm>
            <a:off x="4476227" y="5150684"/>
            <a:ext cx="1062340" cy="338554"/>
          </a:xfrm>
          <a:prstGeom prst="rect">
            <a:avLst/>
          </a:prstGeom>
          <a:noFill/>
        </p:spPr>
        <p:txBody>
          <a:bodyPr wrap="square" rtlCol="0">
            <a:spAutoFit/>
          </a:bodyPr>
          <a:lstStyle/>
          <a:p>
            <a:pPr algn="ctr"/>
            <a:r>
              <a:rPr lang="en-US" sz="1600" dirty="0" smtClean="0"/>
              <a:t>4.Notify</a:t>
            </a:r>
            <a:endParaRPr lang="en-US" sz="1600" dirty="0"/>
          </a:p>
        </p:txBody>
      </p:sp>
      <p:cxnSp>
        <p:nvCxnSpPr>
          <p:cNvPr id="103" name="Straight Arrow Connector 102"/>
          <p:cNvCxnSpPr>
            <a:stCxn id="109" idx="1"/>
            <a:endCxn id="10" idx="3"/>
          </p:cNvCxnSpPr>
          <p:nvPr/>
        </p:nvCxnSpPr>
        <p:spPr>
          <a:xfrm flipH="1">
            <a:off x="4119653" y="5489237"/>
            <a:ext cx="174885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7" name="TextBox 106"/>
          <p:cNvSpPr txBox="1"/>
          <p:nvPr/>
        </p:nvSpPr>
        <p:spPr>
          <a:xfrm>
            <a:off x="531639" y="1577454"/>
            <a:ext cx="2143792" cy="369332"/>
          </a:xfrm>
          <a:prstGeom prst="rect">
            <a:avLst/>
          </a:prstGeom>
          <a:noFill/>
        </p:spPr>
        <p:txBody>
          <a:bodyPr wrap="none" rtlCol="0">
            <a:spAutoFit/>
          </a:bodyPr>
          <a:lstStyle/>
          <a:p>
            <a:r>
              <a:rPr lang="en-US" dirty="0" smtClean="0"/>
              <a:t>Reminder Message</a:t>
            </a:r>
            <a:endParaRPr lang="en-US" dirty="0"/>
          </a:p>
        </p:txBody>
      </p:sp>
      <p:pic>
        <p:nvPicPr>
          <p:cNvPr id="109" name="Picture 10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504" y="4913209"/>
            <a:ext cx="2013407" cy="1152056"/>
          </a:xfrm>
          <a:prstGeom prst="rect">
            <a:avLst/>
          </a:prstGeom>
        </p:spPr>
      </p:pic>
      <p:sp>
        <p:nvSpPr>
          <p:cNvPr id="2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5" name="Slide Number Placeholder 4"/>
          <p:cNvSpPr>
            <a:spLocks noGrp="1"/>
          </p:cNvSpPr>
          <p:nvPr>
            <p:ph type="sldNum" sz="quarter" idx="12"/>
          </p:nvPr>
        </p:nvSpPr>
        <p:spPr/>
        <p:txBody>
          <a:bodyPr/>
          <a:lstStyle/>
          <a:p>
            <a:fld id="{633CC90C-489C-C947-A38D-033AF202A691}" type="slidenum">
              <a:rPr lang="en-US" smtClean="0"/>
              <a:pPr/>
              <a:t>223</a:t>
            </a:fld>
            <a:endParaRPr lang="en-US" dirty="0"/>
          </a:p>
        </p:txBody>
      </p:sp>
    </p:spTree>
    <p:extLst>
      <p:ext uri="{BB962C8B-B14F-4D97-AF65-F5344CB8AC3E}">
        <p14:creationId xmlns:p14="http://schemas.microsoft.com/office/powerpoint/2010/main" val="1613134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a:t>
            </a:r>
            <a:endParaRPr lang="en-US"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016" y="3348401"/>
            <a:ext cx="2395385" cy="1370621"/>
          </a:xfrm>
          <a:prstGeom prst="rect">
            <a:avLst/>
          </a:prstGeom>
        </p:spPr>
      </p:pic>
      <p:sp>
        <p:nvSpPr>
          <p:cNvPr id="24" name="TextBox 23"/>
          <p:cNvSpPr txBox="1"/>
          <p:nvPr/>
        </p:nvSpPr>
        <p:spPr>
          <a:xfrm>
            <a:off x="5175633" y="3849045"/>
            <a:ext cx="225254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Notify for employee</a:t>
            </a:r>
            <a:endParaRPr lang="en-US" dirty="0"/>
          </a:p>
        </p:txBody>
      </p:sp>
      <p:cxnSp>
        <p:nvCxnSpPr>
          <p:cNvPr id="25" name="Straight Arrow Connector 24"/>
          <p:cNvCxnSpPr>
            <a:stCxn id="20" idx="3"/>
            <a:endCxn id="24" idx="1"/>
          </p:cNvCxnSpPr>
          <p:nvPr/>
        </p:nvCxnSpPr>
        <p:spPr>
          <a:xfrm flipV="1">
            <a:off x="3629401" y="4033711"/>
            <a:ext cx="1546232"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1593177" y="4503835"/>
            <a:ext cx="1677062" cy="369332"/>
          </a:xfrm>
          <a:prstGeom prst="rect">
            <a:avLst/>
          </a:prstGeom>
          <a:noFill/>
        </p:spPr>
        <p:txBody>
          <a:bodyPr wrap="none" rtlCol="0">
            <a:spAutoFit/>
          </a:bodyPr>
          <a:lstStyle/>
          <a:p>
            <a:pPr algn="ctr"/>
            <a:r>
              <a:rPr lang="en-US" dirty="0" smtClean="0"/>
              <a:t>Cloud Message</a:t>
            </a:r>
            <a:endParaRPr lang="en-US"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224</a:t>
            </a:fld>
            <a:endParaRPr lang="en-US" dirty="0"/>
          </a:p>
        </p:txBody>
      </p:sp>
    </p:spTree>
    <p:extLst>
      <p:ext uri="{BB962C8B-B14F-4D97-AF65-F5344CB8AC3E}">
        <p14:creationId xmlns:p14="http://schemas.microsoft.com/office/powerpoint/2010/main" val="3422468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6" name="TextBox 5"/>
          <p:cNvSpPr txBox="1"/>
          <p:nvPr/>
        </p:nvSpPr>
        <p:spPr>
          <a:xfrm>
            <a:off x="2199190" y="3285392"/>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15:00 Room 101</a:t>
            </a:r>
            <a:endParaRPr lang="en-US" dirty="0"/>
          </a:p>
        </p:txBody>
      </p:sp>
      <p:cxnSp>
        <p:nvCxnSpPr>
          <p:cNvPr id="7" name="Straight Arrow Connector 6"/>
          <p:cNvCxnSpPr>
            <a:stCxn id="15" idx="3"/>
            <a:endCxn id="6" idx="1"/>
          </p:cNvCxnSpPr>
          <p:nvPr/>
        </p:nvCxnSpPr>
        <p:spPr>
          <a:xfrm flipV="1">
            <a:off x="995065" y="3608558"/>
            <a:ext cx="1204125" cy="33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57163" y="4060794"/>
            <a:ext cx="1007518" cy="338554"/>
          </a:xfrm>
          <a:prstGeom prst="rect">
            <a:avLst/>
          </a:prstGeom>
          <a:noFill/>
        </p:spPr>
        <p:txBody>
          <a:bodyPr wrap="square" rtlCol="0">
            <a:spAutoFit/>
          </a:bodyPr>
          <a:lstStyle/>
          <a:p>
            <a:pPr algn="ctr"/>
            <a:r>
              <a:rPr lang="en-US" sz="1600" dirty="0" smtClean="0"/>
              <a:t>Mr.Hien</a:t>
            </a:r>
            <a:endParaRPr lang="en-US" sz="1600" dirty="0"/>
          </a:p>
        </p:txBody>
      </p:sp>
      <p:sp>
        <p:nvSpPr>
          <p:cNvPr id="13" name="TextBox 12"/>
          <p:cNvSpPr txBox="1"/>
          <p:nvPr/>
        </p:nvSpPr>
        <p:spPr>
          <a:xfrm>
            <a:off x="4841364" y="4408451"/>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14" name="TextBox 13"/>
          <p:cNvSpPr txBox="1"/>
          <p:nvPr/>
        </p:nvSpPr>
        <p:spPr>
          <a:xfrm>
            <a:off x="3306544" y="4224901"/>
            <a:ext cx="811441" cy="369332"/>
          </a:xfrm>
          <a:prstGeom prst="rect">
            <a:avLst/>
          </a:prstGeom>
          <a:noFill/>
        </p:spPr>
        <p:txBody>
          <a:bodyPr wrap="none" rtlCol="0">
            <a:spAutoFit/>
          </a:bodyPr>
          <a:lstStyle/>
          <a:p>
            <a:r>
              <a:rPr lang="en-US" dirty="0" smtClean="0"/>
              <a:t>Notify</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78" y="3177737"/>
            <a:ext cx="868287" cy="868287"/>
          </a:xfrm>
          <a:prstGeom prst="rect">
            <a:avLst/>
          </a:prstGeom>
        </p:spPr>
      </p:pic>
      <p:sp>
        <p:nvSpPr>
          <p:cNvPr id="16" name="TextBox 15"/>
          <p:cNvSpPr txBox="1"/>
          <p:nvPr/>
        </p:nvSpPr>
        <p:spPr>
          <a:xfrm>
            <a:off x="1028871" y="2963753"/>
            <a:ext cx="1095354" cy="646331"/>
          </a:xfrm>
          <a:prstGeom prst="rect">
            <a:avLst/>
          </a:prstGeom>
          <a:noFill/>
        </p:spPr>
        <p:txBody>
          <a:bodyPr wrap="square" rtlCol="0">
            <a:spAutoFit/>
          </a:bodyPr>
          <a:lstStyle/>
          <a:p>
            <a:pPr algn="ctr"/>
            <a:r>
              <a:rPr lang="en-US" dirty="0" smtClean="0"/>
              <a:t>Create meeting</a:t>
            </a:r>
            <a:endParaRPr lang="en-US" dirty="0"/>
          </a:p>
        </p:txBody>
      </p:sp>
      <p:cxnSp>
        <p:nvCxnSpPr>
          <p:cNvPr id="21" name="Elbow Connector 20"/>
          <p:cNvCxnSpPr>
            <a:stCxn id="6" idx="2"/>
            <a:endCxn id="13" idx="1"/>
          </p:cNvCxnSpPr>
          <p:nvPr/>
        </p:nvCxnSpPr>
        <p:spPr>
          <a:xfrm rot="16200000" flipH="1">
            <a:off x="3494507" y="3246260"/>
            <a:ext cx="661394" cy="203231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633CC90C-489C-C947-A38D-033AF202A691}" type="slidenum">
              <a:rPr lang="en-US" smtClean="0"/>
              <a:pPr/>
              <a:t>225</a:t>
            </a:fld>
            <a:endParaRPr lang="en-US" dirty="0"/>
          </a:p>
        </p:txBody>
      </p:sp>
    </p:spTree>
    <p:extLst>
      <p:ext uri="{BB962C8B-B14F-4D97-AF65-F5344CB8AC3E}">
        <p14:creationId xmlns:p14="http://schemas.microsoft.com/office/powerpoint/2010/main" val="3297130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t>Scenario</a:t>
            </a:r>
            <a:endParaRPr lang="en-US" sz="2000" dirty="0"/>
          </a:p>
        </p:txBody>
      </p:sp>
      <p:sp>
        <p:nvSpPr>
          <p:cNvPr id="6" name="TextBox 5"/>
          <p:cNvSpPr txBox="1"/>
          <p:nvPr/>
        </p:nvSpPr>
        <p:spPr>
          <a:xfrm>
            <a:off x="2199190" y="3285392"/>
            <a:ext cx="12197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15:00 Room 101</a:t>
            </a:r>
            <a:endParaRPr lang="en-US" dirty="0"/>
          </a:p>
        </p:txBody>
      </p:sp>
      <p:cxnSp>
        <p:nvCxnSpPr>
          <p:cNvPr id="7" name="Straight Arrow Connector 6"/>
          <p:cNvCxnSpPr>
            <a:stCxn id="15" idx="3"/>
            <a:endCxn id="6" idx="1"/>
          </p:cNvCxnSpPr>
          <p:nvPr/>
        </p:nvCxnSpPr>
        <p:spPr>
          <a:xfrm flipV="1">
            <a:off x="995065" y="3608558"/>
            <a:ext cx="1204125" cy="33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57163" y="4060794"/>
            <a:ext cx="1007518" cy="338554"/>
          </a:xfrm>
          <a:prstGeom prst="rect">
            <a:avLst/>
          </a:prstGeom>
          <a:noFill/>
        </p:spPr>
        <p:txBody>
          <a:bodyPr wrap="square" rtlCol="0">
            <a:spAutoFit/>
          </a:bodyPr>
          <a:lstStyle/>
          <a:p>
            <a:pPr algn="ctr"/>
            <a:r>
              <a:rPr lang="en-US" sz="1600" dirty="0" smtClean="0"/>
              <a:t>Mr.Hien</a:t>
            </a:r>
            <a:endParaRPr lang="en-US" sz="1600" dirty="0"/>
          </a:p>
        </p:txBody>
      </p:sp>
      <p:sp>
        <p:nvSpPr>
          <p:cNvPr id="10" name="TextBox 9"/>
          <p:cNvSpPr txBox="1"/>
          <p:nvPr/>
        </p:nvSpPr>
        <p:spPr>
          <a:xfrm>
            <a:off x="7656023" y="3428494"/>
            <a:ext cx="121971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205</a:t>
            </a:r>
            <a:endParaRPr lang="en-US" dirty="0"/>
          </a:p>
        </p:txBody>
      </p:sp>
      <p:cxnSp>
        <p:nvCxnSpPr>
          <p:cNvPr id="11" name="Straight Arrow Connector 10"/>
          <p:cNvCxnSpPr>
            <a:stCxn id="17" idx="3"/>
            <a:endCxn id="10" idx="1"/>
          </p:cNvCxnSpPr>
          <p:nvPr/>
        </p:nvCxnSpPr>
        <p:spPr>
          <a:xfrm>
            <a:off x="6433899" y="3607407"/>
            <a:ext cx="1222124" cy="5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432611" y="3243828"/>
            <a:ext cx="1223412" cy="369332"/>
          </a:xfrm>
          <a:prstGeom prst="rect">
            <a:avLst/>
          </a:prstGeom>
          <a:noFill/>
        </p:spPr>
        <p:txBody>
          <a:bodyPr wrap="none" rtlCol="0">
            <a:spAutoFit/>
          </a:bodyPr>
          <a:lstStyle/>
          <a:p>
            <a:r>
              <a:rPr lang="en-US" dirty="0" smtClean="0"/>
              <a:t>Change to</a:t>
            </a:r>
            <a:endParaRPr lang="en-US" dirty="0"/>
          </a:p>
        </p:txBody>
      </p:sp>
      <p:sp>
        <p:nvSpPr>
          <p:cNvPr id="13" name="TextBox 12"/>
          <p:cNvSpPr txBox="1"/>
          <p:nvPr/>
        </p:nvSpPr>
        <p:spPr>
          <a:xfrm>
            <a:off x="4841364" y="4408451"/>
            <a:ext cx="18077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Participants</a:t>
            </a:r>
            <a:endParaRPr lang="en-US" dirty="0"/>
          </a:p>
        </p:txBody>
      </p:sp>
      <p:sp>
        <p:nvSpPr>
          <p:cNvPr id="14" name="TextBox 13"/>
          <p:cNvSpPr txBox="1"/>
          <p:nvPr/>
        </p:nvSpPr>
        <p:spPr>
          <a:xfrm>
            <a:off x="3306544" y="4224901"/>
            <a:ext cx="811441" cy="369332"/>
          </a:xfrm>
          <a:prstGeom prst="rect">
            <a:avLst/>
          </a:prstGeom>
          <a:noFill/>
        </p:spPr>
        <p:txBody>
          <a:bodyPr wrap="none" rtlCol="0">
            <a:spAutoFit/>
          </a:bodyPr>
          <a:lstStyle/>
          <a:p>
            <a:r>
              <a:rPr lang="en-US" dirty="0" smtClean="0"/>
              <a:t>Notify</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78" y="3177737"/>
            <a:ext cx="868287" cy="868287"/>
          </a:xfrm>
          <a:prstGeom prst="rect">
            <a:avLst/>
          </a:prstGeom>
        </p:spPr>
      </p:pic>
      <p:sp>
        <p:nvSpPr>
          <p:cNvPr id="16" name="TextBox 15"/>
          <p:cNvSpPr txBox="1"/>
          <p:nvPr/>
        </p:nvSpPr>
        <p:spPr>
          <a:xfrm>
            <a:off x="1028871" y="2963753"/>
            <a:ext cx="1095354" cy="646331"/>
          </a:xfrm>
          <a:prstGeom prst="rect">
            <a:avLst/>
          </a:prstGeom>
          <a:noFill/>
        </p:spPr>
        <p:txBody>
          <a:bodyPr wrap="square" rtlCol="0">
            <a:spAutoFit/>
          </a:bodyPr>
          <a:lstStyle/>
          <a:p>
            <a:pPr algn="ctr"/>
            <a:r>
              <a:rPr lang="en-US" dirty="0" smtClean="0"/>
              <a:t>Create meeting</a:t>
            </a:r>
            <a:endParaRPr lang="en-US" dirty="0"/>
          </a:p>
        </p:txBody>
      </p:sp>
      <p:sp>
        <p:nvSpPr>
          <p:cNvPr id="17" name="TextBox 16"/>
          <p:cNvSpPr txBox="1"/>
          <p:nvPr/>
        </p:nvSpPr>
        <p:spPr>
          <a:xfrm>
            <a:off x="5083442" y="3284241"/>
            <a:ext cx="13504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Room 101 is damaged</a:t>
            </a:r>
            <a:endParaRPr lang="en-US" dirty="0"/>
          </a:p>
        </p:txBody>
      </p:sp>
      <p:cxnSp>
        <p:nvCxnSpPr>
          <p:cNvPr id="18" name="Straight Arrow Connector 17"/>
          <p:cNvCxnSpPr>
            <a:stCxn id="6" idx="3"/>
            <a:endCxn id="17" idx="1"/>
          </p:cNvCxnSpPr>
          <p:nvPr/>
        </p:nvCxnSpPr>
        <p:spPr>
          <a:xfrm flipV="1">
            <a:off x="3418900" y="3607407"/>
            <a:ext cx="1664542" cy="1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3442174" y="3223971"/>
            <a:ext cx="1624163" cy="369332"/>
          </a:xfrm>
          <a:prstGeom prst="rect">
            <a:avLst/>
          </a:prstGeom>
          <a:noFill/>
        </p:spPr>
        <p:txBody>
          <a:bodyPr wrap="none" rtlCol="0">
            <a:spAutoFit/>
          </a:bodyPr>
          <a:lstStyle/>
          <a:p>
            <a:r>
              <a:rPr lang="en-US" dirty="0" smtClean="0"/>
              <a:t>Unfortunately</a:t>
            </a:r>
            <a:endParaRPr lang="en-US" dirty="0"/>
          </a:p>
        </p:txBody>
      </p:sp>
      <p:cxnSp>
        <p:nvCxnSpPr>
          <p:cNvPr id="20" name="Elbow Connector 19"/>
          <p:cNvCxnSpPr>
            <a:stCxn id="10" idx="2"/>
            <a:endCxn id="13" idx="3"/>
          </p:cNvCxnSpPr>
          <p:nvPr/>
        </p:nvCxnSpPr>
        <p:spPr>
          <a:xfrm rot="5400000">
            <a:off x="7059865" y="3387103"/>
            <a:ext cx="795291" cy="161673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1" name="Elbow Connector 20"/>
          <p:cNvCxnSpPr>
            <a:stCxn id="6" idx="2"/>
            <a:endCxn id="13" idx="1"/>
          </p:cNvCxnSpPr>
          <p:nvPr/>
        </p:nvCxnSpPr>
        <p:spPr>
          <a:xfrm rot="16200000" flipH="1">
            <a:off x="3494507" y="3246260"/>
            <a:ext cx="661394" cy="203231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6876676" y="4242770"/>
            <a:ext cx="811441" cy="369332"/>
          </a:xfrm>
          <a:prstGeom prst="rect">
            <a:avLst/>
          </a:prstGeom>
          <a:noFill/>
        </p:spPr>
        <p:txBody>
          <a:bodyPr wrap="none" rtlCol="0">
            <a:spAutoFit/>
          </a:bodyPr>
          <a:lstStyle/>
          <a:p>
            <a:r>
              <a:rPr lang="en-US" dirty="0" smtClean="0"/>
              <a:t>Notify</a:t>
            </a:r>
            <a:endParaRPr lang="en-US" dirty="0"/>
          </a:p>
        </p:txBody>
      </p:sp>
      <p:sp>
        <p:nvSpPr>
          <p:cNvPr id="3" name="Slide Number Placeholder 2"/>
          <p:cNvSpPr>
            <a:spLocks noGrp="1"/>
          </p:cNvSpPr>
          <p:nvPr>
            <p:ph type="sldNum" sz="quarter" idx="12"/>
          </p:nvPr>
        </p:nvSpPr>
        <p:spPr/>
        <p:txBody>
          <a:bodyPr/>
          <a:lstStyle/>
          <a:p>
            <a:fld id="{633CC90C-489C-C947-A38D-033AF202A691}" type="slidenum">
              <a:rPr lang="en-US" smtClean="0"/>
              <a:pPr/>
              <a:t>226</a:t>
            </a:fld>
            <a:endParaRPr lang="en-US" dirty="0"/>
          </a:p>
        </p:txBody>
      </p:sp>
    </p:spTree>
    <p:extLst>
      <p:ext uri="{BB962C8B-B14F-4D97-AF65-F5344CB8AC3E}">
        <p14:creationId xmlns:p14="http://schemas.microsoft.com/office/powerpoint/2010/main" val="21990433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2">
                    <a:lumMod val="10000"/>
                  </a:schemeClr>
                </a:solidFill>
              </a:rPr>
              <a:t>Indoor Direction</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t>227</a:t>
            </a:fld>
            <a:endParaRPr lang="en-US" dirty="0">
              <a:solidFill>
                <a:schemeClr val="bg2">
                  <a:lumMod val="10000"/>
                </a:schemeClr>
              </a:solidFill>
            </a:endParaRPr>
          </a:p>
        </p:txBody>
      </p:sp>
    </p:spTree>
    <p:extLst>
      <p:ext uri="{BB962C8B-B14F-4D97-AF65-F5344CB8AC3E}">
        <p14:creationId xmlns:p14="http://schemas.microsoft.com/office/powerpoint/2010/main" val="287401337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Problem</a:t>
            </a:r>
            <a:endParaRPr lang="en-US" dirty="0">
              <a:solidFill>
                <a:schemeClr val="bg2">
                  <a:lumMod val="10000"/>
                </a:schemeClr>
              </a:solidFill>
            </a:endParaRPr>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solidFill>
                  <a:schemeClr val="bg2">
                    <a:lumMod val="10000"/>
                  </a:schemeClr>
                </a:solidFill>
              </a:rPr>
              <a:t>Scenario</a:t>
            </a:r>
            <a:endParaRPr lang="en-US" sz="2000" dirty="0">
              <a:solidFill>
                <a:schemeClr val="bg2">
                  <a:lumMod val="10000"/>
                </a:schemeClr>
              </a:solidFill>
            </a:endParaRP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265" y="2720838"/>
            <a:ext cx="1107496" cy="1107496"/>
          </a:xfrm>
          <a:prstGeom prst="rect">
            <a:avLst/>
          </a:prstGeom>
        </p:spPr>
      </p:pic>
      <p:sp>
        <p:nvSpPr>
          <p:cNvPr id="13" name="TextBox 12"/>
          <p:cNvSpPr txBox="1"/>
          <p:nvPr/>
        </p:nvSpPr>
        <p:spPr>
          <a:xfrm>
            <a:off x="1277326" y="3695411"/>
            <a:ext cx="1371600" cy="646331"/>
          </a:xfrm>
          <a:prstGeom prst="rect">
            <a:avLst/>
          </a:prstGeom>
          <a:noFill/>
        </p:spPr>
        <p:txBody>
          <a:bodyPr wrap="square" rtlCol="0">
            <a:spAutoFit/>
          </a:bodyPr>
          <a:lstStyle/>
          <a:p>
            <a:pPr algn="ctr"/>
            <a:r>
              <a:rPr lang="en-US" dirty="0" smtClean="0">
                <a:solidFill>
                  <a:schemeClr val="bg2">
                    <a:lumMod val="10000"/>
                  </a:schemeClr>
                </a:solidFill>
              </a:rPr>
              <a:t>TTH bank map</a:t>
            </a:r>
            <a:endParaRPr lang="en-US" dirty="0">
              <a:solidFill>
                <a:schemeClr val="bg2">
                  <a:lumMod val="10000"/>
                </a:schemeClr>
              </a:solidFill>
            </a:endParaRPr>
          </a:p>
        </p:txBody>
      </p:sp>
      <p:sp>
        <p:nvSpPr>
          <p:cNvPr id="15" name="TextBox 14"/>
          <p:cNvSpPr txBox="1"/>
          <p:nvPr/>
        </p:nvSpPr>
        <p:spPr>
          <a:xfrm>
            <a:off x="4849768" y="2951420"/>
            <a:ext cx="2517388"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Complex, difficult to remember</a:t>
            </a:r>
            <a:endParaRPr lang="en-US" dirty="0">
              <a:solidFill>
                <a:schemeClr val="bg2">
                  <a:lumMod val="10000"/>
                </a:schemeClr>
              </a:solidFill>
            </a:endParaRPr>
          </a:p>
        </p:txBody>
      </p:sp>
      <p:cxnSp>
        <p:nvCxnSpPr>
          <p:cNvPr id="9" name="Straight Arrow Connector 8"/>
          <p:cNvCxnSpPr>
            <a:stCxn id="4" idx="3"/>
            <a:endCxn id="15" idx="1"/>
          </p:cNvCxnSpPr>
          <p:nvPr/>
        </p:nvCxnSpPr>
        <p:spPr>
          <a:xfrm>
            <a:off x="2589761" y="3274586"/>
            <a:ext cx="2260007"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228</a:t>
            </a:fld>
            <a:endParaRPr lang="en-US" dirty="0">
              <a:solidFill>
                <a:schemeClr val="bg2">
                  <a:lumMod val="10000"/>
                </a:schemeClr>
              </a:solidFill>
            </a:endParaRPr>
          </a:p>
        </p:txBody>
      </p:sp>
    </p:spTree>
    <p:extLst>
      <p:ext uri="{BB962C8B-B14F-4D97-AF65-F5344CB8AC3E}">
        <p14:creationId xmlns:p14="http://schemas.microsoft.com/office/powerpoint/2010/main" val="330322130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Problem</a:t>
            </a:r>
            <a:endParaRPr lang="en-US" dirty="0">
              <a:solidFill>
                <a:schemeClr val="bg2">
                  <a:lumMod val="10000"/>
                </a:schemeClr>
              </a:solidFill>
            </a:endParaRPr>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solidFill>
                  <a:schemeClr val="bg2">
                    <a:lumMod val="10000"/>
                  </a:schemeClr>
                </a:solidFill>
              </a:rPr>
              <a:t>Scenario</a:t>
            </a:r>
            <a:endParaRPr lang="en-US" sz="2000" dirty="0">
              <a:solidFill>
                <a:schemeClr val="bg2">
                  <a:lumMod val="10000"/>
                </a:schemeClr>
              </a:solidFill>
            </a:endParaRP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061" y="4675766"/>
            <a:ext cx="1088235" cy="1088235"/>
          </a:xfrm>
          <a:prstGeom prst="rect">
            <a:avLst/>
          </a:prstGeom>
        </p:spPr>
      </p:pic>
      <p:sp>
        <p:nvSpPr>
          <p:cNvPr id="3" name="TextBox 2"/>
          <p:cNvSpPr txBox="1"/>
          <p:nvPr/>
        </p:nvSpPr>
        <p:spPr>
          <a:xfrm>
            <a:off x="1409378" y="5764001"/>
            <a:ext cx="1453092" cy="646331"/>
          </a:xfrm>
          <a:prstGeom prst="rect">
            <a:avLst/>
          </a:prstGeom>
          <a:noFill/>
        </p:spPr>
        <p:txBody>
          <a:bodyPr wrap="square" rtlCol="0">
            <a:spAutoFit/>
          </a:bodyPr>
          <a:lstStyle/>
          <a:p>
            <a:pPr algn="ctr"/>
            <a:r>
              <a:rPr lang="en-US" dirty="0" err="1" smtClean="0">
                <a:solidFill>
                  <a:schemeClr val="bg2">
                    <a:lumMod val="10000"/>
                  </a:schemeClr>
                </a:solidFill>
              </a:rPr>
              <a:t>Mr.Tan</a:t>
            </a:r>
            <a:r>
              <a:rPr lang="en-US" dirty="0" smtClean="0">
                <a:solidFill>
                  <a:schemeClr val="bg2">
                    <a:lumMod val="10000"/>
                  </a:schemeClr>
                </a:solidFill>
              </a:rPr>
              <a:t> (</a:t>
            </a:r>
            <a:r>
              <a:rPr lang="en-US" dirty="0">
                <a:solidFill>
                  <a:schemeClr val="bg2">
                    <a:lumMod val="10000"/>
                  </a:schemeClr>
                </a:solidFill>
              </a:rPr>
              <a:t>Newcomer</a:t>
            </a:r>
            <a:r>
              <a:rPr lang="en-US" dirty="0" smtClean="0">
                <a:solidFill>
                  <a:schemeClr val="bg2">
                    <a:lumMod val="10000"/>
                  </a:schemeClr>
                </a:solidFill>
              </a:rPr>
              <a:t>)</a:t>
            </a:r>
            <a:endParaRPr lang="en-US" dirty="0">
              <a:solidFill>
                <a:schemeClr val="bg2">
                  <a:lumMod val="10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265" y="2720838"/>
            <a:ext cx="1107496" cy="1107496"/>
          </a:xfrm>
          <a:prstGeom prst="rect">
            <a:avLst/>
          </a:prstGeom>
        </p:spPr>
      </p:pic>
      <p:sp>
        <p:nvSpPr>
          <p:cNvPr id="13" name="TextBox 12"/>
          <p:cNvSpPr txBox="1"/>
          <p:nvPr/>
        </p:nvSpPr>
        <p:spPr>
          <a:xfrm>
            <a:off x="1277326" y="3695411"/>
            <a:ext cx="1371600" cy="646331"/>
          </a:xfrm>
          <a:prstGeom prst="rect">
            <a:avLst/>
          </a:prstGeom>
          <a:noFill/>
        </p:spPr>
        <p:txBody>
          <a:bodyPr wrap="square" rtlCol="0">
            <a:spAutoFit/>
          </a:bodyPr>
          <a:lstStyle/>
          <a:p>
            <a:pPr algn="ctr"/>
            <a:r>
              <a:rPr lang="en-US" dirty="0" smtClean="0">
                <a:solidFill>
                  <a:schemeClr val="bg2">
                    <a:lumMod val="10000"/>
                  </a:schemeClr>
                </a:solidFill>
              </a:rPr>
              <a:t>TTH bank map</a:t>
            </a:r>
            <a:endParaRPr lang="en-US" dirty="0">
              <a:solidFill>
                <a:schemeClr val="bg2">
                  <a:lumMod val="10000"/>
                </a:schemeClr>
              </a:solidFill>
            </a:endParaRPr>
          </a:p>
        </p:txBody>
      </p:sp>
      <p:sp>
        <p:nvSpPr>
          <p:cNvPr id="15" name="TextBox 14"/>
          <p:cNvSpPr txBox="1"/>
          <p:nvPr/>
        </p:nvSpPr>
        <p:spPr>
          <a:xfrm>
            <a:off x="4849768" y="2951420"/>
            <a:ext cx="2517388"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Complex, difficult to remember</a:t>
            </a:r>
            <a:endParaRPr lang="en-US" dirty="0">
              <a:solidFill>
                <a:schemeClr val="bg2">
                  <a:lumMod val="10000"/>
                </a:schemeClr>
              </a:solidFill>
            </a:endParaRPr>
          </a:p>
        </p:txBody>
      </p:sp>
      <p:cxnSp>
        <p:nvCxnSpPr>
          <p:cNvPr id="9" name="Straight Arrow Connector 8"/>
          <p:cNvCxnSpPr>
            <a:stCxn id="4" idx="3"/>
            <a:endCxn id="15" idx="1"/>
          </p:cNvCxnSpPr>
          <p:nvPr/>
        </p:nvCxnSpPr>
        <p:spPr>
          <a:xfrm>
            <a:off x="2589761" y="3274586"/>
            <a:ext cx="2260007"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229</a:t>
            </a:fld>
            <a:endParaRPr lang="en-US" dirty="0">
              <a:solidFill>
                <a:schemeClr val="bg2">
                  <a:lumMod val="10000"/>
                </a:schemeClr>
              </a:solidFill>
            </a:endParaRPr>
          </a:p>
        </p:txBody>
      </p:sp>
    </p:spTree>
    <p:extLst>
      <p:ext uri="{BB962C8B-B14F-4D97-AF65-F5344CB8AC3E}">
        <p14:creationId xmlns:p14="http://schemas.microsoft.com/office/powerpoint/2010/main" val="10945934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314290" y="3403329"/>
            <a:ext cx="1374094" cy="300082"/>
          </a:xfrm>
          <a:prstGeom prst="rect">
            <a:avLst/>
          </a:prstGeom>
          <a:noFill/>
        </p:spPr>
        <p:txBody>
          <a:bodyPr wrap="none" rtlCol="0">
            <a:spAutoFit/>
          </a:bodyPr>
          <a:lstStyle/>
          <a:p>
            <a:r>
              <a:rPr lang="vi-VN" sz="1350" dirty="0" smtClean="0">
                <a:solidFill>
                  <a:schemeClr val="bg2">
                    <a:lumMod val="10000"/>
                  </a:schemeClr>
                </a:solidFill>
              </a:rPr>
              <a:t>Hidden </a:t>
            </a:r>
            <a:r>
              <a:rPr lang="en-US" sz="1350" dirty="0" smtClean="0">
                <a:solidFill>
                  <a:schemeClr val="bg2">
                    <a:lumMod val="10000"/>
                  </a:schemeClr>
                </a:solidFill>
              </a:rPr>
              <a:t>Camera</a:t>
            </a:r>
            <a:endParaRPr lang="en-US" sz="1350" dirty="0">
              <a:solidFill>
                <a:schemeClr val="bg2">
                  <a:lumMod val="10000"/>
                </a:schemeClr>
              </a:solidFill>
            </a:endParaRPr>
          </a:p>
        </p:txBody>
      </p:sp>
      <p:sp>
        <p:nvSpPr>
          <p:cNvPr id="33" name="TextBox 32"/>
          <p:cNvSpPr txBox="1"/>
          <p:nvPr/>
        </p:nvSpPr>
        <p:spPr>
          <a:xfrm>
            <a:off x="6302840" y="3322955"/>
            <a:ext cx="1678665" cy="507831"/>
          </a:xfrm>
          <a:prstGeom prst="rect">
            <a:avLst/>
          </a:prstGeom>
          <a:noFill/>
        </p:spPr>
        <p:txBody>
          <a:bodyPr wrap="none" rtlCol="0">
            <a:spAutoFit/>
          </a:bodyPr>
          <a:lstStyle/>
          <a:p>
            <a:r>
              <a:rPr lang="en-US" sz="1350" dirty="0">
                <a:solidFill>
                  <a:schemeClr val="bg2">
                    <a:lumMod val="10000"/>
                  </a:schemeClr>
                </a:solidFill>
              </a:rPr>
              <a:t>Microsoft Cognitive</a:t>
            </a:r>
          </a:p>
          <a:p>
            <a:pPr algn="ctr"/>
            <a:r>
              <a:rPr lang="en-US" sz="1350" dirty="0" smtClean="0">
                <a:solidFill>
                  <a:schemeClr val="bg2">
                    <a:lumMod val="10000"/>
                  </a:schemeClr>
                </a:solidFill>
              </a:rPr>
              <a:t>Services</a:t>
            </a:r>
            <a:endParaRPr lang="en-US" sz="1350" dirty="0">
              <a:solidFill>
                <a:schemeClr val="bg2">
                  <a:lumMod val="1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118" y="1943417"/>
            <a:ext cx="1644995" cy="1644995"/>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020" y="2398720"/>
            <a:ext cx="1478307" cy="855373"/>
          </a:xfrm>
          <a:prstGeom prst="rect">
            <a:avLst/>
          </a:prstGeom>
        </p:spPr>
      </p:pic>
      <p:sp>
        <p:nvSpPr>
          <p:cNvPr id="36" name="TextBox 35"/>
          <p:cNvSpPr txBox="1"/>
          <p:nvPr/>
        </p:nvSpPr>
        <p:spPr>
          <a:xfrm>
            <a:off x="4022898" y="3426830"/>
            <a:ext cx="731290" cy="300082"/>
          </a:xfrm>
          <a:prstGeom prst="rect">
            <a:avLst/>
          </a:prstGeom>
          <a:noFill/>
        </p:spPr>
        <p:txBody>
          <a:bodyPr wrap="none" rtlCol="0">
            <a:spAutoFit/>
          </a:bodyPr>
          <a:lstStyle/>
          <a:p>
            <a:r>
              <a:rPr lang="en-US" sz="1350" dirty="0">
                <a:solidFill>
                  <a:schemeClr val="bg2">
                    <a:lumMod val="10000"/>
                  </a:schemeClr>
                </a:solidFill>
              </a:rPr>
              <a:t>System</a:t>
            </a:r>
          </a:p>
        </p:txBody>
      </p:sp>
      <p:sp>
        <p:nvSpPr>
          <p:cNvPr id="1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1" name="Title 3"/>
          <p:cNvSpPr txBox="1">
            <a:spLocks/>
          </p:cNvSpPr>
          <p:nvPr/>
        </p:nvSpPr>
        <p:spPr>
          <a:xfrm>
            <a:off x="244549" y="606056"/>
            <a:ext cx="6263828"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solidFill>
                  <a:schemeClr val="bg2">
                    <a:lumMod val="10000"/>
                  </a:schemeClr>
                </a:solidFill>
              </a:rPr>
              <a:t>How’d we do that?</a:t>
            </a:r>
            <a:endParaRPr lang="en-US" sz="2700" dirty="0">
              <a:solidFill>
                <a:schemeClr val="bg2">
                  <a:lumMod val="1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454" y="2272529"/>
            <a:ext cx="1017767" cy="1017767"/>
          </a:xfrm>
          <a:prstGeom prst="rect">
            <a:avLst/>
          </a:prstGeom>
        </p:spPr>
      </p:pic>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23</a:t>
            </a:fld>
            <a:endParaRPr lang="en-US">
              <a:solidFill>
                <a:schemeClr val="bg2">
                  <a:lumMod val="10000"/>
                </a:schemeClr>
              </a:solidFill>
            </a:endParaRPr>
          </a:p>
        </p:txBody>
      </p:sp>
    </p:spTree>
    <p:extLst>
      <p:ext uri="{BB962C8B-B14F-4D97-AF65-F5344CB8AC3E}">
        <p14:creationId xmlns:p14="http://schemas.microsoft.com/office/powerpoint/2010/main" val="6856564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Problem</a:t>
            </a:r>
            <a:endParaRPr lang="en-US" dirty="0">
              <a:solidFill>
                <a:schemeClr val="bg2">
                  <a:lumMod val="10000"/>
                </a:schemeClr>
              </a:solidFill>
            </a:endParaRPr>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solidFill>
                  <a:schemeClr val="bg2">
                    <a:lumMod val="10000"/>
                  </a:schemeClr>
                </a:solidFill>
              </a:rPr>
              <a:t>Scenario</a:t>
            </a:r>
            <a:endParaRPr lang="en-US" sz="2000" dirty="0">
              <a:solidFill>
                <a:schemeClr val="bg2">
                  <a:lumMod val="10000"/>
                </a:schemeClr>
              </a:solidFill>
            </a:endParaRP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061" y="4675766"/>
            <a:ext cx="1088235" cy="1088235"/>
          </a:xfrm>
          <a:prstGeom prst="rect">
            <a:avLst/>
          </a:prstGeom>
        </p:spPr>
      </p:pic>
      <p:sp>
        <p:nvSpPr>
          <p:cNvPr id="3" name="TextBox 2"/>
          <p:cNvSpPr txBox="1"/>
          <p:nvPr/>
        </p:nvSpPr>
        <p:spPr>
          <a:xfrm>
            <a:off x="1409377" y="5764001"/>
            <a:ext cx="1450363" cy="646331"/>
          </a:xfrm>
          <a:prstGeom prst="rect">
            <a:avLst/>
          </a:prstGeom>
          <a:noFill/>
        </p:spPr>
        <p:txBody>
          <a:bodyPr wrap="square" rtlCol="0">
            <a:spAutoFit/>
          </a:bodyPr>
          <a:lstStyle/>
          <a:p>
            <a:pPr algn="ctr"/>
            <a:r>
              <a:rPr lang="en-US" dirty="0" err="1" smtClean="0">
                <a:solidFill>
                  <a:schemeClr val="bg2">
                    <a:lumMod val="10000"/>
                  </a:schemeClr>
                </a:solidFill>
              </a:rPr>
              <a:t>Mr.Tan</a:t>
            </a:r>
            <a:r>
              <a:rPr lang="en-US" dirty="0" smtClean="0">
                <a:solidFill>
                  <a:schemeClr val="bg2">
                    <a:lumMod val="10000"/>
                  </a:schemeClr>
                </a:solidFill>
              </a:rPr>
              <a:t> (Newcomer)</a:t>
            </a:r>
            <a:endParaRPr lang="en-US" dirty="0">
              <a:solidFill>
                <a:schemeClr val="bg2">
                  <a:lumMod val="10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265" y="2720838"/>
            <a:ext cx="1107496" cy="1107496"/>
          </a:xfrm>
          <a:prstGeom prst="rect">
            <a:avLst/>
          </a:prstGeom>
        </p:spPr>
      </p:pic>
      <p:sp>
        <p:nvSpPr>
          <p:cNvPr id="13" name="TextBox 12"/>
          <p:cNvSpPr txBox="1"/>
          <p:nvPr/>
        </p:nvSpPr>
        <p:spPr>
          <a:xfrm>
            <a:off x="1277326" y="3695411"/>
            <a:ext cx="1371600" cy="646331"/>
          </a:xfrm>
          <a:prstGeom prst="rect">
            <a:avLst/>
          </a:prstGeom>
          <a:noFill/>
        </p:spPr>
        <p:txBody>
          <a:bodyPr wrap="square" rtlCol="0">
            <a:spAutoFit/>
          </a:bodyPr>
          <a:lstStyle/>
          <a:p>
            <a:pPr algn="ctr"/>
            <a:r>
              <a:rPr lang="en-US" dirty="0" smtClean="0">
                <a:solidFill>
                  <a:schemeClr val="bg2">
                    <a:lumMod val="10000"/>
                  </a:schemeClr>
                </a:solidFill>
              </a:rPr>
              <a:t>TTH bank map</a:t>
            </a:r>
            <a:endParaRPr lang="en-US" dirty="0">
              <a:solidFill>
                <a:schemeClr val="bg2">
                  <a:lumMod val="10000"/>
                </a:schemeClr>
              </a:solidFill>
            </a:endParaRPr>
          </a:p>
        </p:txBody>
      </p:sp>
      <p:sp>
        <p:nvSpPr>
          <p:cNvPr id="15" name="TextBox 14"/>
          <p:cNvSpPr txBox="1"/>
          <p:nvPr/>
        </p:nvSpPr>
        <p:spPr>
          <a:xfrm>
            <a:off x="4849768" y="2951420"/>
            <a:ext cx="2517388"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Complex, difficult to remember</a:t>
            </a:r>
            <a:endParaRPr lang="en-US" dirty="0">
              <a:solidFill>
                <a:schemeClr val="bg2">
                  <a:lumMod val="10000"/>
                </a:schemeClr>
              </a:solidFill>
            </a:endParaRPr>
          </a:p>
        </p:txBody>
      </p:sp>
      <p:cxnSp>
        <p:nvCxnSpPr>
          <p:cNvPr id="9" name="Straight Arrow Connector 8"/>
          <p:cNvCxnSpPr>
            <a:stCxn id="4" idx="3"/>
            <a:endCxn id="15" idx="1"/>
          </p:cNvCxnSpPr>
          <p:nvPr/>
        </p:nvCxnSpPr>
        <p:spPr>
          <a:xfrm>
            <a:off x="2589761" y="3274586"/>
            <a:ext cx="2260007"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4849768" y="4896718"/>
            <a:ext cx="2517388"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Diffculty in finding room</a:t>
            </a:r>
            <a:endParaRPr lang="en-US" dirty="0">
              <a:solidFill>
                <a:schemeClr val="bg2">
                  <a:lumMod val="10000"/>
                </a:schemeClr>
              </a:solidFill>
            </a:endParaRPr>
          </a:p>
        </p:txBody>
      </p:sp>
      <p:cxnSp>
        <p:nvCxnSpPr>
          <p:cNvPr id="20" name="Straight Arrow Connector 19"/>
          <p:cNvCxnSpPr>
            <a:stCxn id="15" idx="2"/>
            <a:endCxn id="19" idx="0"/>
          </p:cNvCxnSpPr>
          <p:nvPr/>
        </p:nvCxnSpPr>
        <p:spPr>
          <a:xfrm>
            <a:off x="6108462" y="3597751"/>
            <a:ext cx="0" cy="1298967"/>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19" idx="1"/>
            <a:endCxn id="10" idx="3"/>
          </p:cNvCxnSpPr>
          <p:nvPr/>
        </p:nvCxnSpPr>
        <p:spPr>
          <a:xfrm flipH="1">
            <a:off x="2639296" y="5219884"/>
            <a:ext cx="221047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230</a:t>
            </a:fld>
            <a:endParaRPr lang="en-US" dirty="0">
              <a:solidFill>
                <a:schemeClr val="bg2">
                  <a:lumMod val="10000"/>
                </a:schemeClr>
              </a:solidFill>
            </a:endParaRPr>
          </a:p>
        </p:txBody>
      </p:sp>
    </p:spTree>
    <p:extLst>
      <p:ext uri="{BB962C8B-B14F-4D97-AF65-F5344CB8AC3E}">
        <p14:creationId xmlns:p14="http://schemas.microsoft.com/office/powerpoint/2010/main" val="304650965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Problem</a:t>
            </a:r>
            <a:endParaRPr lang="en-US" dirty="0">
              <a:solidFill>
                <a:schemeClr val="bg2">
                  <a:lumMod val="10000"/>
                </a:schemeClr>
              </a:solidFill>
            </a:endParaRPr>
          </a:p>
        </p:txBody>
      </p:sp>
      <p:sp>
        <p:nvSpPr>
          <p:cNvPr id="5" name="TextBox 4"/>
          <p:cNvSpPr txBox="1"/>
          <p:nvPr/>
        </p:nvSpPr>
        <p:spPr>
          <a:xfrm>
            <a:off x="531639" y="2120882"/>
            <a:ext cx="1159292" cy="400110"/>
          </a:xfrm>
          <a:prstGeom prst="rect">
            <a:avLst/>
          </a:prstGeom>
          <a:noFill/>
        </p:spPr>
        <p:txBody>
          <a:bodyPr wrap="none" rtlCol="0">
            <a:spAutoFit/>
          </a:bodyPr>
          <a:lstStyle/>
          <a:p>
            <a:r>
              <a:rPr lang="en-US" sz="2000" dirty="0" smtClean="0">
                <a:solidFill>
                  <a:schemeClr val="bg2">
                    <a:lumMod val="10000"/>
                  </a:schemeClr>
                </a:solidFill>
              </a:rPr>
              <a:t>Scenario</a:t>
            </a:r>
            <a:endParaRPr lang="en-US" sz="2000" dirty="0">
              <a:solidFill>
                <a:schemeClr val="bg2">
                  <a:lumMod val="10000"/>
                </a:schemeClr>
              </a:solidFill>
            </a:endParaRP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061" y="4675766"/>
            <a:ext cx="1088235" cy="1088235"/>
          </a:xfrm>
          <a:prstGeom prst="rect">
            <a:avLst/>
          </a:prstGeom>
        </p:spPr>
      </p:pic>
      <p:sp>
        <p:nvSpPr>
          <p:cNvPr id="3" name="TextBox 2"/>
          <p:cNvSpPr txBox="1"/>
          <p:nvPr/>
        </p:nvSpPr>
        <p:spPr>
          <a:xfrm>
            <a:off x="1409378" y="5764001"/>
            <a:ext cx="1494596" cy="646331"/>
          </a:xfrm>
          <a:prstGeom prst="rect">
            <a:avLst/>
          </a:prstGeom>
          <a:noFill/>
        </p:spPr>
        <p:txBody>
          <a:bodyPr wrap="square" rtlCol="0">
            <a:spAutoFit/>
          </a:bodyPr>
          <a:lstStyle/>
          <a:p>
            <a:pPr algn="ctr"/>
            <a:r>
              <a:rPr lang="en-US" dirty="0" smtClean="0">
                <a:solidFill>
                  <a:schemeClr val="bg2">
                    <a:lumMod val="10000"/>
                  </a:schemeClr>
                </a:solidFill>
              </a:rPr>
              <a:t>Mr.Tan (Newcomer)</a:t>
            </a:r>
            <a:endParaRPr lang="en-US" dirty="0">
              <a:solidFill>
                <a:schemeClr val="bg2">
                  <a:lumMod val="10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265" y="2720838"/>
            <a:ext cx="1107496" cy="1107496"/>
          </a:xfrm>
          <a:prstGeom prst="rect">
            <a:avLst/>
          </a:prstGeom>
        </p:spPr>
      </p:pic>
      <p:sp>
        <p:nvSpPr>
          <p:cNvPr id="13" name="TextBox 12"/>
          <p:cNvSpPr txBox="1"/>
          <p:nvPr/>
        </p:nvSpPr>
        <p:spPr>
          <a:xfrm>
            <a:off x="1277326" y="3695411"/>
            <a:ext cx="1371600" cy="646331"/>
          </a:xfrm>
          <a:prstGeom prst="rect">
            <a:avLst/>
          </a:prstGeom>
          <a:noFill/>
        </p:spPr>
        <p:txBody>
          <a:bodyPr wrap="square" rtlCol="0">
            <a:spAutoFit/>
          </a:bodyPr>
          <a:lstStyle/>
          <a:p>
            <a:pPr algn="ctr"/>
            <a:r>
              <a:rPr lang="en-US" dirty="0" smtClean="0">
                <a:solidFill>
                  <a:schemeClr val="bg2">
                    <a:lumMod val="10000"/>
                  </a:schemeClr>
                </a:solidFill>
              </a:rPr>
              <a:t>TTH bank map</a:t>
            </a:r>
            <a:endParaRPr lang="en-US" dirty="0">
              <a:solidFill>
                <a:schemeClr val="bg2">
                  <a:lumMod val="10000"/>
                </a:schemeClr>
              </a:solidFill>
            </a:endParaRPr>
          </a:p>
        </p:txBody>
      </p:sp>
      <p:sp>
        <p:nvSpPr>
          <p:cNvPr id="15" name="TextBox 14"/>
          <p:cNvSpPr txBox="1"/>
          <p:nvPr/>
        </p:nvSpPr>
        <p:spPr>
          <a:xfrm>
            <a:off x="4849768" y="2951420"/>
            <a:ext cx="251738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Complex, difficult to remember</a:t>
            </a:r>
            <a:endParaRPr lang="en-US" dirty="0">
              <a:solidFill>
                <a:schemeClr val="bg2">
                  <a:lumMod val="10000"/>
                </a:schemeClr>
              </a:solidFill>
            </a:endParaRPr>
          </a:p>
        </p:txBody>
      </p:sp>
      <p:cxnSp>
        <p:nvCxnSpPr>
          <p:cNvPr id="9" name="Straight Arrow Connector 8"/>
          <p:cNvCxnSpPr>
            <a:stCxn id="4" idx="3"/>
            <a:endCxn id="15" idx="1"/>
          </p:cNvCxnSpPr>
          <p:nvPr/>
        </p:nvCxnSpPr>
        <p:spPr>
          <a:xfrm>
            <a:off x="2589761" y="3274586"/>
            <a:ext cx="2260007"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4849768" y="4896718"/>
            <a:ext cx="251738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Diffculty in finding room</a:t>
            </a:r>
            <a:endParaRPr lang="en-US" dirty="0">
              <a:solidFill>
                <a:schemeClr val="bg2">
                  <a:lumMod val="10000"/>
                </a:schemeClr>
              </a:solidFill>
            </a:endParaRPr>
          </a:p>
        </p:txBody>
      </p:sp>
      <p:cxnSp>
        <p:nvCxnSpPr>
          <p:cNvPr id="20" name="Straight Arrow Connector 19"/>
          <p:cNvCxnSpPr>
            <a:stCxn id="15" idx="2"/>
            <a:endCxn id="19" idx="0"/>
          </p:cNvCxnSpPr>
          <p:nvPr/>
        </p:nvCxnSpPr>
        <p:spPr>
          <a:xfrm>
            <a:off x="6108462" y="3597751"/>
            <a:ext cx="0" cy="1298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19" idx="1"/>
            <a:endCxn id="10" idx="3"/>
          </p:cNvCxnSpPr>
          <p:nvPr/>
        </p:nvCxnSpPr>
        <p:spPr>
          <a:xfrm flipH="1">
            <a:off x="2639296" y="5219884"/>
            <a:ext cx="221047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6" name="Explosion 1 35"/>
          <p:cNvSpPr/>
          <p:nvPr/>
        </p:nvSpPr>
        <p:spPr>
          <a:xfrm>
            <a:off x="2452254" y="2922402"/>
            <a:ext cx="5496791" cy="2942958"/>
          </a:xfrm>
          <a:prstGeom prst="irregularSeal1">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2">
                    <a:lumMod val="10000"/>
                  </a:schemeClr>
                </a:solidFill>
                <a:effectLst>
                  <a:outerShdw blurRad="38100" dist="38100" dir="2700000" algn="tl">
                    <a:srgbClr val="000000">
                      <a:alpha val="43137"/>
                    </a:srgbClr>
                  </a:outerShdw>
                </a:effectLst>
              </a:rPr>
              <a:t>Diffculty in finding room</a:t>
            </a:r>
            <a:endParaRPr lang="en-US" sz="2000" b="1" dirty="0">
              <a:solidFill>
                <a:schemeClr val="bg2">
                  <a:lumMod val="10000"/>
                </a:schemeClr>
              </a:solidFill>
              <a:effectLst>
                <a:outerShdw blurRad="38100" dist="38100" dir="2700000" algn="tl">
                  <a:srgbClr val="000000">
                    <a:alpha val="43137"/>
                  </a:srgbClr>
                </a:outerShdw>
              </a:effectLst>
            </a:endParaRPr>
          </a:p>
        </p:txBody>
      </p:sp>
      <p:sp>
        <p:nvSpPr>
          <p:cNvPr id="6" name="Slide Number Placeholder 5"/>
          <p:cNvSpPr>
            <a:spLocks noGrp="1"/>
          </p:cNvSpPr>
          <p:nvPr>
            <p:ph type="sldNum" sz="quarter" idx="12"/>
          </p:nvPr>
        </p:nvSpPr>
        <p:spPr/>
        <p:txBody>
          <a:bodyPr/>
          <a:lstStyle/>
          <a:p>
            <a:fld id="{633CC90C-489C-C947-A38D-033AF202A691}" type="slidenum">
              <a:rPr lang="en-US" smtClean="0">
                <a:solidFill>
                  <a:schemeClr val="bg2">
                    <a:lumMod val="10000"/>
                  </a:schemeClr>
                </a:solidFill>
              </a:rPr>
              <a:pPr/>
              <a:t>231</a:t>
            </a:fld>
            <a:endParaRPr lang="en-US" dirty="0">
              <a:solidFill>
                <a:schemeClr val="bg2">
                  <a:lumMod val="10000"/>
                </a:schemeClr>
              </a:solidFill>
            </a:endParaRPr>
          </a:p>
        </p:txBody>
      </p:sp>
    </p:spTree>
    <p:extLst>
      <p:ext uri="{BB962C8B-B14F-4D97-AF65-F5344CB8AC3E}">
        <p14:creationId xmlns:p14="http://schemas.microsoft.com/office/powerpoint/2010/main" val="291113225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Our Proposal</a:t>
            </a:r>
            <a:endParaRPr lang="en-US" dirty="0">
              <a:solidFill>
                <a:schemeClr val="bg2">
                  <a:lumMod val="10000"/>
                </a:schemeClr>
              </a:solidFill>
            </a:endParaRPr>
          </a:p>
        </p:txBody>
      </p:sp>
      <p:sp>
        <p:nvSpPr>
          <p:cNvPr id="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1" name="Bevel 30"/>
          <p:cNvSpPr/>
          <p:nvPr/>
        </p:nvSpPr>
        <p:spPr>
          <a:xfrm>
            <a:off x="350378" y="2448016"/>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3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77" y="2576251"/>
            <a:ext cx="1432464" cy="1432464"/>
          </a:xfrm>
          <a:prstGeom prst="rect">
            <a:avLst/>
          </a:prstGeom>
        </p:spPr>
      </p:pic>
      <p:sp>
        <p:nvSpPr>
          <p:cNvPr id="33" name="TextBox 32"/>
          <p:cNvSpPr txBox="1"/>
          <p:nvPr/>
        </p:nvSpPr>
        <p:spPr>
          <a:xfrm>
            <a:off x="787794" y="4136950"/>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232</a:t>
            </a:fld>
            <a:endParaRPr lang="en-US" dirty="0">
              <a:solidFill>
                <a:schemeClr val="bg2">
                  <a:lumMod val="10000"/>
                </a:schemeClr>
              </a:solidFill>
            </a:endParaRPr>
          </a:p>
        </p:txBody>
      </p:sp>
    </p:spTree>
    <p:extLst>
      <p:ext uri="{BB962C8B-B14F-4D97-AF65-F5344CB8AC3E}">
        <p14:creationId xmlns:p14="http://schemas.microsoft.com/office/powerpoint/2010/main" val="11372103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Our Proposal</a:t>
            </a:r>
            <a:endParaRPr lang="en-US" dirty="0">
              <a:solidFill>
                <a:schemeClr val="bg2">
                  <a:lumMod val="10000"/>
                </a:schemeClr>
              </a:solidFill>
            </a:endParaRPr>
          </a:p>
        </p:txBody>
      </p:sp>
      <p:sp>
        <p:nvSpPr>
          <p:cNvPr id="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1" name="Bevel 30"/>
          <p:cNvSpPr/>
          <p:nvPr/>
        </p:nvSpPr>
        <p:spPr>
          <a:xfrm>
            <a:off x="350378" y="2448016"/>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3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77" y="2576251"/>
            <a:ext cx="1432464" cy="1432464"/>
          </a:xfrm>
          <a:prstGeom prst="rect">
            <a:avLst/>
          </a:prstGeom>
        </p:spPr>
      </p:pic>
      <p:sp>
        <p:nvSpPr>
          <p:cNvPr id="33" name="TextBox 32"/>
          <p:cNvSpPr txBox="1"/>
          <p:nvPr/>
        </p:nvSpPr>
        <p:spPr>
          <a:xfrm>
            <a:off x="787794" y="4136950"/>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cxnSp>
        <p:nvCxnSpPr>
          <p:cNvPr id="34" name="Straight Arrow Connector 33"/>
          <p:cNvCxnSpPr>
            <a:stCxn id="31" idx="0"/>
            <a:endCxn id="38" idx="1"/>
          </p:cNvCxnSpPr>
          <p:nvPr/>
        </p:nvCxnSpPr>
        <p:spPr>
          <a:xfrm>
            <a:off x="2191579" y="3292484"/>
            <a:ext cx="137422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3565801" y="2969318"/>
            <a:ext cx="1841201" cy="646331"/>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Support to make direction</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233</a:t>
            </a:fld>
            <a:endParaRPr lang="en-US" dirty="0">
              <a:solidFill>
                <a:schemeClr val="bg2">
                  <a:lumMod val="10000"/>
                </a:schemeClr>
              </a:solidFill>
            </a:endParaRPr>
          </a:p>
        </p:txBody>
      </p:sp>
    </p:spTree>
    <p:extLst>
      <p:ext uri="{BB962C8B-B14F-4D97-AF65-F5344CB8AC3E}">
        <p14:creationId xmlns:p14="http://schemas.microsoft.com/office/powerpoint/2010/main" val="54048103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Our Proposal</a:t>
            </a:r>
            <a:endParaRPr lang="en-US" dirty="0">
              <a:solidFill>
                <a:schemeClr val="bg2">
                  <a:lumMod val="10000"/>
                </a:schemeClr>
              </a:solidFill>
            </a:endParaRPr>
          </a:p>
        </p:txBody>
      </p:sp>
      <p:sp>
        <p:nvSpPr>
          <p:cNvPr id="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1" name="Bevel 30"/>
          <p:cNvSpPr/>
          <p:nvPr/>
        </p:nvSpPr>
        <p:spPr>
          <a:xfrm>
            <a:off x="350378" y="2448016"/>
            <a:ext cx="1841201" cy="1688935"/>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solidFill>
                <a:schemeClr val="bg2">
                  <a:lumMod val="10000"/>
                </a:schemeClr>
              </a:solidFill>
            </a:endParaRPr>
          </a:p>
        </p:txBody>
      </p:sp>
      <p:pic>
        <p:nvPicPr>
          <p:cNvPr id="3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77" y="2576251"/>
            <a:ext cx="1432464" cy="1432464"/>
          </a:xfrm>
          <a:prstGeom prst="rect">
            <a:avLst/>
          </a:prstGeom>
        </p:spPr>
      </p:pic>
      <p:sp>
        <p:nvSpPr>
          <p:cNvPr id="33" name="TextBox 32"/>
          <p:cNvSpPr txBox="1"/>
          <p:nvPr/>
        </p:nvSpPr>
        <p:spPr>
          <a:xfrm>
            <a:off x="787794" y="4136950"/>
            <a:ext cx="912429" cy="369332"/>
          </a:xfrm>
          <a:prstGeom prst="rect">
            <a:avLst/>
          </a:prstGeom>
          <a:noFill/>
        </p:spPr>
        <p:txBody>
          <a:bodyPr wrap="none" rtlCol="0">
            <a:spAutoFit/>
          </a:bodyPr>
          <a:lstStyle/>
          <a:p>
            <a:r>
              <a:rPr lang="en-US" dirty="0" smtClean="0">
                <a:solidFill>
                  <a:schemeClr val="bg2">
                    <a:lumMod val="10000"/>
                  </a:schemeClr>
                </a:solidFill>
              </a:rPr>
              <a:t>System</a:t>
            </a:r>
            <a:endParaRPr lang="en-US" dirty="0">
              <a:solidFill>
                <a:schemeClr val="bg2">
                  <a:lumMod val="10000"/>
                </a:schemeClr>
              </a:solidFill>
            </a:endParaRPr>
          </a:p>
        </p:txBody>
      </p:sp>
      <p:cxnSp>
        <p:nvCxnSpPr>
          <p:cNvPr id="34" name="Straight Arrow Connector 33"/>
          <p:cNvCxnSpPr>
            <a:stCxn id="31" idx="0"/>
            <a:endCxn id="38" idx="1"/>
          </p:cNvCxnSpPr>
          <p:nvPr/>
        </p:nvCxnSpPr>
        <p:spPr>
          <a:xfrm>
            <a:off x="2191579" y="3292484"/>
            <a:ext cx="137422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5419702" y="4476572"/>
            <a:ext cx="1841201" cy="923330"/>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New employee can easily to </a:t>
            </a:r>
            <a:r>
              <a:rPr lang="en-US" smtClean="0">
                <a:solidFill>
                  <a:schemeClr val="bg2">
                    <a:lumMod val="10000"/>
                  </a:schemeClr>
                </a:solidFill>
              </a:rPr>
              <a:t>find room</a:t>
            </a:r>
            <a:endParaRPr lang="en-US" dirty="0">
              <a:solidFill>
                <a:schemeClr val="bg2">
                  <a:lumMod val="10000"/>
                </a:schemeClr>
              </a:solidFill>
            </a:endParaRPr>
          </a:p>
        </p:txBody>
      </p:sp>
      <p:sp>
        <p:nvSpPr>
          <p:cNvPr id="38" name="TextBox 37"/>
          <p:cNvSpPr txBox="1"/>
          <p:nvPr/>
        </p:nvSpPr>
        <p:spPr>
          <a:xfrm>
            <a:off x="3565801" y="2969318"/>
            <a:ext cx="1841201" cy="646331"/>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Support to make direction</a:t>
            </a:r>
            <a:endParaRPr lang="en-US" dirty="0">
              <a:solidFill>
                <a:schemeClr val="bg2">
                  <a:lumMod val="10000"/>
                </a:schemeClr>
              </a:solidFill>
            </a:endParaRPr>
          </a:p>
        </p:txBody>
      </p:sp>
      <p:cxnSp>
        <p:nvCxnSpPr>
          <p:cNvPr id="47" name="Elbow Connector 46"/>
          <p:cNvCxnSpPr>
            <a:stCxn id="38" idx="3"/>
            <a:endCxn id="36" idx="0"/>
          </p:cNvCxnSpPr>
          <p:nvPr/>
        </p:nvCxnSpPr>
        <p:spPr>
          <a:xfrm>
            <a:off x="5407002" y="3292484"/>
            <a:ext cx="933301" cy="1184088"/>
          </a:xfrm>
          <a:prstGeom prst="bentConnector2">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234</a:t>
            </a:fld>
            <a:endParaRPr lang="en-US" dirty="0">
              <a:solidFill>
                <a:schemeClr val="bg2">
                  <a:lumMod val="10000"/>
                </a:schemeClr>
              </a:solidFill>
            </a:endParaRPr>
          </a:p>
        </p:txBody>
      </p:sp>
    </p:spTree>
    <p:extLst>
      <p:ext uri="{BB962C8B-B14F-4D97-AF65-F5344CB8AC3E}">
        <p14:creationId xmlns:p14="http://schemas.microsoft.com/office/powerpoint/2010/main" val="106725794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How’d we do that?</a:t>
            </a:r>
          </a:p>
        </p:txBody>
      </p:sp>
      <p:sp>
        <p:nvSpPr>
          <p:cNvPr id="13" name="Content Placeholder 11"/>
          <p:cNvSpPr>
            <a:spLocks noGrp="1"/>
          </p:cNvSpPr>
          <p:nvPr>
            <p:ph idx="1"/>
          </p:nvPr>
        </p:nvSpPr>
        <p:spPr>
          <a:xfrm>
            <a:off x="1128305" y="2182659"/>
            <a:ext cx="6887389" cy="3599316"/>
          </a:xfrm>
          <a:prstGeom prst="irregularSeal2">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normAutofit/>
          </a:bodyPr>
          <a:lstStyle/>
          <a:p>
            <a:pPr marL="0" indent="0" algn="ctr">
              <a:buNone/>
            </a:pPr>
            <a:r>
              <a:rPr lang="en-US" sz="7200" b="1" i="1" dirty="0" smtClean="0">
                <a:solidFill>
                  <a:schemeClr val="bg2">
                    <a:lumMod val="10000"/>
                  </a:schemeClr>
                </a:solidFill>
                <a:effectLst>
                  <a:outerShdw blurRad="38100" dist="38100" dir="2700000" algn="tl">
                    <a:srgbClr val="000000">
                      <a:alpha val="43137"/>
                    </a:srgbClr>
                  </a:outerShdw>
                </a:effectLst>
              </a:rPr>
              <a:t>How??</a:t>
            </a:r>
            <a:endParaRPr lang="en-US" sz="7200" b="1" i="1" dirty="0">
              <a:solidFill>
                <a:schemeClr val="bg2">
                  <a:lumMod val="10000"/>
                </a:schemeClr>
              </a:solidFill>
              <a:effectLst>
                <a:outerShdw blurRad="38100" dist="38100" dir="2700000" algn="tl">
                  <a:srgbClr val="000000">
                    <a:alpha val="43137"/>
                  </a:srgbClr>
                </a:outerShdw>
              </a:effectLst>
            </a:endParaRPr>
          </a:p>
        </p:txBody>
      </p:sp>
      <p:sp>
        <p:nvSpPr>
          <p:cNvPr id="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235</a:t>
            </a:fld>
            <a:endParaRPr lang="en-US" dirty="0">
              <a:solidFill>
                <a:schemeClr val="bg2">
                  <a:lumMod val="10000"/>
                </a:schemeClr>
              </a:solidFill>
            </a:endParaRPr>
          </a:p>
        </p:txBody>
      </p:sp>
    </p:spTree>
    <p:extLst>
      <p:ext uri="{BB962C8B-B14F-4D97-AF65-F5344CB8AC3E}">
        <p14:creationId xmlns:p14="http://schemas.microsoft.com/office/powerpoint/2010/main" val="341437410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How’d we do that?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733" y="2654979"/>
            <a:ext cx="1644995" cy="1644995"/>
          </a:xfrm>
          <a:prstGeom prst="rect">
            <a:avLst/>
          </a:prstGeom>
        </p:spPr>
      </p:pic>
      <p:sp>
        <p:nvSpPr>
          <p:cNvPr id="6" name="TextBox 5"/>
          <p:cNvSpPr txBox="1"/>
          <p:nvPr/>
        </p:nvSpPr>
        <p:spPr>
          <a:xfrm>
            <a:off x="3934858" y="4138140"/>
            <a:ext cx="912429" cy="369332"/>
          </a:xfrm>
          <a:prstGeom prst="rect">
            <a:avLst/>
          </a:prstGeom>
          <a:noFill/>
        </p:spPr>
        <p:txBody>
          <a:bodyPr wrap="none" rtlCol="0">
            <a:spAutoFit/>
          </a:bodyPr>
          <a:lstStyle/>
          <a:p>
            <a:r>
              <a:rPr lang="en-US" dirty="0">
                <a:solidFill>
                  <a:schemeClr val="bg2">
                    <a:lumMod val="10000"/>
                  </a:schemeClr>
                </a:solidFill>
              </a:rPr>
              <a:t>System</a:t>
            </a:r>
          </a:p>
        </p:txBody>
      </p:sp>
      <p:sp>
        <p:nvSpPr>
          <p:cNvPr id="4" name="TextBox 3"/>
          <p:cNvSpPr txBox="1"/>
          <p:nvPr/>
        </p:nvSpPr>
        <p:spPr>
          <a:xfrm>
            <a:off x="959805" y="4115308"/>
            <a:ext cx="1308435" cy="369332"/>
          </a:xfrm>
          <a:prstGeom prst="rect">
            <a:avLst/>
          </a:prstGeom>
          <a:noFill/>
        </p:spPr>
        <p:txBody>
          <a:bodyPr wrap="none" rtlCol="0">
            <a:spAutoFit/>
          </a:bodyPr>
          <a:lstStyle/>
          <a:p>
            <a:r>
              <a:rPr lang="en-US" dirty="0" smtClean="0">
                <a:solidFill>
                  <a:schemeClr val="bg2">
                    <a:lumMod val="10000"/>
                  </a:schemeClr>
                </a:solidFill>
              </a:rPr>
              <a:t>Mobile App</a:t>
            </a:r>
            <a:endParaRPr lang="en-US" dirty="0">
              <a:solidFill>
                <a:schemeClr val="bg2">
                  <a:lumMod val="10000"/>
                </a:schemeClr>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805" y="2814715"/>
            <a:ext cx="1300593" cy="1300593"/>
          </a:xfrm>
          <a:prstGeom prst="rect">
            <a:avLst/>
          </a:prstGeom>
        </p:spPr>
      </p:pic>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8221" y="2498560"/>
            <a:ext cx="1758962" cy="1758962"/>
          </a:xfrm>
          <a:prstGeom prst="rect">
            <a:avLst/>
          </a:prstGeom>
        </p:spPr>
      </p:pic>
      <p:sp>
        <p:nvSpPr>
          <p:cNvPr id="16" name="TextBox 15"/>
          <p:cNvSpPr txBox="1"/>
          <p:nvPr/>
        </p:nvSpPr>
        <p:spPr>
          <a:xfrm>
            <a:off x="6976632" y="4115308"/>
            <a:ext cx="926857" cy="369332"/>
          </a:xfrm>
          <a:prstGeom prst="rect">
            <a:avLst/>
          </a:prstGeom>
          <a:noFill/>
        </p:spPr>
        <p:txBody>
          <a:bodyPr wrap="none" rtlCol="0">
            <a:spAutoFit/>
          </a:bodyPr>
          <a:lstStyle/>
          <a:p>
            <a:r>
              <a:rPr lang="en-US" dirty="0" smtClean="0">
                <a:solidFill>
                  <a:schemeClr val="bg2">
                    <a:lumMod val="10000"/>
                  </a:schemeClr>
                </a:solidFill>
              </a:rPr>
              <a:t>Beacon</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236</a:t>
            </a:fld>
            <a:endParaRPr lang="en-US" dirty="0">
              <a:solidFill>
                <a:schemeClr val="bg2">
                  <a:lumMod val="10000"/>
                </a:schemeClr>
              </a:solidFill>
            </a:endParaRPr>
          </a:p>
        </p:txBody>
      </p:sp>
    </p:spTree>
    <p:extLst>
      <p:ext uri="{BB962C8B-B14F-4D97-AF65-F5344CB8AC3E}">
        <p14:creationId xmlns:p14="http://schemas.microsoft.com/office/powerpoint/2010/main" val="375916839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30473" y="2686878"/>
            <a:ext cx="1959255" cy="1829661"/>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 name="Title 1"/>
          <p:cNvSpPr>
            <a:spLocks noGrp="1"/>
          </p:cNvSpPr>
          <p:nvPr>
            <p:ph type="title"/>
          </p:nvPr>
        </p:nvSpPr>
        <p:spPr/>
        <p:txBody>
          <a:bodyPr/>
          <a:lstStyle/>
          <a:p>
            <a:r>
              <a:rPr lang="en-US" dirty="0">
                <a:solidFill>
                  <a:schemeClr val="bg2">
                    <a:lumMod val="10000"/>
                  </a:schemeClr>
                </a:solidFill>
              </a:rPr>
              <a:t>How’d we do that?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733" y="2654979"/>
            <a:ext cx="1644995" cy="1644995"/>
          </a:xfrm>
          <a:prstGeom prst="rect">
            <a:avLst/>
          </a:prstGeom>
        </p:spPr>
      </p:pic>
      <p:sp>
        <p:nvSpPr>
          <p:cNvPr id="6" name="TextBox 5"/>
          <p:cNvSpPr txBox="1"/>
          <p:nvPr/>
        </p:nvSpPr>
        <p:spPr>
          <a:xfrm>
            <a:off x="3934858" y="4138140"/>
            <a:ext cx="912429" cy="369332"/>
          </a:xfrm>
          <a:prstGeom prst="rect">
            <a:avLst/>
          </a:prstGeom>
          <a:noFill/>
        </p:spPr>
        <p:txBody>
          <a:bodyPr wrap="none" rtlCol="0">
            <a:spAutoFit/>
          </a:bodyPr>
          <a:lstStyle/>
          <a:p>
            <a:r>
              <a:rPr lang="en-US" dirty="0">
                <a:solidFill>
                  <a:schemeClr val="bg2">
                    <a:lumMod val="10000"/>
                  </a:schemeClr>
                </a:solidFill>
              </a:rPr>
              <a:t>System</a:t>
            </a:r>
          </a:p>
        </p:txBody>
      </p:sp>
      <p:sp>
        <p:nvSpPr>
          <p:cNvPr id="4" name="TextBox 3"/>
          <p:cNvSpPr txBox="1"/>
          <p:nvPr/>
        </p:nvSpPr>
        <p:spPr>
          <a:xfrm>
            <a:off x="959805" y="4115308"/>
            <a:ext cx="1308435" cy="369332"/>
          </a:xfrm>
          <a:prstGeom prst="rect">
            <a:avLst/>
          </a:prstGeom>
          <a:noFill/>
        </p:spPr>
        <p:txBody>
          <a:bodyPr wrap="none" rtlCol="0">
            <a:spAutoFit/>
          </a:bodyPr>
          <a:lstStyle/>
          <a:p>
            <a:r>
              <a:rPr lang="en-US" dirty="0" smtClean="0">
                <a:solidFill>
                  <a:schemeClr val="bg2">
                    <a:lumMod val="10000"/>
                  </a:schemeClr>
                </a:solidFill>
              </a:rPr>
              <a:t>Mobile App</a:t>
            </a:r>
            <a:endParaRPr lang="en-US" dirty="0">
              <a:solidFill>
                <a:schemeClr val="bg2">
                  <a:lumMod val="10000"/>
                </a:schemeClr>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805" y="2814715"/>
            <a:ext cx="1300593" cy="1300593"/>
          </a:xfrm>
          <a:prstGeom prst="rect">
            <a:avLst/>
          </a:prstGeom>
        </p:spPr>
      </p:pic>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8221" y="2498560"/>
            <a:ext cx="1758962" cy="1758962"/>
          </a:xfrm>
          <a:prstGeom prst="rect">
            <a:avLst/>
          </a:prstGeom>
        </p:spPr>
      </p:pic>
      <p:sp>
        <p:nvSpPr>
          <p:cNvPr id="16" name="TextBox 15"/>
          <p:cNvSpPr txBox="1"/>
          <p:nvPr/>
        </p:nvSpPr>
        <p:spPr>
          <a:xfrm>
            <a:off x="6976632" y="4115308"/>
            <a:ext cx="926857" cy="369332"/>
          </a:xfrm>
          <a:prstGeom prst="rect">
            <a:avLst/>
          </a:prstGeom>
          <a:noFill/>
        </p:spPr>
        <p:txBody>
          <a:bodyPr wrap="none" rtlCol="0">
            <a:spAutoFit/>
          </a:bodyPr>
          <a:lstStyle/>
          <a:p>
            <a:r>
              <a:rPr lang="en-US" dirty="0" smtClean="0">
                <a:solidFill>
                  <a:schemeClr val="bg2">
                    <a:lumMod val="10000"/>
                  </a:schemeClr>
                </a:solidFill>
              </a:rPr>
              <a:t>Beacon</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237</a:t>
            </a:fld>
            <a:endParaRPr lang="en-US" dirty="0">
              <a:solidFill>
                <a:schemeClr val="bg2">
                  <a:lumMod val="10000"/>
                </a:schemeClr>
              </a:solidFill>
            </a:endParaRPr>
          </a:p>
        </p:txBody>
      </p:sp>
      <p:sp>
        <p:nvSpPr>
          <p:cNvPr id="18" name="TextBox 17"/>
          <p:cNvSpPr txBox="1"/>
          <p:nvPr/>
        </p:nvSpPr>
        <p:spPr>
          <a:xfrm>
            <a:off x="841502" y="5447800"/>
            <a:ext cx="1537196" cy="646331"/>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Get indoor direction</a:t>
            </a:r>
            <a:endParaRPr lang="en-US" dirty="0">
              <a:solidFill>
                <a:schemeClr val="bg2">
                  <a:lumMod val="10000"/>
                </a:schemeClr>
              </a:solidFill>
            </a:endParaRPr>
          </a:p>
        </p:txBody>
      </p:sp>
      <p:cxnSp>
        <p:nvCxnSpPr>
          <p:cNvPr id="19" name="Straight Connector 18"/>
          <p:cNvCxnSpPr>
            <a:stCxn id="18" idx="0"/>
            <a:endCxn id="11" idx="2"/>
          </p:cNvCxnSpPr>
          <p:nvPr/>
        </p:nvCxnSpPr>
        <p:spPr>
          <a:xfrm flipV="1">
            <a:off x="1610100" y="4516539"/>
            <a:ext cx="1" cy="931261"/>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0982047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393399" y="2686878"/>
            <a:ext cx="1959255" cy="1829661"/>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11" name="Rectangle 10"/>
          <p:cNvSpPr/>
          <p:nvPr/>
        </p:nvSpPr>
        <p:spPr>
          <a:xfrm>
            <a:off x="630473" y="2686878"/>
            <a:ext cx="1959255" cy="1829661"/>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 name="Title 1"/>
          <p:cNvSpPr>
            <a:spLocks noGrp="1"/>
          </p:cNvSpPr>
          <p:nvPr>
            <p:ph type="title"/>
          </p:nvPr>
        </p:nvSpPr>
        <p:spPr/>
        <p:txBody>
          <a:bodyPr/>
          <a:lstStyle/>
          <a:p>
            <a:r>
              <a:rPr lang="en-US" dirty="0">
                <a:solidFill>
                  <a:schemeClr val="bg2">
                    <a:lumMod val="10000"/>
                  </a:schemeClr>
                </a:solidFill>
              </a:rPr>
              <a:t>How’d we do that?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733" y="2654979"/>
            <a:ext cx="1644995" cy="1644995"/>
          </a:xfrm>
          <a:prstGeom prst="rect">
            <a:avLst/>
          </a:prstGeom>
        </p:spPr>
      </p:pic>
      <p:sp>
        <p:nvSpPr>
          <p:cNvPr id="6" name="TextBox 5"/>
          <p:cNvSpPr txBox="1"/>
          <p:nvPr/>
        </p:nvSpPr>
        <p:spPr>
          <a:xfrm>
            <a:off x="3934858" y="4138140"/>
            <a:ext cx="912429" cy="369332"/>
          </a:xfrm>
          <a:prstGeom prst="rect">
            <a:avLst/>
          </a:prstGeom>
          <a:noFill/>
        </p:spPr>
        <p:txBody>
          <a:bodyPr wrap="none" rtlCol="0">
            <a:spAutoFit/>
          </a:bodyPr>
          <a:lstStyle/>
          <a:p>
            <a:r>
              <a:rPr lang="en-US" dirty="0">
                <a:solidFill>
                  <a:schemeClr val="bg2">
                    <a:lumMod val="10000"/>
                  </a:schemeClr>
                </a:solidFill>
              </a:rPr>
              <a:t>System</a:t>
            </a:r>
          </a:p>
        </p:txBody>
      </p:sp>
      <p:sp>
        <p:nvSpPr>
          <p:cNvPr id="4" name="TextBox 3"/>
          <p:cNvSpPr txBox="1"/>
          <p:nvPr/>
        </p:nvSpPr>
        <p:spPr>
          <a:xfrm>
            <a:off x="959805" y="4115308"/>
            <a:ext cx="1308435" cy="369332"/>
          </a:xfrm>
          <a:prstGeom prst="rect">
            <a:avLst/>
          </a:prstGeom>
          <a:noFill/>
        </p:spPr>
        <p:txBody>
          <a:bodyPr wrap="none" rtlCol="0">
            <a:spAutoFit/>
          </a:bodyPr>
          <a:lstStyle/>
          <a:p>
            <a:r>
              <a:rPr lang="en-US" dirty="0" smtClean="0">
                <a:solidFill>
                  <a:schemeClr val="bg2">
                    <a:lumMod val="10000"/>
                  </a:schemeClr>
                </a:solidFill>
              </a:rPr>
              <a:t>Mobile App</a:t>
            </a:r>
            <a:endParaRPr lang="en-US" dirty="0">
              <a:solidFill>
                <a:schemeClr val="bg2">
                  <a:lumMod val="10000"/>
                </a:schemeClr>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805" y="2814715"/>
            <a:ext cx="1300593" cy="1300593"/>
          </a:xfrm>
          <a:prstGeom prst="rect">
            <a:avLst/>
          </a:prstGeom>
        </p:spPr>
      </p:pic>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8221" y="2498560"/>
            <a:ext cx="1758962" cy="1758962"/>
          </a:xfrm>
          <a:prstGeom prst="rect">
            <a:avLst/>
          </a:prstGeom>
        </p:spPr>
      </p:pic>
      <p:sp>
        <p:nvSpPr>
          <p:cNvPr id="16" name="TextBox 15"/>
          <p:cNvSpPr txBox="1"/>
          <p:nvPr/>
        </p:nvSpPr>
        <p:spPr>
          <a:xfrm>
            <a:off x="6976632" y="4115308"/>
            <a:ext cx="926857" cy="369332"/>
          </a:xfrm>
          <a:prstGeom prst="rect">
            <a:avLst/>
          </a:prstGeom>
          <a:noFill/>
        </p:spPr>
        <p:txBody>
          <a:bodyPr wrap="none" rtlCol="0">
            <a:spAutoFit/>
          </a:bodyPr>
          <a:lstStyle/>
          <a:p>
            <a:r>
              <a:rPr lang="en-US" dirty="0" smtClean="0">
                <a:solidFill>
                  <a:schemeClr val="bg2">
                    <a:lumMod val="10000"/>
                  </a:schemeClr>
                </a:solidFill>
              </a:rPr>
              <a:t>Beacon</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238</a:t>
            </a:fld>
            <a:endParaRPr lang="en-US" dirty="0">
              <a:solidFill>
                <a:schemeClr val="bg2">
                  <a:lumMod val="10000"/>
                </a:schemeClr>
              </a:solidFill>
            </a:endParaRPr>
          </a:p>
        </p:txBody>
      </p:sp>
      <p:sp>
        <p:nvSpPr>
          <p:cNvPr id="18" name="TextBox 17"/>
          <p:cNvSpPr txBox="1"/>
          <p:nvPr/>
        </p:nvSpPr>
        <p:spPr>
          <a:xfrm>
            <a:off x="841502" y="5447800"/>
            <a:ext cx="1537196" cy="646331"/>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Get indoor direction</a:t>
            </a:r>
            <a:endParaRPr lang="en-US" dirty="0">
              <a:solidFill>
                <a:schemeClr val="bg2">
                  <a:lumMod val="10000"/>
                </a:schemeClr>
              </a:solidFill>
            </a:endParaRPr>
          </a:p>
        </p:txBody>
      </p:sp>
      <p:cxnSp>
        <p:nvCxnSpPr>
          <p:cNvPr id="19" name="Straight Connector 18"/>
          <p:cNvCxnSpPr>
            <a:stCxn id="18" idx="0"/>
            <a:endCxn id="11" idx="2"/>
          </p:cNvCxnSpPr>
          <p:nvPr/>
        </p:nvCxnSpPr>
        <p:spPr>
          <a:xfrm flipV="1">
            <a:off x="1610100" y="4516539"/>
            <a:ext cx="1" cy="931261"/>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3274828" y="5303410"/>
            <a:ext cx="2190307" cy="923330"/>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Identify employee location and make indoor direction</a:t>
            </a:r>
            <a:endParaRPr lang="en-US" dirty="0">
              <a:solidFill>
                <a:schemeClr val="bg2">
                  <a:lumMod val="10000"/>
                </a:schemeClr>
              </a:solidFill>
            </a:endParaRPr>
          </a:p>
        </p:txBody>
      </p:sp>
      <p:cxnSp>
        <p:nvCxnSpPr>
          <p:cNvPr id="29" name="Straight Connector 28"/>
          <p:cNvCxnSpPr>
            <a:stCxn id="28" idx="0"/>
            <a:endCxn id="25" idx="2"/>
          </p:cNvCxnSpPr>
          <p:nvPr/>
        </p:nvCxnSpPr>
        <p:spPr>
          <a:xfrm flipV="1">
            <a:off x="4369982" y="4516539"/>
            <a:ext cx="3045" cy="786871"/>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5764100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6408707" y="2682372"/>
            <a:ext cx="1959255" cy="1829661"/>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5" name="Rectangle 24"/>
          <p:cNvSpPr/>
          <p:nvPr/>
        </p:nvSpPr>
        <p:spPr>
          <a:xfrm>
            <a:off x="3393399" y="2686878"/>
            <a:ext cx="1959255" cy="1829661"/>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11" name="Rectangle 10"/>
          <p:cNvSpPr/>
          <p:nvPr/>
        </p:nvSpPr>
        <p:spPr>
          <a:xfrm>
            <a:off x="630473" y="2686878"/>
            <a:ext cx="1959255" cy="1829661"/>
          </a:xfrm>
          <a:prstGeom prst="rect">
            <a:avLst/>
          </a:prstGeom>
          <a:ln w="19050">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2">
                  <a:lumMod val="10000"/>
                </a:schemeClr>
              </a:solidFill>
            </a:endParaRPr>
          </a:p>
        </p:txBody>
      </p:sp>
      <p:sp>
        <p:nvSpPr>
          <p:cNvPr id="2" name="Title 1"/>
          <p:cNvSpPr>
            <a:spLocks noGrp="1"/>
          </p:cNvSpPr>
          <p:nvPr>
            <p:ph type="title"/>
          </p:nvPr>
        </p:nvSpPr>
        <p:spPr/>
        <p:txBody>
          <a:bodyPr/>
          <a:lstStyle/>
          <a:p>
            <a:r>
              <a:rPr lang="en-US" dirty="0">
                <a:solidFill>
                  <a:schemeClr val="bg2">
                    <a:lumMod val="10000"/>
                  </a:schemeClr>
                </a:solidFill>
              </a:rPr>
              <a:t>How’d we do that?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733" y="2654979"/>
            <a:ext cx="1644995" cy="1644995"/>
          </a:xfrm>
          <a:prstGeom prst="rect">
            <a:avLst/>
          </a:prstGeom>
        </p:spPr>
      </p:pic>
      <p:sp>
        <p:nvSpPr>
          <p:cNvPr id="6" name="TextBox 5"/>
          <p:cNvSpPr txBox="1"/>
          <p:nvPr/>
        </p:nvSpPr>
        <p:spPr>
          <a:xfrm>
            <a:off x="3934858" y="4138140"/>
            <a:ext cx="912429" cy="369332"/>
          </a:xfrm>
          <a:prstGeom prst="rect">
            <a:avLst/>
          </a:prstGeom>
          <a:noFill/>
        </p:spPr>
        <p:txBody>
          <a:bodyPr wrap="none" rtlCol="0">
            <a:spAutoFit/>
          </a:bodyPr>
          <a:lstStyle/>
          <a:p>
            <a:r>
              <a:rPr lang="en-US" dirty="0">
                <a:solidFill>
                  <a:schemeClr val="bg2">
                    <a:lumMod val="10000"/>
                  </a:schemeClr>
                </a:solidFill>
              </a:rPr>
              <a:t>System</a:t>
            </a:r>
          </a:p>
        </p:txBody>
      </p:sp>
      <p:sp>
        <p:nvSpPr>
          <p:cNvPr id="4" name="TextBox 3"/>
          <p:cNvSpPr txBox="1"/>
          <p:nvPr/>
        </p:nvSpPr>
        <p:spPr>
          <a:xfrm>
            <a:off x="959805" y="4115308"/>
            <a:ext cx="1308435" cy="369332"/>
          </a:xfrm>
          <a:prstGeom prst="rect">
            <a:avLst/>
          </a:prstGeom>
          <a:noFill/>
        </p:spPr>
        <p:txBody>
          <a:bodyPr wrap="none" rtlCol="0">
            <a:spAutoFit/>
          </a:bodyPr>
          <a:lstStyle/>
          <a:p>
            <a:r>
              <a:rPr lang="en-US" dirty="0" smtClean="0">
                <a:solidFill>
                  <a:schemeClr val="bg2">
                    <a:lumMod val="10000"/>
                  </a:schemeClr>
                </a:solidFill>
              </a:rPr>
              <a:t>Mobile App</a:t>
            </a:r>
            <a:endParaRPr lang="en-US" dirty="0">
              <a:solidFill>
                <a:schemeClr val="bg2">
                  <a:lumMod val="10000"/>
                </a:schemeClr>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805" y="2814715"/>
            <a:ext cx="1300593" cy="1300593"/>
          </a:xfrm>
          <a:prstGeom prst="rect">
            <a:avLst/>
          </a:prstGeom>
        </p:spPr>
      </p:pic>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8221" y="2498560"/>
            <a:ext cx="1758962" cy="1758962"/>
          </a:xfrm>
          <a:prstGeom prst="rect">
            <a:avLst/>
          </a:prstGeom>
        </p:spPr>
      </p:pic>
      <p:sp>
        <p:nvSpPr>
          <p:cNvPr id="16" name="TextBox 15"/>
          <p:cNvSpPr txBox="1"/>
          <p:nvPr/>
        </p:nvSpPr>
        <p:spPr>
          <a:xfrm>
            <a:off x="6976632" y="4115308"/>
            <a:ext cx="926857" cy="369332"/>
          </a:xfrm>
          <a:prstGeom prst="rect">
            <a:avLst/>
          </a:prstGeom>
          <a:noFill/>
        </p:spPr>
        <p:txBody>
          <a:bodyPr wrap="none" rtlCol="0">
            <a:spAutoFit/>
          </a:bodyPr>
          <a:lstStyle/>
          <a:p>
            <a:r>
              <a:rPr lang="en-US" dirty="0" smtClean="0">
                <a:solidFill>
                  <a:schemeClr val="bg2">
                    <a:lumMod val="10000"/>
                  </a:schemeClr>
                </a:solidFill>
              </a:rPr>
              <a:t>Beacon</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239</a:t>
            </a:fld>
            <a:endParaRPr lang="en-US" dirty="0">
              <a:solidFill>
                <a:schemeClr val="bg2">
                  <a:lumMod val="10000"/>
                </a:schemeClr>
              </a:solidFill>
            </a:endParaRPr>
          </a:p>
        </p:txBody>
      </p:sp>
      <p:sp>
        <p:nvSpPr>
          <p:cNvPr id="18" name="TextBox 17"/>
          <p:cNvSpPr txBox="1"/>
          <p:nvPr/>
        </p:nvSpPr>
        <p:spPr>
          <a:xfrm>
            <a:off x="841502" y="5447800"/>
            <a:ext cx="1537196" cy="646331"/>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Get indoor direction</a:t>
            </a:r>
            <a:endParaRPr lang="en-US" dirty="0">
              <a:solidFill>
                <a:schemeClr val="bg2">
                  <a:lumMod val="10000"/>
                </a:schemeClr>
              </a:solidFill>
            </a:endParaRPr>
          </a:p>
        </p:txBody>
      </p:sp>
      <p:cxnSp>
        <p:nvCxnSpPr>
          <p:cNvPr id="19" name="Straight Connector 18"/>
          <p:cNvCxnSpPr>
            <a:stCxn id="18" idx="0"/>
            <a:endCxn id="11" idx="2"/>
          </p:cNvCxnSpPr>
          <p:nvPr/>
        </p:nvCxnSpPr>
        <p:spPr>
          <a:xfrm flipV="1">
            <a:off x="1610100" y="4516539"/>
            <a:ext cx="1" cy="931261"/>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3274828" y="5303410"/>
            <a:ext cx="2190307" cy="923330"/>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Identify employee location and make indoor direction</a:t>
            </a:r>
            <a:endParaRPr lang="en-US" dirty="0">
              <a:solidFill>
                <a:schemeClr val="bg2">
                  <a:lumMod val="10000"/>
                </a:schemeClr>
              </a:solidFill>
            </a:endParaRPr>
          </a:p>
        </p:txBody>
      </p:sp>
      <p:cxnSp>
        <p:nvCxnSpPr>
          <p:cNvPr id="29" name="Straight Connector 28"/>
          <p:cNvCxnSpPr>
            <a:stCxn id="28" idx="0"/>
            <a:endCxn id="25" idx="2"/>
          </p:cNvCxnSpPr>
          <p:nvPr/>
        </p:nvCxnSpPr>
        <p:spPr>
          <a:xfrm flipV="1">
            <a:off x="4369982" y="4516539"/>
            <a:ext cx="3045" cy="786871"/>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
        <p:nvSpPr>
          <p:cNvPr id="40" name="TextBox 39"/>
          <p:cNvSpPr txBox="1"/>
          <p:nvPr/>
        </p:nvSpPr>
        <p:spPr>
          <a:xfrm>
            <a:off x="6544478" y="5441910"/>
            <a:ext cx="1687711" cy="646331"/>
          </a:xfrm>
          <a:prstGeom prst="rect">
            <a:avLst/>
          </a:prstGeom>
          <a:ln w="28575">
            <a:solidFill>
              <a:schemeClr val="bg2">
                <a:lumMod val="10000"/>
              </a:schemeClr>
            </a:solidFill>
            <a:prstDash val="lg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Send signal to mobile</a:t>
            </a:r>
            <a:endParaRPr lang="en-US" dirty="0">
              <a:solidFill>
                <a:schemeClr val="bg2">
                  <a:lumMod val="10000"/>
                </a:schemeClr>
              </a:solidFill>
            </a:endParaRPr>
          </a:p>
        </p:txBody>
      </p:sp>
      <p:cxnSp>
        <p:nvCxnSpPr>
          <p:cNvPr id="43" name="Straight Connector 42"/>
          <p:cNvCxnSpPr>
            <a:stCxn id="40" idx="0"/>
            <a:endCxn id="42" idx="2"/>
          </p:cNvCxnSpPr>
          <p:nvPr/>
        </p:nvCxnSpPr>
        <p:spPr>
          <a:xfrm flipV="1">
            <a:off x="7388334" y="4512033"/>
            <a:ext cx="1" cy="929877"/>
          </a:xfrm>
          <a:prstGeom prst="line">
            <a:avLst/>
          </a:prstGeom>
          <a:ln w="28575">
            <a:solidFill>
              <a:schemeClr val="bg2">
                <a:lumMod val="10000"/>
              </a:schemeClr>
            </a:solidFill>
            <a:prstDash val="lg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6218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314290" y="3403329"/>
            <a:ext cx="1374094" cy="300082"/>
          </a:xfrm>
          <a:prstGeom prst="rect">
            <a:avLst/>
          </a:prstGeom>
          <a:noFill/>
        </p:spPr>
        <p:txBody>
          <a:bodyPr wrap="none" rtlCol="0">
            <a:spAutoFit/>
          </a:bodyPr>
          <a:lstStyle/>
          <a:p>
            <a:r>
              <a:rPr lang="vi-VN" sz="1350" dirty="0" smtClean="0">
                <a:solidFill>
                  <a:schemeClr val="bg2">
                    <a:lumMod val="10000"/>
                  </a:schemeClr>
                </a:solidFill>
              </a:rPr>
              <a:t>Hidden </a:t>
            </a:r>
            <a:r>
              <a:rPr lang="en-US" sz="1350" dirty="0" smtClean="0">
                <a:solidFill>
                  <a:schemeClr val="bg2">
                    <a:lumMod val="10000"/>
                  </a:schemeClr>
                </a:solidFill>
              </a:rPr>
              <a:t>Camera</a:t>
            </a:r>
            <a:endParaRPr lang="en-US" sz="1350" dirty="0">
              <a:solidFill>
                <a:schemeClr val="bg2">
                  <a:lumMod val="10000"/>
                </a:schemeClr>
              </a:solidFill>
            </a:endParaRPr>
          </a:p>
        </p:txBody>
      </p:sp>
      <p:sp>
        <p:nvSpPr>
          <p:cNvPr id="33" name="TextBox 32"/>
          <p:cNvSpPr txBox="1"/>
          <p:nvPr/>
        </p:nvSpPr>
        <p:spPr>
          <a:xfrm>
            <a:off x="6302840" y="3322955"/>
            <a:ext cx="1678665" cy="507831"/>
          </a:xfrm>
          <a:prstGeom prst="rect">
            <a:avLst/>
          </a:prstGeom>
          <a:noFill/>
        </p:spPr>
        <p:txBody>
          <a:bodyPr wrap="none" rtlCol="0">
            <a:spAutoFit/>
          </a:bodyPr>
          <a:lstStyle/>
          <a:p>
            <a:r>
              <a:rPr lang="en-US" sz="1350" dirty="0">
                <a:solidFill>
                  <a:schemeClr val="bg2">
                    <a:lumMod val="10000"/>
                  </a:schemeClr>
                </a:solidFill>
              </a:rPr>
              <a:t>Microsoft Cognitive</a:t>
            </a:r>
          </a:p>
          <a:p>
            <a:pPr algn="ctr"/>
            <a:r>
              <a:rPr lang="en-US" sz="1350" dirty="0" smtClean="0">
                <a:solidFill>
                  <a:schemeClr val="bg2">
                    <a:lumMod val="10000"/>
                  </a:schemeClr>
                </a:solidFill>
              </a:rPr>
              <a:t>Services</a:t>
            </a:r>
            <a:endParaRPr lang="en-US" sz="1350" dirty="0">
              <a:solidFill>
                <a:schemeClr val="bg2">
                  <a:lumMod val="1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118" y="1943417"/>
            <a:ext cx="1644995" cy="1644995"/>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020" y="2398720"/>
            <a:ext cx="1478307" cy="855373"/>
          </a:xfrm>
          <a:prstGeom prst="rect">
            <a:avLst/>
          </a:prstGeom>
        </p:spPr>
      </p:pic>
      <p:sp>
        <p:nvSpPr>
          <p:cNvPr id="36" name="TextBox 35"/>
          <p:cNvSpPr txBox="1"/>
          <p:nvPr/>
        </p:nvSpPr>
        <p:spPr>
          <a:xfrm>
            <a:off x="4022898" y="3426830"/>
            <a:ext cx="731290" cy="300082"/>
          </a:xfrm>
          <a:prstGeom prst="rect">
            <a:avLst/>
          </a:prstGeom>
          <a:noFill/>
        </p:spPr>
        <p:txBody>
          <a:bodyPr wrap="none" rtlCol="0">
            <a:spAutoFit/>
          </a:bodyPr>
          <a:lstStyle/>
          <a:p>
            <a:r>
              <a:rPr lang="en-US" sz="1350" dirty="0">
                <a:solidFill>
                  <a:schemeClr val="bg2">
                    <a:lumMod val="10000"/>
                  </a:schemeClr>
                </a:solidFill>
              </a:rPr>
              <a:t>System</a:t>
            </a:r>
          </a:p>
        </p:txBody>
      </p:sp>
      <p:sp>
        <p:nvSpPr>
          <p:cNvPr id="1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1" name="Title 3"/>
          <p:cNvSpPr txBox="1">
            <a:spLocks/>
          </p:cNvSpPr>
          <p:nvPr/>
        </p:nvSpPr>
        <p:spPr>
          <a:xfrm>
            <a:off x="244549" y="606056"/>
            <a:ext cx="6263828"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solidFill>
                  <a:schemeClr val="bg2">
                    <a:lumMod val="10000"/>
                  </a:schemeClr>
                </a:solidFill>
              </a:rPr>
              <a:t>How’d we do that?</a:t>
            </a:r>
            <a:endParaRPr lang="en-US" sz="2700" dirty="0">
              <a:solidFill>
                <a:schemeClr val="bg2">
                  <a:lumMod val="1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454" y="2272529"/>
            <a:ext cx="1017767" cy="1017767"/>
          </a:xfrm>
          <a:prstGeom prst="rect">
            <a:avLst/>
          </a:prstGeom>
        </p:spPr>
      </p:pic>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24</a:t>
            </a:fld>
            <a:endParaRPr lang="en-US">
              <a:solidFill>
                <a:schemeClr val="bg2">
                  <a:lumMod val="10000"/>
                </a:schemeClr>
              </a:solidFill>
            </a:endParaRPr>
          </a:p>
        </p:txBody>
      </p:sp>
      <p:sp>
        <p:nvSpPr>
          <p:cNvPr id="12" name="Rectangle 11"/>
          <p:cNvSpPr/>
          <p:nvPr/>
        </p:nvSpPr>
        <p:spPr>
          <a:xfrm>
            <a:off x="934993" y="4382172"/>
            <a:ext cx="2123757" cy="646331"/>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smtClean="0">
                <a:solidFill>
                  <a:schemeClr val="bg2">
                    <a:lumMod val="10000"/>
                  </a:schemeClr>
                </a:solidFill>
              </a:rPr>
              <a:t>Take a customer picture</a:t>
            </a:r>
            <a:endParaRPr lang="en-US" dirty="0">
              <a:solidFill>
                <a:schemeClr val="bg2">
                  <a:lumMod val="10000"/>
                </a:schemeClr>
              </a:solidFill>
            </a:endParaRPr>
          </a:p>
        </p:txBody>
      </p:sp>
      <p:cxnSp>
        <p:nvCxnSpPr>
          <p:cNvPr id="13" name="Straight Connector 12"/>
          <p:cNvCxnSpPr>
            <a:stCxn id="32" idx="2"/>
            <a:endCxn id="12" idx="0"/>
          </p:cNvCxnSpPr>
          <p:nvPr/>
        </p:nvCxnSpPr>
        <p:spPr>
          <a:xfrm flipH="1">
            <a:off x="1996872" y="3703411"/>
            <a:ext cx="4465" cy="678761"/>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48985118"/>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How’d we do that?</a:t>
            </a:r>
          </a:p>
        </p:txBody>
      </p:sp>
      <p:sp>
        <p:nvSpPr>
          <p:cNvPr id="107" name="TextBox 106"/>
          <p:cNvSpPr txBox="1"/>
          <p:nvPr/>
        </p:nvSpPr>
        <p:spPr>
          <a:xfrm>
            <a:off x="531639" y="1577454"/>
            <a:ext cx="1853392" cy="369332"/>
          </a:xfrm>
          <a:prstGeom prst="rect">
            <a:avLst/>
          </a:prstGeom>
          <a:noFill/>
        </p:spPr>
        <p:txBody>
          <a:bodyPr wrap="none" rtlCol="0">
            <a:spAutoFit/>
          </a:bodyPr>
          <a:lstStyle/>
          <a:p>
            <a:r>
              <a:rPr lang="en-US" dirty="0" smtClean="0">
                <a:solidFill>
                  <a:schemeClr val="bg2">
                    <a:lumMod val="10000"/>
                  </a:schemeClr>
                </a:solidFill>
              </a:rPr>
              <a:t>Indoor Direction</a:t>
            </a:r>
            <a:endParaRPr lang="en-US" dirty="0">
              <a:solidFill>
                <a:schemeClr val="bg2">
                  <a:lumMod val="10000"/>
                </a:schemeClr>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49" y="3106425"/>
            <a:ext cx="1153595" cy="1153595"/>
          </a:xfrm>
          <a:prstGeom prst="rect">
            <a:avLst/>
          </a:prstGeom>
        </p:spPr>
      </p:pic>
      <p:sp>
        <p:nvSpPr>
          <p:cNvPr id="31" name="TextBox 30"/>
          <p:cNvSpPr txBox="1"/>
          <p:nvPr/>
        </p:nvSpPr>
        <p:spPr>
          <a:xfrm>
            <a:off x="365456" y="4333260"/>
            <a:ext cx="1227962" cy="338554"/>
          </a:xfrm>
          <a:prstGeom prst="rect">
            <a:avLst/>
          </a:prstGeom>
          <a:noFill/>
        </p:spPr>
        <p:txBody>
          <a:bodyPr wrap="square" rtlCol="0">
            <a:spAutoFit/>
          </a:bodyPr>
          <a:lstStyle/>
          <a:p>
            <a:pPr algn="ctr"/>
            <a:r>
              <a:rPr lang="en-US" sz="1600" dirty="0" smtClean="0">
                <a:solidFill>
                  <a:schemeClr val="bg2">
                    <a:lumMod val="10000"/>
                  </a:schemeClr>
                </a:solidFill>
              </a:rPr>
              <a:t>Employee</a:t>
            </a:r>
            <a:endParaRPr lang="en-US" sz="1600" dirty="0">
              <a:solidFill>
                <a:schemeClr val="bg2">
                  <a:lumMod val="10000"/>
                </a:schemeClr>
              </a:solidFill>
            </a:endParaRPr>
          </a:p>
        </p:txBody>
      </p:sp>
      <p:sp>
        <p:nvSpPr>
          <p:cNvPr id="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240</a:t>
            </a:fld>
            <a:endParaRPr lang="en-US" dirty="0">
              <a:solidFill>
                <a:schemeClr val="bg2">
                  <a:lumMod val="10000"/>
                </a:schemeClr>
              </a:solidFill>
            </a:endParaRPr>
          </a:p>
        </p:txBody>
      </p:sp>
    </p:spTree>
    <p:extLst>
      <p:ext uri="{BB962C8B-B14F-4D97-AF65-F5344CB8AC3E}">
        <p14:creationId xmlns:p14="http://schemas.microsoft.com/office/powerpoint/2010/main" val="209097777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How’d we do that?</a:t>
            </a:r>
          </a:p>
        </p:txBody>
      </p:sp>
      <p:sp>
        <p:nvSpPr>
          <p:cNvPr id="107" name="TextBox 106"/>
          <p:cNvSpPr txBox="1"/>
          <p:nvPr/>
        </p:nvSpPr>
        <p:spPr>
          <a:xfrm>
            <a:off x="531639" y="1577454"/>
            <a:ext cx="1853392" cy="369332"/>
          </a:xfrm>
          <a:prstGeom prst="rect">
            <a:avLst/>
          </a:prstGeom>
          <a:noFill/>
        </p:spPr>
        <p:txBody>
          <a:bodyPr wrap="none" rtlCol="0">
            <a:spAutoFit/>
          </a:bodyPr>
          <a:lstStyle/>
          <a:p>
            <a:r>
              <a:rPr lang="en-US" dirty="0" smtClean="0">
                <a:solidFill>
                  <a:schemeClr val="bg2">
                    <a:lumMod val="10000"/>
                  </a:schemeClr>
                </a:solidFill>
              </a:rPr>
              <a:t>Indoor Direction</a:t>
            </a:r>
            <a:endParaRPr lang="en-US" dirty="0">
              <a:solidFill>
                <a:schemeClr val="bg2">
                  <a:lumMod val="10000"/>
                </a:schemeClr>
              </a:solidFill>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3295" y="3032926"/>
            <a:ext cx="1300593" cy="130059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349" y="3106425"/>
            <a:ext cx="1153595" cy="1153595"/>
          </a:xfrm>
          <a:prstGeom prst="rect">
            <a:avLst/>
          </a:prstGeom>
        </p:spPr>
      </p:pic>
      <p:sp>
        <p:nvSpPr>
          <p:cNvPr id="31" name="TextBox 30"/>
          <p:cNvSpPr txBox="1"/>
          <p:nvPr/>
        </p:nvSpPr>
        <p:spPr>
          <a:xfrm>
            <a:off x="365456" y="4333260"/>
            <a:ext cx="1227962" cy="338554"/>
          </a:xfrm>
          <a:prstGeom prst="rect">
            <a:avLst/>
          </a:prstGeom>
          <a:noFill/>
        </p:spPr>
        <p:txBody>
          <a:bodyPr wrap="square" rtlCol="0">
            <a:spAutoFit/>
          </a:bodyPr>
          <a:lstStyle/>
          <a:p>
            <a:pPr algn="ctr"/>
            <a:r>
              <a:rPr lang="en-US" sz="1600" dirty="0" smtClean="0">
                <a:solidFill>
                  <a:schemeClr val="bg2">
                    <a:lumMod val="10000"/>
                  </a:schemeClr>
                </a:solidFill>
              </a:rPr>
              <a:t>Employee</a:t>
            </a:r>
            <a:endParaRPr lang="en-US" sz="1600" dirty="0">
              <a:solidFill>
                <a:schemeClr val="bg2">
                  <a:lumMod val="10000"/>
                </a:schemeClr>
              </a:solidFill>
            </a:endParaRPr>
          </a:p>
        </p:txBody>
      </p:sp>
      <p:cxnSp>
        <p:nvCxnSpPr>
          <p:cNvPr id="6" name="Straight Arrow Connector 5"/>
          <p:cNvCxnSpPr>
            <a:stCxn id="30" idx="3"/>
            <a:endCxn id="27" idx="1"/>
          </p:cNvCxnSpPr>
          <p:nvPr/>
        </p:nvCxnSpPr>
        <p:spPr>
          <a:xfrm>
            <a:off x="1552944" y="3683223"/>
            <a:ext cx="19103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900041" y="3328392"/>
            <a:ext cx="1210588" cy="338554"/>
          </a:xfrm>
          <a:prstGeom prst="rect">
            <a:avLst/>
          </a:prstGeom>
          <a:noFill/>
        </p:spPr>
        <p:txBody>
          <a:bodyPr wrap="none" rtlCol="0">
            <a:spAutoFit/>
          </a:bodyPr>
          <a:lstStyle/>
          <a:p>
            <a:pPr algn="ctr"/>
            <a:r>
              <a:rPr lang="en-US" sz="1600" dirty="0" smtClean="0">
                <a:solidFill>
                  <a:schemeClr val="bg2">
                    <a:lumMod val="10000"/>
                  </a:schemeClr>
                </a:solidFill>
              </a:rPr>
              <a:t>1.Direction</a:t>
            </a:r>
            <a:endParaRPr lang="en-US" sz="1600" dirty="0">
              <a:solidFill>
                <a:schemeClr val="bg2">
                  <a:lumMod val="10000"/>
                </a:schemeClr>
              </a:solidFill>
            </a:endParaRPr>
          </a:p>
        </p:txBody>
      </p:sp>
      <p:sp>
        <p:nvSpPr>
          <p:cNvPr id="75" name="TextBox 74"/>
          <p:cNvSpPr txBox="1"/>
          <p:nvPr/>
        </p:nvSpPr>
        <p:spPr>
          <a:xfrm>
            <a:off x="3413254" y="4329821"/>
            <a:ext cx="1423371" cy="584775"/>
          </a:xfrm>
          <a:prstGeom prst="rect">
            <a:avLst/>
          </a:prstGeom>
          <a:noFill/>
        </p:spPr>
        <p:txBody>
          <a:bodyPr wrap="square" rtlCol="0">
            <a:spAutoFit/>
          </a:bodyPr>
          <a:lstStyle/>
          <a:p>
            <a:pPr algn="ctr"/>
            <a:r>
              <a:rPr lang="en-US" sz="1600" dirty="0" smtClean="0">
                <a:solidFill>
                  <a:schemeClr val="bg2">
                    <a:lumMod val="10000"/>
                  </a:schemeClr>
                </a:solidFill>
              </a:rPr>
              <a:t>Mobile App for Employee</a:t>
            </a:r>
            <a:endParaRPr lang="en-US" sz="1600" dirty="0">
              <a:solidFill>
                <a:schemeClr val="bg2">
                  <a:lumMod val="10000"/>
                </a:schemeClr>
              </a:solidFill>
            </a:endParaRPr>
          </a:p>
        </p:txBody>
      </p:sp>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241</a:t>
            </a:fld>
            <a:endParaRPr lang="en-US" dirty="0">
              <a:solidFill>
                <a:schemeClr val="bg2">
                  <a:lumMod val="10000"/>
                </a:schemeClr>
              </a:solidFill>
            </a:endParaRPr>
          </a:p>
        </p:txBody>
      </p:sp>
    </p:spTree>
    <p:extLst>
      <p:ext uri="{BB962C8B-B14F-4D97-AF65-F5344CB8AC3E}">
        <p14:creationId xmlns:p14="http://schemas.microsoft.com/office/powerpoint/2010/main" val="179469608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How’d we do that?</a:t>
            </a:r>
          </a:p>
        </p:txBody>
      </p:sp>
      <p:sp>
        <p:nvSpPr>
          <p:cNvPr id="107" name="TextBox 106"/>
          <p:cNvSpPr txBox="1"/>
          <p:nvPr/>
        </p:nvSpPr>
        <p:spPr>
          <a:xfrm>
            <a:off x="531639" y="1577454"/>
            <a:ext cx="1853392" cy="369332"/>
          </a:xfrm>
          <a:prstGeom prst="rect">
            <a:avLst/>
          </a:prstGeom>
          <a:noFill/>
        </p:spPr>
        <p:txBody>
          <a:bodyPr wrap="none" rtlCol="0">
            <a:spAutoFit/>
          </a:bodyPr>
          <a:lstStyle/>
          <a:p>
            <a:r>
              <a:rPr lang="en-US" dirty="0" smtClean="0">
                <a:solidFill>
                  <a:schemeClr val="bg2">
                    <a:lumMod val="10000"/>
                  </a:schemeClr>
                </a:solidFill>
              </a:rPr>
              <a:t>Indoor Direction</a:t>
            </a:r>
            <a:endParaRPr lang="en-US" dirty="0">
              <a:solidFill>
                <a:schemeClr val="bg2">
                  <a:lumMod val="10000"/>
                </a:schemeClr>
              </a:solidFill>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069" y="4710773"/>
            <a:ext cx="1758962" cy="1758962"/>
          </a:xfrm>
          <a:prstGeom prst="rect">
            <a:avLst/>
          </a:prstGeom>
        </p:spPr>
      </p:pic>
      <p:sp>
        <p:nvSpPr>
          <p:cNvPr id="25" name="TextBox 24"/>
          <p:cNvSpPr txBox="1"/>
          <p:nvPr/>
        </p:nvSpPr>
        <p:spPr>
          <a:xfrm>
            <a:off x="1480207" y="6157098"/>
            <a:ext cx="843501" cy="338554"/>
          </a:xfrm>
          <a:prstGeom prst="rect">
            <a:avLst/>
          </a:prstGeom>
          <a:noFill/>
        </p:spPr>
        <p:txBody>
          <a:bodyPr wrap="none" rtlCol="0">
            <a:spAutoFit/>
          </a:bodyPr>
          <a:lstStyle/>
          <a:p>
            <a:r>
              <a:rPr lang="en-US" sz="1600" dirty="0" smtClean="0">
                <a:solidFill>
                  <a:schemeClr val="bg2">
                    <a:lumMod val="10000"/>
                  </a:schemeClr>
                </a:solidFill>
              </a:rPr>
              <a:t>Beacon</a:t>
            </a:r>
            <a:endParaRPr lang="en-US" sz="1600" dirty="0">
              <a:solidFill>
                <a:schemeClr val="bg2">
                  <a:lumMod val="10000"/>
                </a:schemeClr>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295" y="3032926"/>
            <a:ext cx="1300593" cy="1300593"/>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349" y="3106425"/>
            <a:ext cx="1153595" cy="1153595"/>
          </a:xfrm>
          <a:prstGeom prst="rect">
            <a:avLst/>
          </a:prstGeom>
        </p:spPr>
      </p:pic>
      <p:sp>
        <p:nvSpPr>
          <p:cNvPr id="31" name="TextBox 30"/>
          <p:cNvSpPr txBox="1"/>
          <p:nvPr/>
        </p:nvSpPr>
        <p:spPr>
          <a:xfrm>
            <a:off x="365456" y="4333260"/>
            <a:ext cx="1227962" cy="338554"/>
          </a:xfrm>
          <a:prstGeom prst="rect">
            <a:avLst/>
          </a:prstGeom>
          <a:noFill/>
        </p:spPr>
        <p:txBody>
          <a:bodyPr wrap="square" rtlCol="0">
            <a:spAutoFit/>
          </a:bodyPr>
          <a:lstStyle/>
          <a:p>
            <a:pPr algn="ctr"/>
            <a:r>
              <a:rPr lang="en-US" sz="1600" dirty="0" smtClean="0">
                <a:solidFill>
                  <a:schemeClr val="bg2">
                    <a:lumMod val="10000"/>
                  </a:schemeClr>
                </a:solidFill>
              </a:rPr>
              <a:t>Employee</a:t>
            </a:r>
            <a:endParaRPr lang="en-US" sz="1600" dirty="0">
              <a:solidFill>
                <a:schemeClr val="bg2">
                  <a:lumMod val="10000"/>
                </a:schemeClr>
              </a:solidFill>
            </a:endParaRPr>
          </a:p>
        </p:txBody>
      </p:sp>
      <p:cxnSp>
        <p:nvCxnSpPr>
          <p:cNvPr id="6" name="Straight Arrow Connector 5"/>
          <p:cNvCxnSpPr>
            <a:stCxn id="30" idx="3"/>
            <a:endCxn id="27" idx="1"/>
          </p:cNvCxnSpPr>
          <p:nvPr/>
        </p:nvCxnSpPr>
        <p:spPr>
          <a:xfrm>
            <a:off x="1552944" y="3683223"/>
            <a:ext cx="19103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900041" y="3328392"/>
            <a:ext cx="1210588" cy="338554"/>
          </a:xfrm>
          <a:prstGeom prst="rect">
            <a:avLst/>
          </a:prstGeom>
          <a:noFill/>
        </p:spPr>
        <p:txBody>
          <a:bodyPr wrap="none" rtlCol="0">
            <a:spAutoFit/>
          </a:bodyPr>
          <a:lstStyle/>
          <a:p>
            <a:pPr algn="ctr"/>
            <a:r>
              <a:rPr lang="en-US" sz="1600" dirty="0" smtClean="0">
                <a:solidFill>
                  <a:schemeClr val="bg2">
                    <a:lumMod val="10000"/>
                  </a:schemeClr>
                </a:solidFill>
              </a:rPr>
              <a:t>1.Direction</a:t>
            </a:r>
            <a:endParaRPr lang="en-US" sz="1600" dirty="0">
              <a:solidFill>
                <a:schemeClr val="bg2">
                  <a:lumMod val="10000"/>
                </a:schemeClr>
              </a:solidFill>
            </a:endParaRPr>
          </a:p>
        </p:txBody>
      </p:sp>
      <p:sp>
        <p:nvSpPr>
          <p:cNvPr id="36" name="TextBox 35"/>
          <p:cNvSpPr txBox="1"/>
          <p:nvPr/>
        </p:nvSpPr>
        <p:spPr>
          <a:xfrm>
            <a:off x="2788068" y="5601799"/>
            <a:ext cx="1645128" cy="584775"/>
          </a:xfrm>
          <a:prstGeom prst="rect">
            <a:avLst/>
          </a:prstGeom>
          <a:noFill/>
        </p:spPr>
        <p:txBody>
          <a:bodyPr wrap="square" rtlCol="0">
            <a:spAutoFit/>
          </a:bodyPr>
          <a:lstStyle/>
          <a:p>
            <a:pPr algn="ctr"/>
            <a:r>
              <a:rPr lang="en-US" sz="1600" dirty="0" smtClean="0">
                <a:solidFill>
                  <a:schemeClr val="bg2">
                    <a:lumMod val="10000"/>
                  </a:schemeClr>
                </a:solidFill>
              </a:rPr>
              <a:t>Receive Beacon’s Signal</a:t>
            </a:r>
            <a:endParaRPr lang="en-US" sz="1600" dirty="0">
              <a:solidFill>
                <a:schemeClr val="bg2">
                  <a:lumMod val="10000"/>
                </a:schemeClr>
              </a:solidFill>
            </a:endParaRPr>
          </a:p>
        </p:txBody>
      </p:sp>
      <p:cxnSp>
        <p:nvCxnSpPr>
          <p:cNvPr id="54" name="Elbow Connector 53"/>
          <p:cNvCxnSpPr>
            <a:endCxn id="75" idx="2"/>
          </p:cNvCxnSpPr>
          <p:nvPr/>
        </p:nvCxnSpPr>
        <p:spPr>
          <a:xfrm flipV="1">
            <a:off x="2730476" y="4914596"/>
            <a:ext cx="1394464" cy="675660"/>
          </a:xfrm>
          <a:prstGeom prst="bentConnector2">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75" name="TextBox 74"/>
          <p:cNvSpPr txBox="1"/>
          <p:nvPr/>
        </p:nvSpPr>
        <p:spPr>
          <a:xfrm>
            <a:off x="3413254" y="4329821"/>
            <a:ext cx="1423371" cy="584775"/>
          </a:xfrm>
          <a:prstGeom prst="rect">
            <a:avLst/>
          </a:prstGeom>
          <a:noFill/>
        </p:spPr>
        <p:txBody>
          <a:bodyPr wrap="square" rtlCol="0">
            <a:spAutoFit/>
          </a:bodyPr>
          <a:lstStyle/>
          <a:p>
            <a:pPr algn="ctr"/>
            <a:r>
              <a:rPr lang="en-US" sz="1600" dirty="0" smtClean="0">
                <a:solidFill>
                  <a:schemeClr val="bg2">
                    <a:lumMod val="10000"/>
                  </a:schemeClr>
                </a:solidFill>
              </a:rPr>
              <a:t>Mobile App for Employee</a:t>
            </a:r>
            <a:endParaRPr lang="en-US" sz="1600" dirty="0">
              <a:solidFill>
                <a:schemeClr val="bg2">
                  <a:lumMod val="10000"/>
                </a:schemeClr>
              </a:solidFill>
            </a:endParaRPr>
          </a:p>
        </p:txBody>
      </p:sp>
      <p:sp>
        <p:nvSpPr>
          <p:cNvPr id="1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242</a:t>
            </a:fld>
            <a:endParaRPr lang="en-US" dirty="0">
              <a:solidFill>
                <a:schemeClr val="bg2">
                  <a:lumMod val="10000"/>
                </a:schemeClr>
              </a:solidFill>
            </a:endParaRPr>
          </a:p>
        </p:txBody>
      </p:sp>
    </p:spTree>
    <p:extLst>
      <p:ext uri="{BB962C8B-B14F-4D97-AF65-F5344CB8AC3E}">
        <p14:creationId xmlns:p14="http://schemas.microsoft.com/office/powerpoint/2010/main" val="413188418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How’d we do that?</a:t>
            </a:r>
          </a:p>
        </p:txBody>
      </p:sp>
      <p:sp>
        <p:nvSpPr>
          <p:cNvPr id="107" name="TextBox 106"/>
          <p:cNvSpPr txBox="1"/>
          <p:nvPr/>
        </p:nvSpPr>
        <p:spPr>
          <a:xfrm>
            <a:off x="531639" y="1577454"/>
            <a:ext cx="1853392" cy="369332"/>
          </a:xfrm>
          <a:prstGeom prst="rect">
            <a:avLst/>
          </a:prstGeom>
          <a:noFill/>
        </p:spPr>
        <p:txBody>
          <a:bodyPr wrap="none" rtlCol="0">
            <a:spAutoFit/>
          </a:bodyPr>
          <a:lstStyle/>
          <a:p>
            <a:r>
              <a:rPr lang="en-US" dirty="0" smtClean="0">
                <a:solidFill>
                  <a:schemeClr val="bg2">
                    <a:lumMod val="10000"/>
                  </a:schemeClr>
                </a:solidFill>
              </a:rPr>
              <a:t>Indoor Direction</a:t>
            </a:r>
            <a:endParaRPr lang="en-US" dirty="0">
              <a:solidFill>
                <a:schemeClr val="bg2">
                  <a:lumMod val="10000"/>
                </a:schemeClr>
              </a:solidFill>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069" y="4710773"/>
            <a:ext cx="1758962" cy="1758962"/>
          </a:xfrm>
          <a:prstGeom prst="rect">
            <a:avLst/>
          </a:prstGeom>
        </p:spPr>
      </p:pic>
      <p:sp>
        <p:nvSpPr>
          <p:cNvPr id="25" name="TextBox 24"/>
          <p:cNvSpPr txBox="1"/>
          <p:nvPr/>
        </p:nvSpPr>
        <p:spPr>
          <a:xfrm>
            <a:off x="1480207" y="6157098"/>
            <a:ext cx="843501" cy="338554"/>
          </a:xfrm>
          <a:prstGeom prst="rect">
            <a:avLst/>
          </a:prstGeom>
          <a:noFill/>
        </p:spPr>
        <p:txBody>
          <a:bodyPr wrap="none" rtlCol="0">
            <a:spAutoFit/>
          </a:bodyPr>
          <a:lstStyle/>
          <a:p>
            <a:r>
              <a:rPr lang="en-US" sz="1600" dirty="0" smtClean="0">
                <a:solidFill>
                  <a:schemeClr val="bg2">
                    <a:lumMod val="10000"/>
                  </a:schemeClr>
                </a:solidFill>
              </a:rPr>
              <a:t>Beacon</a:t>
            </a:r>
            <a:endParaRPr lang="en-US" sz="1600" dirty="0">
              <a:solidFill>
                <a:schemeClr val="bg2">
                  <a:lumMod val="10000"/>
                </a:schemeClr>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295" y="3032926"/>
            <a:ext cx="1300593" cy="1300593"/>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349" y="3106425"/>
            <a:ext cx="1153595" cy="1153595"/>
          </a:xfrm>
          <a:prstGeom prst="rect">
            <a:avLst/>
          </a:prstGeom>
        </p:spPr>
      </p:pic>
      <p:sp>
        <p:nvSpPr>
          <p:cNvPr id="31" name="TextBox 30"/>
          <p:cNvSpPr txBox="1"/>
          <p:nvPr/>
        </p:nvSpPr>
        <p:spPr>
          <a:xfrm>
            <a:off x="365456" y="4333260"/>
            <a:ext cx="1227962" cy="338554"/>
          </a:xfrm>
          <a:prstGeom prst="rect">
            <a:avLst/>
          </a:prstGeom>
          <a:noFill/>
        </p:spPr>
        <p:txBody>
          <a:bodyPr wrap="square" rtlCol="0">
            <a:spAutoFit/>
          </a:bodyPr>
          <a:lstStyle/>
          <a:p>
            <a:pPr algn="ctr"/>
            <a:r>
              <a:rPr lang="en-US" sz="1600" dirty="0" smtClean="0">
                <a:solidFill>
                  <a:schemeClr val="bg2">
                    <a:lumMod val="10000"/>
                  </a:schemeClr>
                </a:solidFill>
              </a:rPr>
              <a:t>Employee</a:t>
            </a:r>
            <a:endParaRPr lang="en-US" sz="1600" dirty="0">
              <a:solidFill>
                <a:schemeClr val="bg2">
                  <a:lumMod val="10000"/>
                </a:schemeClr>
              </a:solidFill>
            </a:endParaRPr>
          </a:p>
        </p:txBody>
      </p:sp>
      <p:cxnSp>
        <p:nvCxnSpPr>
          <p:cNvPr id="6" name="Straight Arrow Connector 5"/>
          <p:cNvCxnSpPr>
            <a:stCxn id="30" idx="3"/>
            <a:endCxn id="27" idx="1"/>
          </p:cNvCxnSpPr>
          <p:nvPr/>
        </p:nvCxnSpPr>
        <p:spPr>
          <a:xfrm>
            <a:off x="1552944" y="3683223"/>
            <a:ext cx="19103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900041" y="3328392"/>
            <a:ext cx="1210588" cy="338554"/>
          </a:xfrm>
          <a:prstGeom prst="rect">
            <a:avLst/>
          </a:prstGeom>
          <a:noFill/>
        </p:spPr>
        <p:txBody>
          <a:bodyPr wrap="none" rtlCol="0">
            <a:spAutoFit/>
          </a:bodyPr>
          <a:lstStyle/>
          <a:p>
            <a:pPr algn="ctr"/>
            <a:r>
              <a:rPr lang="en-US" sz="1600" dirty="0" smtClean="0">
                <a:solidFill>
                  <a:schemeClr val="bg2">
                    <a:lumMod val="10000"/>
                  </a:schemeClr>
                </a:solidFill>
              </a:rPr>
              <a:t>1.Direction</a:t>
            </a:r>
            <a:endParaRPr lang="en-US" sz="1600" dirty="0">
              <a:solidFill>
                <a:schemeClr val="bg2">
                  <a:lumMod val="10000"/>
                </a:schemeClr>
              </a:solidFill>
            </a:endParaRPr>
          </a:p>
        </p:txBody>
      </p:sp>
      <p:sp>
        <p:nvSpPr>
          <p:cNvPr id="36" name="TextBox 35"/>
          <p:cNvSpPr txBox="1"/>
          <p:nvPr/>
        </p:nvSpPr>
        <p:spPr>
          <a:xfrm>
            <a:off x="2788068" y="5601799"/>
            <a:ext cx="1645128" cy="584775"/>
          </a:xfrm>
          <a:prstGeom prst="rect">
            <a:avLst/>
          </a:prstGeom>
          <a:noFill/>
        </p:spPr>
        <p:txBody>
          <a:bodyPr wrap="square" rtlCol="0">
            <a:spAutoFit/>
          </a:bodyPr>
          <a:lstStyle/>
          <a:p>
            <a:pPr algn="ctr"/>
            <a:r>
              <a:rPr lang="en-US" sz="1600" dirty="0" smtClean="0">
                <a:solidFill>
                  <a:schemeClr val="bg2">
                    <a:lumMod val="10000"/>
                  </a:schemeClr>
                </a:solidFill>
              </a:rPr>
              <a:t>Receive Beacon’s Signal</a:t>
            </a:r>
            <a:endParaRPr lang="en-US" sz="1600" dirty="0">
              <a:solidFill>
                <a:schemeClr val="bg2">
                  <a:lumMod val="10000"/>
                </a:schemeClr>
              </a:solidFill>
            </a:endParaRPr>
          </a:p>
        </p:txBody>
      </p:sp>
      <p:cxnSp>
        <p:nvCxnSpPr>
          <p:cNvPr id="21" name="Elbow Connector 20"/>
          <p:cNvCxnSpPr/>
          <p:nvPr/>
        </p:nvCxnSpPr>
        <p:spPr>
          <a:xfrm flipH="1" flipV="1">
            <a:off x="3843426" y="3032926"/>
            <a:ext cx="650296" cy="650297"/>
          </a:xfrm>
          <a:prstGeom prst="bentConnector4">
            <a:avLst>
              <a:gd name="adj1" fmla="val -31957"/>
              <a:gd name="adj2" fmla="val 165513"/>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3193060" y="2267265"/>
            <a:ext cx="1951028" cy="338554"/>
          </a:xfrm>
          <a:prstGeom prst="rect">
            <a:avLst/>
          </a:prstGeom>
          <a:noFill/>
        </p:spPr>
        <p:txBody>
          <a:bodyPr wrap="square" rtlCol="0">
            <a:spAutoFit/>
          </a:bodyPr>
          <a:lstStyle/>
          <a:p>
            <a:pPr algn="ctr"/>
            <a:r>
              <a:rPr lang="en-US" sz="1600" dirty="0" smtClean="0">
                <a:solidFill>
                  <a:schemeClr val="bg2">
                    <a:lumMod val="10000"/>
                  </a:schemeClr>
                </a:solidFill>
              </a:rPr>
              <a:t>2.Identify Location</a:t>
            </a:r>
            <a:endParaRPr lang="en-US" sz="1600" dirty="0">
              <a:solidFill>
                <a:schemeClr val="bg2">
                  <a:lumMod val="10000"/>
                </a:schemeClr>
              </a:solidFill>
            </a:endParaRPr>
          </a:p>
        </p:txBody>
      </p:sp>
      <p:cxnSp>
        <p:nvCxnSpPr>
          <p:cNvPr id="54" name="Elbow Connector 53"/>
          <p:cNvCxnSpPr>
            <a:endCxn id="75" idx="2"/>
          </p:cNvCxnSpPr>
          <p:nvPr/>
        </p:nvCxnSpPr>
        <p:spPr>
          <a:xfrm flipV="1">
            <a:off x="2730476" y="4914596"/>
            <a:ext cx="1394464" cy="675660"/>
          </a:xfrm>
          <a:prstGeom prst="bentConnector2">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75" name="TextBox 74"/>
          <p:cNvSpPr txBox="1"/>
          <p:nvPr/>
        </p:nvSpPr>
        <p:spPr>
          <a:xfrm>
            <a:off x="3413254" y="4329821"/>
            <a:ext cx="1423371" cy="584775"/>
          </a:xfrm>
          <a:prstGeom prst="rect">
            <a:avLst/>
          </a:prstGeom>
          <a:noFill/>
        </p:spPr>
        <p:txBody>
          <a:bodyPr wrap="square" rtlCol="0">
            <a:spAutoFit/>
          </a:bodyPr>
          <a:lstStyle/>
          <a:p>
            <a:pPr algn="ctr"/>
            <a:r>
              <a:rPr lang="en-US" sz="1600" dirty="0" smtClean="0">
                <a:solidFill>
                  <a:schemeClr val="bg2">
                    <a:lumMod val="10000"/>
                  </a:schemeClr>
                </a:solidFill>
              </a:rPr>
              <a:t>Mobile App for Employee</a:t>
            </a:r>
            <a:endParaRPr lang="en-US" sz="1600" dirty="0">
              <a:solidFill>
                <a:schemeClr val="bg2">
                  <a:lumMod val="10000"/>
                </a:schemeClr>
              </a:solidFill>
            </a:endParaRPr>
          </a:p>
        </p:txBody>
      </p:sp>
      <p:sp>
        <p:nvSpPr>
          <p:cNvPr id="1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243</a:t>
            </a:fld>
            <a:endParaRPr lang="en-US" dirty="0">
              <a:solidFill>
                <a:schemeClr val="bg2">
                  <a:lumMod val="10000"/>
                </a:schemeClr>
              </a:solidFill>
            </a:endParaRPr>
          </a:p>
        </p:txBody>
      </p:sp>
    </p:spTree>
    <p:extLst>
      <p:ext uri="{BB962C8B-B14F-4D97-AF65-F5344CB8AC3E}">
        <p14:creationId xmlns:p14="http://schemas.microsoft.com/office/powerpoint/2010/main" val="211944560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How’d we do that?</a:t>
            </a:r>
          </a:p>
        </p:txBody>
      </p:sp>
      <p:sp>
        <p:nvSpPr>
          <p:cNvPr id="107" name="TextBox 106"/>
          <p:cNvSpPr txBox="1"/>
          <p:nvPr/>
        </p:nvSpPr>
        <p:spPr>
          <a:xfrm>
            <a:off x="531639" y="1577454"/>
            <a:ext cx="1853392" cy="369332"/>
          </a:xfrm>
          <a:prstGeom prst="rect">
            <a:avLst/>
          </a:prstGeom>
          <a:noFill/>
        </p:spPr>
        <p:txBody>
          <a:bodyPr wrap="none" rtlCol="0">
            <a:spAutoFit/>
          </a:bodyPr>
          <a:lstStyle/>
          <a:p>
            <a:r>
              <a:rPr lang="en-US" dirty="0" smtClean="0">
                <a:solidFill>
                  <a:schemeClr val="bg2">
                    <a:lumMod val="10000"/>
                  </a:schemeClr>
                </a:solidFill>
              </a:rPr>
              <a:t>Indoor Direction</a:t>
            </a:r>
            <a:endParaRPr lang="en-US" dirty="0">
              <a:solidFill>
                <a:schemeClr val="bg2">
                  <a:lumMod val="10000"/>
                </a:schemeClr>
              </a:solidFill>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069" y="4710773"/>
            <a:ext cx="1758962" cy="1758962"/>
          </a:xfrm>
          <a:prstGeom prst="rect">
            <a:avLst/>
          </a:prstGeom>
        </p:spPr>
      </p:pic>
      <p:sp>
        <p:nvSpPr>
          <p:cNvPr id="25" name="TextBox 24"/>
          <p:cNvSpPr txBox="1"/>
          <p:nvPr/>
        </p:nvSpPr>
        <p:spPr>
          <a:xfrm>
            <a:off x="1480207" y="6157098"/>
            <a:ext cx="843501" cy="338554"/>
          </a:xfrm>
          <a:prstGeom prst="rect">
            <a:avLst/>
          </a:prstGeom>
          <a:noFill/>
        </p:spPr>
        <p:txBody>
          <a:bodyPr wrap="none" rtlCol="0">
            <a:spAutoFit/>
          </a:bodyPr>
          <a:lstStyle/>
          <a:p>
            <a:r>
              <a:rPr lang="en-US" sz="1600" dirty="0" smtClean="0">
                <a:solidFill>
                  <a:schemeClr val="bg2">
                    <a:lumMod val="10000"/>
                  </a:schemeClr>
                </a:solidFill>
              </a:rPr>
              <a:t>Beacon</a:t>
            </a:r>
            <a:endParaRPr lang="en-US" sz="1600" dirty="0">
              <a:solidFill>
                <a:schemeClr val="bg2">
                  <a:lumMod val="10000"/>
                </a:schemeClr>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295" y="3032926"/>
            <a:ext cx="1300593" cy="1300593"/>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9774" y="3273714"/>
            <a:ext cx="1644995" cy="1644995"/>
          </a:xfrm>
          <a:prstGeom prst="rect">
            <a:avLst/>
          </a:prstGeom>
        </p:spPr>
      </p:pic>
      <p:sp>
        <p:nvSpPr>
          <p:cNvPr id="29" name="TextBox 28"/>
          <p:cNvSpPr txBox="1"/>
          <p:nvPr/>
        </p:nvSpPr>
        <p:spPr>
          <a:xfrm>
            <a:off x="7166056" y="4728202"/>
            <a:ext cx="832279" cy="338554"/>
          </a:xfrm>
          <a:prstGeom prst="rect">
            <a:avLst/>
          </a:prstGeom>
          <a:noFill/>
        </p:spPr>
        <p:txBody>
          <a:bodyPr wrap="none" rtlCol="0">
            <a:spAutoFit/>
          </a:bodyPr>
          <a:lstStyle/>
          <a:p>
            <a:r>
              <a:rPr lang="en-US" sz="1600" dirty="0">
                <a:solidFill>
                  <a:schemeClr val="bg2">
                    <a:lumMod val="10000"/>
                  </a:schemeClr>
                </a:solidFill>
              </a:rPr>
              <a:t>System</a:t>
            </a: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349" y="3106425"/>
            <a:ext cx="1153595" cy="1153595"/>
          </a:xfrm>
          <a:prstGeom prst="rect">
            <a:avLst/>
          </a:prstGeom>
        </p:spPr>
      </p:pic>
      <p:sp>
        <p:nvSpPr>
          <p:cNvPr id="31" name="TextBox 30"/>
          <p:cNvSpPr txBox="1"/>
          <p:nvPr/>
        </p:nvSpPr>
        <p:spPr>
          <a:xfrm>
            <a:off x="365456" y="4333260"/>
            <a:ext cx="1227962" cy="338554"/>
          </a:xfrm>
          <a:prstGeom prst="rect">
            <a:avLst/>
          </a:prstGeom>
          <a:noFill/>
        </p:spPr>
        <p:txBody>
          <a:bodyPr wrap="square" rtlCol="0">
            <a:spAutoFit/>
          </a:bodyPr>
          <a:lstStyle/>
          <a:p>
            <a:pPr algn="ctr"/>
            <a:r>
              <a:rPr lang="en-US" sz="1600" dirty="0" smtClean="0">
                <a:solidFill>
                  <a:schemeClr val="bg2">
                    <a:lumMod val="10000"/>
                  </a:schemeClr>
                </a:solidFill>
              </a:rPr>
              <a:t>Employee</a:t>
            </a:r>
            <a:endParaRPr lang="en-US" sz="1600" dirty="0">
              <a:solidFill>
                <a:schemeClr val="bg2">
                  <a:lumMod val="10000"/>
                </a:schemeClr>
              </a:solidFill>
            </a:endParaRPr>
          </a:p>
        </p:txBody>
      </p:sp>
      <p:cxnSp>
        <p:nvCxnSpPr>
          <p:cNvPr id="6" name="Straight Arrow Connector 5"/>
          <p:cNvCxnSpPr>
            <a:stCxn id="30" idx="3"/>
            <a:endCxn id="27" idx="1"/>
          </p:cNvCxnSpPr>
          <p:nvPr/>
        </p:nvCxnSpPr>
        <p:spPr>
          <a:xfrm>
            <a:off x="1552944" y="3683223"/>
            <a:ext cx="19103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900041" y="3328392"/>
            <a:ext cx="1210588" cy="338554"/>
          </a:xfrm>
          <a:prstGeom prst="rect">
            <a:avLst/>
          </a:prstGeom>
          <a:noFill/>
        </p:spPr>
        <p:txBody>
          <a:bodyPr wrap="none" rtlCol="0">
            <a:spAutoFit/>
          </a:bodyPr>
          <a:lstStyle/>
          <a:p>
            <a:pPr algn="ctr"/>
            <a:r>
              <a:rPr lang="en-US" sz="1600" dirty="0" smtClean="0">
                <a:solidFill>
                  <a:schemeClr val="bg2">
                    <a:lumMod val="10000"/>
                  </a:schemeClr>
                </a:solidFill>
              </a:rPr>
              <a:t>1.Direction</a:t>
            </a:r>
            <a:endParaRPr lang="en-US" sz="1600" dirty="0">
              <a:solidFill>
                <a:schemeClr val="bg2">
                  <a:lumMod val="10000"/>
                </a:schemeClr>
              </a:solidFill>
            </a:endParaRPr>
          </a:p>
        </p:txBody>
      </p:sp>
      <p:sp>
        <p:nvSpPr>
          <p:cNvPr id="36" name="TextBox 35"/>
          <p:cNvSpPr txBox="1"/>
          <p:nvPr/>
        </p:nvSpPr>
        <p:spPr>
          <a:xfrm>
            <a:off x="2788068" y="5601799"/>
            <a:ext cx="1645128" cy="584775"/>
          </a:xfrm>
          <a:prstGeom prst="rect">
            <a:avLst/>
          </a:prstGeom>
          <a:noFill/>
        </p:spPr>
        <p:txBody>
          <a:bodyPr wrap="square" rtlCol="0">
            <a:spAutoFit/>
          </a:bodyPr>
          <a:lstStyle/>
          <a:p>
            <a:pPr algn="ctr"/>
            <a:r>
              <a:rPr lang="en-US" sz="1600" dirty="0" smtClean="0">
                <a:solidFill>
                  <a:schemeClr val="bg2">
                    <a:lumMod val="10000"/>
                  </a:schemeClr>
                </a:solidFill>
              </a:rPr>
              <a:t>Receive Beacon’s Signal</a:t>
            </a:r>
            <a:endParaRPr lang="en-US" sz="1600" dirty="0">
              <a:solidFill>
                <a:schemeClr val="bg2">
                  <a:lumMod val="10000"/>
                </a:schemeClr>
              </a:solidFill>
            </a:endParaRPr>
          </a:p>
        </p:txBody>
      </p:sp>
      <p:cxnSp>
        <p:nvCxnSpPr>
          <p:cNvPr id="21" name="Elbow Connector 20"/>
          <p:cNvCxnSpPr/>
          <p:nvPr/>
        </p:nvCxnSpPr>
        <p:spPr>
          <a:xfrm flipH="1" flipV="1">
            <a:off x="3843426" y="3032926"/>
            <a:ext cx="650296" cy="650297"/>
          </a:xfrm>
          <a:prstGeom prst="bentConnector4">
            <a:avLst>
              <a:gd name="adj1" fmla="val -31957"/>
              <a:gd name="adj2" fmla="val 165513"/>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3193060" y="2267265"/>
            <a:ext cx="1951028" cy="338554"/>
          </a:xfrm>
          <a:prstGeom prst="rect">
            <a:avLst/>
          </a:prstGeom>
          <a:noFill/>
        </p:spPr>
        <p:txBody>
          <a:bodyPr wrap="square" rtlCol="0">
            <a:spAutoFit/>
          </a:bodyPr>
          <a:lstStyle/>
          <a:p>
            <a:pPr algn="ctr"/>
            <a:r>
              <a:rPr lang="en-US" sz="1600" dirty="0" smtClean="0">
                <a:solidFill>
                  <a:schemeClr val="bg2">
                    <a:lumMod val="10000"/>
                  </a:schemeClr>
                </a:solidFill>
              </a:rPr>
              <a:t>2.Identify Location</a:t>
            </a:r>
            <a:endParaRPr lang="en-US" sz="1600" dirty="0">
              <a:solidFill>
                <a:schemeClr val="bg2">
                  <a:lumMod val="10000"/>
                </a:schemeClr>
              </a:solidFill>
            </a:endParaRPr>
          </a:p>
        </p:txBody>
      </p:sp>
      <p:cxnSp>
        <p:nvCxnSpPr>
          <p:cNvPr id="40" name="Straight Arrow Connector 39"/>
          <p:cNvCxnSpPr/>
          <p:nvPr/>
        </p:nvCxnSpPr>
        <p:spPr>
          <a:xfrm>
            <a:off x="4471434" y="3961127"/>
            <a:ext cx="257360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4869533" y="3623149"/>
            <a:ext cx="1951028" cy="338554"/>
          </a:xfrm>
          <a:prstGeom prst="rect">
            <a:avLst/>
          </a:prstGeom>
          <a:noFill/>
        </p:spPr>
        <p:txBody>
          <a:bodyPr wrap="square" rtlCol="0">
            <a:spAutoFit/>
          </a:bodyPr>
          <a:lstStyle/>
          <a:p>
            <a:pPr algn="ctr"/>
            <a:r>
              <a:rPr lang="en-US" sz="1600" dirty="0" smtClean="0">
                <a:solidFill>
                  <a:schemeClr val="bg2">
                    <a:lumMod val="10000"/>
                  </a:schemeClr>
                </a:solidFill>
              </a:rPr>
              <a:t>3.Send request</a:t>
            </a:r>
            <a:endParaRPr lang="en-US" sz="1600" dirty="0">
              <a:solidFill>
                <a:schemeClr val="bg2">
                  <a:lumMod val="10000"/>
                </a:schemeClr>
              </a:solidFill>
            </a:endParaRPr>
          </a:p>
        </p:txBody>
      </p:sp>
      <p:cxnSp>
        <p:nvCxnSpPr>
          <p:cNvPr id="54" name="Elbow Connector 53"/>
          <p:cNvCxnSpPr>
            <a:endCxn id="75" idx="2"/>
          </p:cNvCxnSpPr>
          <p:nvPr/>
        </p:nvCxnSpPr>
        <p:spPr>
          <a:xfrm flipV="1">
            <a:off x="2730476" y="4914596"/>
            <a:ext cx="1394464" cy="675660"/>
          </a:xfrm>
          <a:prstGeom prst="bentConnector2">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75" name="TextBox 74"/>
          <p:cNvSpPr txBox="1"/>
          <p:nvPr/>
        </p:nvSpPr>
        <p:spPr>
          <a:xfrm>
            <a:off x="3413254" y="4329821"/>
            <a:ext cx="1423371" cy="584775"/>
          </a:xfrm>
          <a:prstGeom prst="rect">
            <a:avLst/>
          </a:prstGeom>
          <a:noFill/>
        </p:spPr>
        <p:txBody>
          <a:bodyPr wrap="square" rtlCol="0">
            <a:spAutoFit/>
          </a:bodyPr>
          <a:lstStyle/>
          <a:p>
            <a:pPr algn="ctr"/>
            <a:r>
              <a:rPr lang="en-US" sz="1600" dirty="0" smtClean="0">
                <a:solidFill>
                  <a:schemeClr val="bg2">
                    <a:lumMod val="10000"/>
                  </a:schemeClr>
                </a:solidFill>
              </a:rPr>
              <a:t>Mobile App for Employee</a:t>
            </a:r>
            <a:endParaRPr lang="en-US" sz="1600" dirty="0">
              <a:solidFill>
                <a:schemeClr val="bg2">
                  <a:lumMod val="10000"/>
                </a:schemeClr>
              </a:solidFill>
            </a:endParaRPr>
          </a:p>
        </p:txBody>
      </p:sp>
      <p:sp>
        <p:nvSpPr>
          <p:cNvPr id="2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244</a:t>
            </a:fld>
            <a:endParaRPr lang="en-US" dirty="0">
              <a:solidFill>
                <a:schemeClr val="bg2">
                  <a:lumMod val="10000"/>
                </a:schemeClr>
              </a:solidFill>
            </a:endParaRPr>
          </a:p>
        </p:txBody>
      </p:sp>
    </p:spTree>
    <p:extLst>
      <p:ext uri="{BB962C8B-B14F-4D97-AF65-F5344CB8AC3E}">
        <p14:creationId xmlns:p14="http://schemas.microsoft.com/office/powerpoint/2010/main" val="181835204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How’d we do that?</a:t>
            </a:r>
          </a:p>
        </p:txBody>
      </p:sp>
      <p:sp>
        <p:nvSpPr>
          <p:cNvPr id="107" name="TextBox 106"/>
          <p:cNvSpPr txBox="1"/>
          <p:nvPr/>
        </p:nvSpPr>
        <p:spPr>
          <a:xfrm>
            <a:off x="531639" y="1577454"/>
            <a:ext cx="1853392" cy="369332"/>
          </a:xfrm>
          <a:prstGeom prst="rect">
            <a:avLst/>
          </a:prstGeom>
          <a:noFill/>
        </p:spPr>
        <p:txBody>
          <a:bodyPr wrap="none" rtlCol="0">
            <a:spAutoFit/>
          </a:bodyPr>
          <a:lstStyle/>
          <a:p>
            <a:r>
              <a:rPr lang="en-US" dirty="0" smtClean="0">
                <a:solidFill>
                  <a:schemeClr val="bg2">
                    <a:lumMod val="10000"/>
                  </a:schemeClr>
                </a:solidFill>
              </a:rPr>
              <a:t>Indoor Direction</a:t>
            </a:r>
            <a:endParaRPr lang="en-US" dirty="0">
              <a:solidFill>
                <a:schemeClr val="bg2">
                  <a:lumMod val="10000"/>
                </a:schemeClr>
              </a:solidFill>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069" y="4710773"/>
            <a:ext cx="1758962" cy="1758962"/>
          </a:xfrm>
          <a:prstGeom prst="rect">
            <a:avLst/>
          </a:prstGeom>
        </p:spPr>
      </p:pic>
      <p:sp>
        <p:nvSpPr>
          <p:cNvPr id="25" name="TextBox 24"/>
          <p:cNvSpPr txBox="1"/>
          <p:nvPr/>
        </p:nvSpPr>
        <p:spPr>
          <a:xfrm>
            <a:off x="1480207" y="6157098"/>
            <a:ext cx="843501" cy="338554"/>
          </a:xfrm>
          <a:prstGeom prst="rect">
            <a:avLst/>
          </a:prstGeom>
          <a:noFill/>
        </p:spPr>
        <p:txBody>
          <a:bodyPr wrap="none" rtlCol="0">
            <a:spAutoFit/>
          </a:bodyPr>
          <a:lstStyle/>
          <a:p>
            <a:r>
              <a:rPr lang="en-US" sz="1600" dirty="0" smtClean="0">
                <a:solidFill>
                  <a:schemeClr val="bg2">
                    <a:lumMod val="10000"/>
                  </a:schemeClr>
                </a:solidFill>
              </a:rPr>
              <a:t>Beacon</a:t>
            </a:r>
            <a:endParaRPr lang="en-US" sz="1600" dirty="0">
              <a:solidFill>
                <a:schemeClr val="bg2">
                  <a:lumMod val="10000"/>
                </a:schemeClr>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295" y="3032926"/>
            <a:ext cx="1300593" cy="1300593"/>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9774" y="3273714"/>
            <a:ext cx="1644995" cy="1644995"/>
          </a:xfrm>
          <a:prstGeom prst="rect">
            <a:avLst/>
          </a:prstGeom>
        </p:spPr>
      </p:pic>
      <p:sp>
        <p:nvSpPr>
          <p:cNvPr id="29" name="TextBox 28"/>
          <p:cNvSpPr txBox="1"/>
          <p:nvPr/>
        </p:nvSpPr>
        <p:spPr>
          <a:xfrm>
            <a:off x="7166056" y="4728202"/>
            <a:ext cx="832279" cy="338554"/>
          </a:xfrm>
          <a:prstGeom prst="rect">
            <a:avLst/>
          </a:prstGeom>
          <a:noFill/>
        </p:spPr>
        <p:txBody>
          <a:bodyPr wrap="none" rtlCol="0">
            <a:spAutoFit/>
          </a:bodyPr>
          <a:lstStyle/>
          <a:p>
            <a:r>
              <a:rPr lang="en-US" sz="1600" dirty="0">
                <a:solidFill>
                  <a:schemeClr val="bg2">
                    <a:lumMod val="10000"/>
                  </a:schemeClr>
                </a:solidFill>
              </a:rPr>
              <a:t>System</a:t>
            </a: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349" y="3106425"/>
            <a:ext cx="1153595" cy="1153595"/>
          </a:xfrm>
          <a:prstGeom prst="rect">
            <a:avLst/>
          </a:prstGeom>
        </p:spPr>
      </p:pic>
      <p:sp>
        <p:nvSpPr>
          <p:cNvPr id="31" name="TextBox 30"/>
          <p:cNvSpPr txBox="1"/>
          <p:nvPr/>
        </p:nvSpPr>
        <p:spPr>
          <a:xfrm>
            <a:off x="365456" y="4333260"/>
            <a:ext cx="1227962" cy="338554"/>
          </a:xfrm>
          <a:prstGeom prst="rect">
            <a:avLst/>
          </a:prstGeom>
          <a:noFill/>
        </p:spPr>
        <p:txBody>
          <a:bodyPr wrap="square" rtlCol="0">
            <a:spAutoFit/>
          </a:bodyPr>
          <a:lstStyle/>
          <a:p>
            <a:pPr algn="ctr"/>
            <a:r>
              <a:rPr lang="en-US" sz="1600" dirty="0" smtClean="0">
                <a:solidFill>
                  <a:schemeClr val="bg2">
                    <a:lumMod val="10000"/>
                  </a:schemeClr>
                </a:solidFill>
              </a:rPr>
              <a:t>Employee</a:t>
            </a:r>
            <a:endParaRPr lang="en-US" sz="1600" dirty="0">
              <a:solidFill>
                <a:schemeClr val="bg2">
                  <a:lumMod val="10000"/>
                </a:schemeClr>
              </a:solidFill>
            </a:endParaRPr>
          </a:p>
        </p:txBody>
      </p:sp>
      <p:cxnSp>
        <p:nvCxnSpPr>
          <p:cNvPr id="6" name="Straight Arrow Connector 5"/>
          <p:cNvCxnSpPr>
            <a:stCxn id="30" idx="3"/>
            <a:endCxn id="27" idx="1"/>
          </p:cNvCxnSpPr>
          <p:nvPr/>
        </p:nvCxnSpPr>
        <p:spPr>
          <a:xfrm>
            <a:off x="1552944" y="3683223"/>
            <a:ext cx="19103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900041" y="3328392"/>
            <a:ext cx="1210588" cy="338554"/>
          </a:xfrm>
          <a:prstGeom prst="rect">
            <a:avLst/>
          </a:prstGeom>
          <a:noFill/>
        </p:spPr>
        <p:txBody>
          <a:bodyPr wrap="none" rtlCol="0">
            <a:spAutoFit/>
          </a:bodyPr>
          <a:lstStyle/>
          <a:p>
            <a:pPr algn="ctr"/>
            <a:r>
              <a:rPr lang="en-US" sz="1600" dirty="0" smtClean="0">
                <a:solidFill>
                  <a:schemeClr val="bg2">
                    <a:lumMod val="10000"/>
                  </a:schemeClr>
                </a:solidFill>
              </a:rPr>
              <a:t>1.Direction</a:t>
            </a:r>
            <a:endParaRPr lang="en-US" sz="1600" dirty="0">
              <a:solidFill>
                <a:schemeClr val="bg2">
                  <a:lumMod val="10000"/>
                </a:schemeClr>
              </a:solidFill>
            </a:endParaRPr>
          </a:p>
        </p:txBody>
      </p:sp>
      <p:sp>
        <p:nvSpPr>
          <p:cNvPr id="36" name="TextBox 35"/>
          <p:cNvSpPr txBox="1"/>
          <p:nvPr/>
        </p:nvSpPr>
        <p:spPr>
          <a:xfrm>
            <a:off x="2788068" y="5601799"/>
            <a:ext cx="1645128" cy="584775"/>
          </a:xfrm>
          <a:prstGeom prst="rect">
            <a:avLst/>
          </a:prstGeom>
          <a:noFill/>
        </p:spPr>
        <p:txBody>
          <a:bodyPr wrap="square" rtlCol="0">
            <a:spAutoFit/>
          </a:bodyPr>
          <a:lstStyle/>
          <a:p>
            <a:pPr algn="ctr"/>
            <a:r>
              <a:rPr lang="en-US" sz="1600" dirty="0" smtClean="0">
                <a:solidFill>
                  <a:schemeClr val="bg2">
                    <a:lumMod val="10000"/>
                  </a:schemeClr>
                </a:solidFill>
              </a:rPr>
              <a:t>Receive Beacon’s Signal</a:t>
            </a:r>
            <a:endParaRPr lang="en-US" sz="1600" dirty="0">
              <a:solidFill>
                <a:schemeClr val="bg2">
                  <a:lumMod val="10000"/>
                </a:schemeClr>
              </a:solidFill>
            </a:endParaRPr>
          </a:p>
        </p:txBody>
      </p:sp>
      <p:cxnSp>
        <p:nvCxnSpPr>
          <p:cNvPr id="21" name="Elbow Connector 20"/>
          <p:cNvCxnSpPr/>
          <p:nvPr/>
        </p:nvCxnSpPr>
        <p:spPr>
          <a:xfrm flipH="1" flipV="1">
            <a:off x="3843426" y="3032926"/>
            <a:ext cx="650296" cy="650297"/>
          </a:xfrm>
          <a:prstGeom prst="bentConnector4">
            <a:avLst>
              <a:gd name="adj1" fmla="val -31957"/>
              <a:gd name="adj2" fmla="val 165513"/>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3193060" y="2267265"/>
            <a:ext cx="1951028" cy="338554"/>
          </a:xfrm>
          <a:prstGeom prst="rect">
            <a:avLst/>
          </a:prstGeom>
          <a:noFill/>
        </p:spPr>
        <p:txBody>
          <a:bodyPr wrap="square" rtlCol="0">
            <a:spAutoFit/>
          </a:bodyPr>
          <a:lstStyle/>
          <a:p>
            <a:pPr algn="ctr"/>
            <a:r>
              <a:rPr lang="en-US" sz="1600" dirty="0" smtClean="0">
                <a:solidFill>
                  <a:schemeClr val="bg2">
                    <a:lumMod val="10000"/>
                  </a:schemeClr>
                </a:solidFill>
              </a:rPr>
              <a:t>2.Identify Location</a:t>
            </a:r>
            <a:endParaRPr lang="en-US" sz="1600" dirty="0">
              <a:solidFill>
                <a:schemeClr val="bg2">
                  <a:lumMod val="10000"/>
                </a:schemeClr>
              </a:solidFill>
            </a:endParaRPr>
          </a:p>
        </p:txBody>
      </p:sp>
      <p:cxnSp>
        <p:nvCxnSpPr>
          <p:cNvPr id="40" name="Straight Arrow Connector 39"/>
          <p:cNvCxnSpPr/>
          <p:nvPr/>
        </p:nvCxnSpPr>
        <p:spPr>
          <a:xfrm>
            <a:off x="4471434" y="3961127"/>
            <a:ext cx="2573602"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4869533" y="3623149"/>
            <a:ext cx="1951028" cy="338554"/>
          </a:xfrm>
          <a:prstGeom prst="rect">
            <a:avLst/>
          </a:prstGeom>
          <a:noFill/>
        </p:spPr>
        <p:txBody>
          <a:bodyPr wrap="square" rtlCol="0">
            <a:spAutoFit/>
          </a:bodyPr>
          <a:lstStyle/>
          <a:p>
            <a:pPr algn="ctr"/>
            <a:r>
              <a:rPr lang="en-US" sz="1600" dirty="0" smtClean="0">
                <a:solidFill>
                  <a:schemeClr val="bg2">
                    <a:lumMod val="10000"/>
                  </a:schemeClr>
                </a:solidFill>
              </a:rPr>
              <a:t>3.Send request</a:t>
            </a:r>
            <a:endParaRPr lang="en-US" sz="1600" dirty="0">
              <a:solidFill>
                <a:schemeClr val="bg2">
                  <a:lumMod val="10000"/>
                </a:schemeClr>
              </a:solidFill>
            </a:endParaRPr>
          </a:p>
        </p:txBody>
      </p:sp>
      <p:cxnSp>
        <p:nvCxnSpPr>
          <p:cNvPr id="46" name="Straight Arrow Connector 45"/>
          <p:cNvCxnSpPr/>
          <p:nvPr/>
        </p:nvCxnSpPr>
        <p:spPr>
          <a:xfrm flipH="1">
            <a:off x="4493723" y="4213553"/>
            <a:ext cx="2551313"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52" name="TextBox 51"/>
          <p:cNvSpPr txBox="1"/>
          <p:nvPr/>
        </p:nvSpPr>
        <p:spPr>
          <a:xfrm>
            <a:off x="4817573" y="4225525"/>
            <a:ext cx="1951028" cy="338554"/>
          </a:xfrm>
          <a:prstGeom prst="rect">
            <a:avLst/>
          </a:prstGeom>
          <a:noFill/>
        </p:spPr>
        <p:txBody>
          <a:bodyPr wrap="square" rtlCol="0">
            <a:spAutoFit/>
          </a:bodyPr>
          <a:lstStyle/>
          <a:p>
            <a:pPr algn="ctr"/>
            <a:r>
              <a:rPr lang="en-US" sz="1600" dirty="0" smtClean="0">
                <a:solidFill>
                  <a:schemeClr val="bg2">
                    <a:lumMod val="10000"/>
                  </a:schemeClr>
                </a:solidFill>
              </a:rPr>
              <a:t>4.Response</a:t>
            </a:r>
            <a:endParaRPr lang="en-US" sz="1600" dirty="0">
              <a:solidFill>
                <a:schemeClr val="bg2">
                  <a:lumMod val="10000"/>
                </a:schemeClr>
              </a:solidFill>
            </a:endParaRPr>
          </a:p>
        </p:txBody>
      </p:sp>
      <p:cxnSp>
        <p:nvCxnSpPr>
          <p:cNvPr id="54" name="Elbow Connector 53"/>
          <p:cNvCxnSpPr>
            <a:endCxn id="75" idx="2"/>
          </p:cNvCxnSpPr>
          <p:nvPr/>
        </p:nvCxnSpPr>
        <p:spPr>
          <a:xfrm flipV="1">
            <a:off x="2730476" y="4914596"/>
            <a:ext cx="1394464" cy="675660"/>
          </a:xfrm>
          <a:prstGeom prst="bentConnector2">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75" name="TextBox 74"/>
          <p:cNvSpPr txBox="1"/>
          <p:nvPr/>
        </p:nvSpPr>
        <p:spPr>
          <a:xfrm>
            <a:off x="3413254" y="4329821"/>
            <a:ext cx="1423371" cy="584775"/>
          </a:xfrm>
          <a:prstGeom prst="rect">
            <a:avLst/>
          </a:prstGeom>
          <a:noFill/>
        </p:spPr>
        <p:txBody>
          <a:bodyPr wrap="square" rtlCol="0">
            <a:spAutoFit/>
          </a:bodyPr>
          <a:lstStyle/>
          <a:p>
            <a:pPr algn="ctr"/>
            <a:r>
              <a:rPr lang="en-US" sz="1600" dirty="0" smtClean="0">
                <a:solidFill>
                  <a:schemeClr val="bg2">
                    <a:lumMod val="10000"/>
                  </a:schemeClr>
                </a:solidFill>
              </a:rPr>
              <a:t>Mobile App for Employee</a:t>
            </a:r>
            <a:endParaRPr lang="en-US" sz="1600" dirty="0">
              <a:solidFill>
                <a:schemeClr val="bg2">
                  <a:lumMod val="10000"/>
                </a:schemeClr>
              </a:solidFill>
            </a:endParaRPr>
          </a:p>
        </p:txBody>
      </p:sp>
      <p:sp>
        <p:nvSpPr>
          <p:cNvPr id="2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245</a:t>
            </a:fld>
            <a:endParaRPr lang="en-US" dirty="0">
              <a:solidFill>
                <a:schemeClr val="bg2">
                  <a:lumMod val="10000"/>
                </a:schemeClr>
              </a:solidFill>
            </a:endParaRPr>
          </a:p>
        </p:txBody>
      </p:sp>
    </p:spTree>
    <p:extLst>
      <p:ext uri="{BB962C8B-B14F-4D97-AF65-F5344CB8AC3E}">
        <p14:creationId xmlns:p14="http://schemas.microsoft.com/office/powerpoint/2010/main" val="138647645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Technical</a:t>
            </a:r>
            <a:endParaRPr lang="en-US" dirty="0">
              <a:solidFill>
                <a:schemeClr val="bg2">
                  <a:lumMod val="10000"/>
                </a:schemeClr>
              </a:solidFill>
            </a:endParaRPr>
          </a:p>
        </p:txBody>
      </p:sp>
      <p:sp>
        <p:nvSpPr>
          <p:cNvPr id="1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246</a:t>
            </a:fld>
            <a:endParaRPr lang="en-US" dirty="0">
              <a:solidFill>
                <a:schemeClr val="bg2">
                  <a:lumMod val="10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64" y="2816510"/>
            <a:ext cx="2396382" cy="2396382"/>
          </a:xfrm>
          <a:prstGeom prst="rect">
            <a:avLst/>
          </a:prstGeom>
        </p:spPr>
      </p:pic>
      <p:sp>
        <p:nvSpPr>
          <p:cNvPr id="10" name="TextBox 9"/>
          <p:cNvSpPr txBox="1"/>
          <p:nvPr/>
        </p:nvSpPr>
        <p:spPr>
          <a:xfrm>
            <a:off x="1042527" y="4812387"/>
            <a:ext cx="926857" cy="369332"/>
          </a:xfrm>
          <a:prstGeom prst="rect">
            <a:avLst/>
          </a:prstGeom>
          <a:noFill/>
        </p:spPr>
        <p:txBody>
          <a:bodyPr wrap="none" rtlCol="0">
            <a:spAutoFit/>
          </a:bodyPr>
          <a:lstStyle/>
          <a:p>
            <a:pPr algn="ctr"/>
            <a:r>
              <a:rPr lang="en-US" dirty="0" smtClean="0">
                <a:solidFill>
                  <a:schemeClr val="bg2">
                    <a:lumMod val="10000"/>
                  </a:schemeClr>
                </a:solidFill>
              </a:rPr>
              <a:t>Beacon</a:t>
            </a:r>
            <a:endParaRPr lang="en-US" dirty="0">
              <a:solidFill>
                <a:schemeClr val="bg2">
                  <a:lumMod val="10000"/>
                </a:schemeClr>
              </a:solidFill>
            </a:endParaRPr>
          </a:p>
        </p:txBody>
      </p:sp>
      <p:sp>
        <p:nvSpPr>
          <p:cNvPr id="11" name="TextBox 10"/>
          <p:cNvSpPr txBox="1"/>
          <p:nvPr/>
        </p:nvSpPr>
        <p:spPr>
          <a:xfrm>
            <a:off x="3720762" y="3830035"/>
            <a:ext cx="3055645" cy="369332"/>
          </a:xfrm>
          <a:prstGeom prst="rect">
            <a:avLst/>
          </a:prstGeom>
          <a:ln w="19050">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a:solidFill>
                  <a:schemeClr val="bg2">
                    <a:lumMod val="10000"/>
                  </a:schemeClr>
                </a:solidFill>
              </a:rPr>
              <a:t>Identify </a:t>
            </a:r>
            <a:r>
              <a:rPr lang="en-US" smtClean="0">
                <a:solidFill>
                  <a:schemeClr val="bg2">
                    <a:lumMod val="10000"/>
                  </a:schemeClr>
                </a:solidFill>
              </a:rPr>
              <a:t>employees </a:t>
            </a:r>
            <a:r>
              <a:rPr lang="en-US" dirty="0">
                <a:solidFill>
                  <a:schemeClr val="bg2">
                    <a:lumMod val="10000"/>
                  </a:schemeClr>
                </a:solidFill>
              </a:rPr>
              <a:t>location</a:t>
            </a:r>
          </a:p>
        </p:txBody>
      </p:sp>
      <p:cxnSp>
        <p:nvCxnSpPr>
          <p:cNvPr id="12" name="Straight Arrow Connector 11"/>
          <p:cNvCxnSpPr>
            <a:endCxn id="11" idx="1"/>
          </p:cNvCxnSpPr>
          <p:nvPr/>
        </p:nvCxnSpPr>
        <p:spPr>
          <a:xfrm>
            <a:off x="2704646" y="4014701"/>
            <a:ext cx="1016116"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4189561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Technical</a:t>
            </a:r>
            <a:endParaRPr lang="en-US" dirty="0">
              <a:solidFill>
                <a:schemeClr val="bg2">
                  <a:lumMod val="10000"/>
                </a:schemeClr>
              </a:solidFill>
            </a:endParaRPr>
          </a:p>
        </p:txBody>
      </p:sp>
      <p:sp>
        <p:nvSpPr>
          <p:cNvPr id="3" name="TextBox 2"/>
          <p:cNvSpPr txBox="1"/>
          <p:nvPr/>
        </p:nvSpPr>
        <p:spPr>
          <a:xfrm>
            <a:off x="931718" y="1564002"/>
            <a:ext cx="2266967" cy="369332"/>
          </a:xfrm>
          <a:prstGeom prst="rect">
            <a:avLst/>
          </a:prstGeom>
          <a:noFill/>
        </p:spPr>
        <p:txBody>
          <a:bodyPr wrap="none" rtlCol="0">
            <a:spAutoFit/>
          </a:bodyPr>
          <a:lstStyle/>
          <a:p>
            <a:r>
              <a:rPr lang="en-US" dirty="0" smtClean="0">
                <a:solidFill>
                  <a:schemeClr val="bg2">
                    <a:lumMod val="10000"/>
                  </a:schemeClr>
                </a:solidFill>
              </a:rPr>
              <a:t>Introduction Beacon</a:t>
            </a:r>
            <a:endParaRPr lang="en-US" dirty="0">
              <a:solidFill>
                <a:schemeClr val="bg2">
                  <a:lumMod val="10000"/>
                </a:schemeClr>
              </a:solidFill>
            </a:endParaRPr>
          </a:p>
        </p:txBody>
      </p:sp>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247</a:t>
            </a:fld>
            <a:endParaRPr lang="en-US" dirty="0">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933" y="1834166"/>
            <a:ext cx="6012113" cy="3505062"/>
          </a:xfrm>
          <a:prstGeom prst="rect">
            <a:avLst/>
          </a:prstGeom>
        </p:spPr>
      </p:pic>
      <p:sp>
        <p:nvSpPr>
          <p:cNvPr id="16" name="TextBox 15"/>
          <p:cNvSpPr txBox="1"/>
          <p:nvPr/>
        </p:nvSpPr>
        <p:spPr>
          <a:xfrm>
            <a:off x="770633" y="5088726"/>
            <a:ext cx="7126460" cy="1200329"/>
          </a:xfrm>
          <a:prstGeom prst="rect">
            <a:avLst/>
          </a:prstGeom>
          <a:ln w="19050">
            <a:solidFill>
              <a:schemeClr val="bg2">
                <a:lumMod val="1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buFont typeface="Wingdings" panose="05000000000000000000" pitchFamily="2" charset="2"/>
              <a:buChar char="ü"/>
            </a:pPr>
            <a:r>
              <a:rPr lang="en-US" dirty="0">
                <a:solidFill>
                  <a:schemeClr val="bg2">
                    <a:lumMod val="10000"/>
                  </a:schemeClr>
                </a:solidFill>
              </a:rPr>
              <a:t>Estimote Beacons are tiny </a:t>
            </a:r>
            <a:r>
              <a:rPr lang="en-US" dirty="0" smtClean="0">
                <a:solidFill>
                  <a:schemeClr val="bg2">
                    <a:lumMod val="10000"/>
                  </a:schemeClr>
                </a:solidFill>
              </a:rPr>
              <a:t>computers.</a:t>
            </a:r>
          </a:p>
          <a:p>
            <a:pPr marL="285750" indent="-285750" algn="just">
              <a:buFont typeface="Wingdings" panose="05000000000000000000" pitchFamily="2" charset="2"/>
              <a:buChar char="ü"/>
            </a:pPr>
            <a:r>
              <a:rPr lang="en-US" dirty="0" smtClean="0">
                <a:solidFill>
                  <a:schemeClr val="bg2">
                    <a:lumMod val="10000"/>
                  </a:schemeClr>
                </a:solidFill>
              </a:rPr>
              <a:t>Equipped </a:t>
            </a:r>
            <a:r>
              <a:rPr lang="en-US" dirty="0">
                <a:solidFill>
                  <a:schemeClr val="bg2">
                    <a:lumMod val="10000"/>
                  </a:schemeClr>
                </a:solidFill>
              </a:rPr>
              <a:t>with Bluetooth Smart module, </a:t>
            </a:r>
            <a:r>
              <a:rPr lang="en-US" dirty="0" smtClean="0">
                <a:solidFill>
                  <a:schemeClr val="bg2">
                    <a:lumMod val="10000"/>
                  </a:schemeClr>
                </a:solidFill>
              </a:rPr>
              <a:t>temperature </a:t>
            </a:r>
            <a:r>
              <a:rPr lang="en-US" dirty="0">
                <a:solidFill>
                  <a:schemeClr val="bg2">
                    <a:lumMod val="10000"/>
                  </a:schemeClr>
                </a:solidFill>
              </a:rPr>
              <a:t>and motion </a:t>
            </a:r>
            <a:r>
              <a:rPr lang="en-US" dirty="0" smtClean="0">
                <a:solidFill>
                  <a:schemeClr val="bg2">
                    <a:lumMod val="10000"/>
                  </a:schemeClr>
                </a:solidFill>
              </a:rPr>
              <a:t>sensor,they broadcast radio signals through built-in antennas.</a:t>
            </a:r>
            <a:endParaRPr lang="en-US" dirty="0">
              <a:solidFill>
                <a:schemeClr val="bg2">
                  <a:lumMod val="10000"/>
                </a:schemeClr>
              </a:solidFill>
            </a:endParaRPr>
          </a:p>
        </p:txBody>
      </p:sp>
    </p:spTree>
    <p:extLst>
      <p:ext uri="{BB962C8B-B14F-4D97-AF65-F5344CB8AC3E}">
        <p14:creationId xmlns:p14="http://schemas.microsoft.com/office/powerpoint/2010/main" val="211613030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Algorithms – Indoor </a:t>
            </a:r>
            <a:r>
              <a:rPr lang="en-US" dirty="0" smtClean="0">
                <a:solidFill>
                  <a:schemeClr val="bg2">
                    <a:lumMod val="10000"/>
                  </a:schemeClr>
                </a:solidFill>
              </a:rPr>
              <a:t>direction</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248</a:t>
            </a:fld>
            <a:endParaRPr lang="en-US" dirty="0">
              <a:solidFill>
                <a:schemeClr val="bg2">
                  <a:lumMod val="10000"/>
                </a:schemeClr>
              </a:solidFill>
            </a:endParaRPr>
          </a:p>
        </p:txBody>
      </p:sp>
      <p:sp>
        <p:nvSpPr>
          <p:cNvPr id="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213244139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Algorithms – Indoor </a:t>
            </a:r>
            <a:r>
              <a:rPr lang="en-US" dirty="0" smtClean="0">
                <a:solidFill>
                  <a:schemeClr val="bg2">
                    <a:lumMod val="10000"/>
                  </a:schemeClr>
                </a:solidFill>
              </a:rPr>
              <a:t>direction</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249</a:t>
            </a:fld>
            <a:endParaRPr lang="en-US" dirty="0">
              <a:solidFill>
                <a:schemeClr val="bg2">
                  <a:lumMod val="10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30441"/>
            <a:ext cx="6350326" cy="3968953"/>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4282820" y="2885525"/>
            <a:ext cx="203315" cy="346406"/>
          </a:xfrm>
          <a:prstGeom prst="rect">
            <a:avLst/>
          </a:prstGeom>
          <a:solidFill>
            <a:schemeClr val="bg1"/>
          </a:solidFill>
        </p:spPr>
      </p:pic>
      <p:sp>
        <p:nvSpPr>
          <p:cNvPr id="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587907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314290" y="3403329"/>
            <a:ext cx="1374094" cy="300082"/>
          </a:xfrm>
          <a:prstGeom prst="rect">
            <a:avLst/>
          </a:prstGeom>
          <a:noFill/>
        </p:spPr>
        <p:txBody>
          <a:bodyPr wrap="none" rtlCol="0">
            <a:spAutoFit/>
          </a:bodyPr>
          <a:lstStyle/>
          <a:p>
            <a:r>
              <a:rPr lang="vi-VN" sz="1350" dirty="0" smtClean="0">
                <a:solidFill>
                  <a:schemeClr val="bg2">
                    <a:lumMod val="10000"/>
                  </a:schemeClr>
                </a:solidFill>
              </a:rPr>
              <a:t>Hidden </a:t>
            </a:r>
            <a:r>
              <a:rPr lang="en-US" sz="1350" dirty="0" smtClean="0">
                <a:solidFill>
                  <a:schemeClr val="bg2">
                    <a:lumMod val="10000"/>
                  </a:schemeClr>
                </a:solidFill>
              </a:rPr>
              <a:t>Camera</a:t>
            </a:r>
            <a:endParaRPr lang="en-US" sz="1350" dirty="0">
              <a:solidFill>
                <a:schemeClr val="bg2">
                  <a:lumMod val="10000"/>
                </a:schemeClr>
              </a:solidFill>
            </a:endParaRPr>
          </a:p>
        </p:txBody>
      </p:sp>
      <p:sp>
        <p:nvSpPr>
          <p:cNvPr id="33" name="TextBox 32"/>
          <p:cNvSpPr txBox="1"/>
          <p:nvPr/>
        </p:nvSpPr>
        <p:spPr>
          <a:xfrm>
            <a:off x="6302840" y="3322955"/>
            <a:ext cx="1678665" cy="507831"/>
          </a:xfrm>
          <a:prstGeom prst="rect">
            <a:avLst/>
          </a:prstGeom>
          <a:noFill/>
        </p:spPr>
        <p:txBody>
          <a:bodyPr wrap="none" rtlCol="0">
            <a:spAutoFit/>
          </a:bodyPr>
          <a:lstStyle/>
          <a:p>
            <a:r>
              <a:rPr lang="en-US" sz="1350" dirty="0">
                <a:solidFill>
                  <a:schemeClr val="bg2">
                    <a:lumMod val="10000"/>
                  </a:schemeClr>
                </a:solidFill>
              </a:rPr>
              <a:t>Microsoft Cognitive</a:t>
            </a:r>
          </a:p>
          <a:p>
            <a:pPr algn="ctr"/>
            <a:r>
              <a:rPr lang="en-US" sz="1350" dirty="0" smtClean="0">
                <a:solidFill>
                  <a:schemeClr val="bg2">
                    <a:lumMod val="10000"/>
                  </a:schemeClr>
                </a:solidFill>
              </a:rPr>
              <a:t>Services</a:t>
            </a:r>
            <a:endParaRPr lang="en-US" sz="1350" dirty="0">
              <a:solidFill>
                <a:schemeClr val="bg2">
                  <a:lumMod val="1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118" y="1943417"/>
            <a:ext cx="1644995" cy="1644995"/>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020" y="2398720"/>
            <a:ext cx="1478307" cy="855373"/>
          </a:xfrm>
          <a:prstGeom prst="rect">
            <a:avLst/>
          </a:prstGeom>
        </p:spPr>
      </p:pic>
      <p:sp>
        <p:nvSpPr>
          <p:cNvPr id="36" name="TextBox 35"/>
          <p:cNvSpPr txBox="1"/>
          <p:nvPr/>
        </p:nvSpPr>
        <p:spPr>
          <a:xfrm>
            <a:off x="4022898" y="3426830"/>
            <a:ext cx="731290" cy="300082"/>
          </a:xfrm>
          <a:prstGeom prst="rect">
            <a:avLst/>
          </a:prstGeom>
          <a:noFill/>
        </p:spPr>
        <p:txBody>
          <a:bodyPr wrap="none" rtlCol="0">
            <a:spAutoFit/>
          </a:bodyPr>
          <a:lstStyle/>
          <a:p>
            <a:r>
              <a:rPr lang="en-US" sz="1350" dirty="0">
                <a:solidFill>
                  <a:schemeClr val="bg2">
                    <a:lumMod val="10000"/>
                  </a:schemeClr>
                </a:solidFill>
              </a:rPr>
              <a:t>System</a:t>
            </a:r>
          </a:p>
        </p:txBody>
      </p:sp>
      <p:sp>
        <p:nvSpPr>
          <p:cNvPr id="1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1" name="Title 3"/>
          <p:cNvSpPr txBox="1">
            <a:spLocks/>
          </p:cNvSpPr>
          <p:nvPr/>
        </p:nvSpPr>
        <p:spPr>
          <a:xfrm>
            <a:off x="244549" y="606056"/>
            <a:ext cx="6263828"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solidFill>
                  <a:schemeClr val="bg2">
                    <a:lumMod val="10000"/>
                  </a:schemeClr>
                </a:solidFill>
              </a:rPr>
              <a:t>How’d we do that?</a:t>
            </a:r>
            <a:endParaRPr lang="en-US" sz="2700" dirty="0">
              <a:solidFill>
                <a:schemeClr val="bg2">
                  <a:lumMod val="1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454" y="2272529"/>
            <a:ext cx="1017767" cy="1017767"/>
          </a:xfrm>
          <a:prstGeom prst="rect">
            <a:avLst/>
          </a:prstGeom>
        </p:spPr>
      </p:pic>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25</a:t>
            </a:fld>
            <a:endParaRPr lang="en-US">
              <a:solidFill>
                <a:schemeClr val="bg2">
                  <a:lumMod val="10000"/>
                </a:schemeClr>
              </a:solidFill>
            </a:endParaRPr>
          </a:p>
        </p:txBody>
      </p:sp>
      <p:sp>
        <p:nvSpPr>
          <p:cNvPr id="12" name="Rectangle 11"/>
          <p:cNvSpPr/>
          <p:nvPr/>
        </p:nvSpPr>
        <p:spPr>
          <a:xfrm>
            <a:off x="934993" y="4382172"/>
            <a:ext cx="2123757" cy="646331"/>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smtClean="0">
                <a:solidFill>
                  <a:schemeClr val="bg2">
                    <a:lumMod val="10000"/>
                  </a:schemeClr>
                </a:solidFill>
              </a:rPr>
              <a:t>Take a customer picture</a:t>
            </a:r>
            <a:endParaRPr lang="en-US" dirty="0">
              <a:solidFill>
                <a:schemeClr val="bg2">
                  <a:lumMod val="10000"/>
                </a:schemeClr>
              </a:solidFill>
            </a:endParaRPr>
          </a:p>
        </p:txBody>
      </p:sp>
      <p:cxnSp>
        <p:nvCxnSpPr>
          <p:cNvPr id="13" name="Straight Connector 12"/>
          <p:cNvCxnSpPr>
            <a:stCxn id="32" idx="2"/>
            <a:endCxn id="12" idx="0"/>
          </p:cNvCxnSpPr>
          <p:nvPr/>
        </p:nvCxnSpPr>
        <p:spPr>
          <a:xfrm flipH="1">
            <a:off x="1996872" y="3703411"/>
            <a:ext cx="4465" cy="678761"/>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3723646" y="4377507"/>
            <a:ext cx="1329794" cy="369332"/>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smtClean="0">
                <a:solidFill>
                  <a:schemeClr val="bg2">
                    <a:lumMod val="10000"/>
                  </a:schemeClr>
                </a:solidFill>
              </a:rPr>
              <a:t>Process</a:t>
            </a:r>
            <a:endParaRPr lang="en-US" dirty="0">
              <a:solidFill>
                <a:schemeClr val="bg2">
                  <a:lumMod val="10000"/>
                </a:schemeClr>
              </a:solidFill>
            </a:endParaRPr>
          </a:p>
        </p:txBody>
      </p:sp>
      <p:cxnSp>
        <p:nvCxnSpPr>
          <p:cNvPr id="19" name="Straight Connector 18"/>
          <p:cNvCxnSpPr>
            <a:stCxn id="36" idx="2"/>
            <a:endCxn id="18" idx="0"/>
          </p:cNvCxnSpPr>
          <p:nvPr/>
        </p:nvCxnSpPr>
        <p:spPr>
          <a:xfrm>
            <a:off x="4388543" y="3726912"/>
            <a:ext cx="0" cy="650595"/>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57598168"/>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462" y="2330441"/>
            <a:ext cx="6350326" cy="3968954"/>
          </a:xfrm>
          <a:prstGeom prst="rect">
            <a:avLst/>
          </a:prstGeom>
        </p:spPr>
      </p:pic>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34462" y="2330441"/>
            <a:ext cx="6350326" cy="3968953"/>
          </a:xfr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250</a:t>
            </a:fld>
            <a:endParaRPr lang="en-US" dirty="0">
              <a:solidFill>
                <a:schemeClr val="bg2">
                  <a:lumMod val="10000"/>
                </a:schemeClr>
              </a:solidFill>
            </a:endParaRPr>
          </a:p>
        </p:txBody>
      </p:sp>
      <p:sp>
        <p:nvSpPr>
          <p:cNvPr id="6" name="Title 1"/>
          <p:cNvSpPr>
            <a:spLocks noGrp="1"/>
          </p:cNvSpPr>
          <p:nvPr>
            <p:ph type="title"/>
          </p:nvPr>
        </p:nvSpPr>
        <p:spPr>
          <a:xfrm>
            <a:off x="531639" y="753228"/>
            <a:ext cx="5961628" cy="1080938"/>
          </a:xfrm>
        </p:spPr>
        <p:txBody>
          <a:bodyPr/>
          <a:lstStyle/>
          <a:p>
            <a:r>
              <a:rPr lang="en-US" dirty="0">
                <a:solidFill>
                  <a:schemeClr val="bg2">
                    <a:lumMod val="10000"/>
                  </a:schemeClr>
                </a:solidFill>
              </a:rPr>
              <a:t>Algorithms – Indoor </a:t>
            </a:r>
            <a:r>
              <a:rPr lang="en-US" dirty="0" smtClean="0">
                <a:solidFill>
                  <a:schemeClr val="bg2">
                    <a:lumMod val="10000"/>
                  </a:schemeClr>
                </a:solidFill>
              </a:rPr>
              <a:t>direction</a:t>
            </a:r>
            <a:endParaRPr lang="en-US" dirty="0">
              <a:solidFill>
                <a:schemeClr val="bg2">
                  <a:lumMod val="10000"/>
                </a:schemeClr>
              </a:solidFill>
            </a:endParaRPr>
          </a:p>
        </p:txBody>
      </p:sp>
      <p:sp>
        <p:nvSpPr>
          <p:cNvPr id="7" name="Oval 6"/>
          <p:cNvSpPr/>
          <p:nvPr/>
        </p:nvSpPr>
        <p:spPr>
          <a:xfrm>
            <a:off x="3657730" y="2823125"/>
            <a:ext cx="218564" cy="2167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38687412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30441"/>
            <a:ext cx="6350326" cy="3968953"/>
          </a:xfrm>
          <a:prstGeom prst="rect">
            <a:avLst/>
          </a:prstGeom>
        </p:spPr>
      </p:pic>
      <p:sp>
        <p:nvSpPr>
          <p:cNvPr id="2" name="Title 1"/>
          <p:cNvSpPr>
            <a:spLocks noGrp="1"/>
          </p:cNvSpPr>
          <p:nvPr>
            <p:ph type="title"/>
          </p:nvPr>
        </p:nvSpPr>
        <p:spPr/>
        <p:txBody>
          <a:bodyPr/>
          <a:lstStyle/>
          <a:p>
            <a:r>
              <a:rPr lang="en-US" dirty="0">
                <a:solidFill>
                  <a:schemeClr val="bg2">
                    <a:lumMod val="10000"/>
                  </a:schemeClr>
                </a:solidFill>
              </a:rPr>
              <a:t>Algorithms – Indoor </a:t>
            </a:r>
            <a:r>
              <a:rPr lang="en-US" dirty="0" smtClean="0">
                <a:solidFill>
                  <a:schemeClr val="bg2">
                    <a:lumMod val="10000"/>
                  </a:schemeClr>
                </a:solidFill>
              </a:rPr>
              <a:t>direction</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251</a:t>
            </a:fld>
            <a:endParaRPr lang="en-US" dirty="0">
              <a:solidFill>
                <a:schemeClr val="bg2">
                  <a:lumMod val="10000"/>
                </a:schemeClr>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4282820" y="2885525"/>
            <a:ext cx="203315" cy="346406"/>
          </a:xfrm>
          <a:prstGeom prst="rect">
            <a:avLst/>
          </a:prstGeom>
          <a:solidFill>
            <a:schemeClr val="bg1"/>
          </a:solidFill>
        </p:spPr>
      </p:pic>
      <p:cxnSp>
        <p:nvCxnSpPr>
          <p:cNvPr id="5" name="Straight Connector 4"/>
          <p:cNvCxnSpPr>
            <a:stCxn id="7" idx="2"/>
          </p:cNvCxnSpPr>
          <p:nvPr/>
        </p:nvCxnSpPr>
        <p:spPr>
          <a:xfrm>
            <a:off x="4384478" y="3231931"/>
            <a:ext cx="0" cy="4891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38300" y="3721100"/>
            <a:ext cx="274617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638300" y="2717800"/>
            <a:ext cx="0" cy="10033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46916927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30441"/>
            <a:ext cx="6350326" cy="3968954"/>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4462" y="2330441"/>
            <a:ext cx="6350326" cy="3968953"/>
          </a:xfr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252</a:t>
            </a:fld>
            <a:endParaRPr lang="en-US" dirty="0">
              <a:solidFill>
                <a:schemeClr val="bg2">
                  <a:lumMod val="10000"/>
                </a:schemeClr>
              </a:solidFill>
            </a:endParaRPr>
          </a:p>
        </p:txBody>
      </p:sp>
      <p:sp>
        <p:nvSpPr>
          <p:cNvPr id="6" name="Title 1"/>
          <p:cNvSpPr>
            <a:spLocks noGrp="1"/>
          </p:cNvSpPr>
          <p:nvPr>
            <p:ph type="title"/>
          </p:nvPr>
        </p:nvSpPr>
        <p:spPr>
          <a:xfrm>
            <a:off x="531639" y="753228"/>
            <a:ext cx="5992451" cy="1080938"/>
          </a:xfrm>
        </p:spPr>
        <p:txBody>
          <a:bodyPr/>
          <a:lstStyle/>
          <a:p>
            <a:r>
              <a:rPr lang="en-US" dirty="0">
                <a:solidFill>
                  <a:schemeClr val="bg2">
                    <a:lumMod val="10000"/>
                  </a:schemeClr>
                </a:solidFill>
              </a:rPr>
              <a:t>Algorithms – Indoor </a:t>
            </a:r>
            <a:r>
              <a:rPr lang="en-US" dirty="0" smtClean="0">
                <a:solidFill>
                  <a:schemeClr val="bg2">
                    <a:lumMod val="10000"/>
                  </a:schemeClr>
                </a:solidFill>
              </a:rPr>
              <a:t>direction</a:t>
            </a:r>
            <a:endParaRPr lang="en-US" dirty="0">
              <a:solidFill>
                <a:schemeClr val="bg2">
                  <a:lumMod val="10000"/>
                </a:schemeClr>
              </a:solidFill>
            </a:endParaRPr>
          </a:p>
        </p:txBody>
      </p:sp>
      <p:sp>
        <p:nvSpPr>
          <p:cNvPr id="7" name="Oval 6"/>
          <p:cNvSpPr/>
          <p:nvPr/>
        </p:nvSpPr>
        <p:spPr>
          <a:xfrm>
            <a:off x="3657730" y="2823125"/>
            <a:ext cx="218564" cy="2167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9" name="Straight Connector 8"/>
          <p:cNvCxnSpPr/>
          <p:nvPr/>
        </p:nvCxnSpPr>
        <p:spPr>
          <a:xfrm>
            <a:off x="1955800" y="2823125"/>
            <a:ext cx="0" cy="89797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55800" y="3721100"/>
            <a:ext cx="18161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71900" y="3136900"/>
            <a:ext cx="0" cy="5842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191548636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10000"/>
                  </a:schemeClr>
                </a:solidFill>
              </a:rPr>
              <a:t>Algorithms – Indoor </a:t>
            </a:r>
            <a:r>
              <a:rPr lang="en-US" dirty="0" smtClean="0">
                <a:solidFill>
                  <a:schemeClr val="bg2">
                    <a:lumMod val="10000"/>
                  </a:schemeClr>
                </a:solidFill>
              </a:rPr>
              <a:t>direction</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253</a:t>
            </a:fld>
            <a:endParaRPr lang="en-US" dirty="0">
              <a:solidFill>
                <a:schemeClr val="bg2">
                  <a:lumMod val="10000"/>
                </a:schemeClr>
              </a:solidFill>
            </a:endParaRPr>
          </a:p>
        </p:txBody>
      </p:sp>
      <p:sp>
        <p:nvSpPr>
          <p:cNvPr id="5" name="Rectangle 4"/>
          <p:cNvSpPr/>
          <p:nvPr/>
        </p:nvSpPr>
        <p:spPr>
          <a:xfrm>
            <a:off x="6616557" y="616448"/>
            <a:ext cx="2527444" cy="369332"/>
          </a:xfrm>
          <a:prstGeom prst="rect">
            <a:avLst/>
          </a:prstGeom>
        </p:spPr>
        <p:txBody>
          <a:bodyPr wrap="square">
            <a:spAutoFit/>
          </a:bodyPr>
          <a:lstStyle/>
          <a:p>
            <a:r>
              <a:rPr lang="en-US" dirty="0" smtClean="0">
                <a:solidFill>
                  <a:schemeClr val="bg2">
                    <a:lumMod val="10000"/>
                  </a:schemeClr>
                </a:solidFill>
              </a:rPr>
              <a:t>Outline</a:t>
            </a:r>
            <a:endParaRPr lang="en-US" dirty="0">
              <a:solidFill>
                <a:schemeClr val="bg2">
                  <a:lumMod val="10000"/>
                </a:schemeClr>
              </a:solidFill>
            </a:endParaRPr>
          </a:p>
        </p:txBody>
      </p:sp>
      <p:sp>
        <p:nvSpPr>
          <p:cNvPr id="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652017992"/>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10000"/>
                  </a:schemeClr>
                </a:solidFill>
              </a:rPr>
              <a:t>Algorithms – Indoor </a:t>
            </a:r>
            <a:r>
              <a:rPr lang="en-US" dirty="0" smtClean="0">
                <a:solidFill>
                  <a:schemeClr val="bg2">
                    <a:lumMod val="10000"/>
                  </a:schemeClr>
                </a:solidFill>
              </a:rPr>
              <a:t>direction</a:t>
            </a:r>
            <a:endParaRPr lang="en-US" dirty="0">
              <a:solidFill>
                <a:schemeClr val="bg2">
                  <a:lumMod val="10000"/>
                </a:schemeClr>
              </a:solidFill>
            </a:endParaRPr>
          </a:p>
        </p:txBody>
      </p:sp>
      <p:sp>
        <p:nvSpPr>
          <p:cNvPr id="3" name="Content Placeholder 2"/>
          <p:cNvSpPr>
            <a:spLocks noGrp="1"/>
          </p:cNvSpPr>
          <p:nvPr>
            <p:ph idx="1"/>
          </p:nvPr>
        </p:nvSpPr>
        <p:spPr>
          <a:xfrm>
            <a:off x="533400" y="2336873"/>
            <a:ext cx="2609850" cy="3599316"/>
          </a:xfrm>
        </p:spPr>
        <p:txBody>
          <a:bodyPr/>
          <a:lstStyle/>
          <a:p>
            <a:pPr marL="457200" indent="-457200">
              <a:buAutoNum type="arabicPeriod"/>
            </a:pPr>
            <a:r>
              <a:rPr lang="en-US" dirty="0" smtClean="0">
                <a:solidFill>
                  <a:schemeClr val="bg2">
                    <a:lumMod val="10000"/>
                  </a:schemeClr>
                </a:solidFill>
              </a:rPr>
              <a:t>Create graph</a:t>
            </a:r>
          </a:p>
          <a:p>
            <a:pPr marL="457200" indent="-457200">
              <a:buAutoNum type="arabicPeriod"/>
            </a:pP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254</a:t>
            </a:fld>
            <a:endParaRPr lang="en-US" dirty="0">
              <a:solidFill>
                <a:schemeClr val="bg2">
                  <a:lumMod val="10000"/>
                </a:schemeClr>
              </a:solidFill>
            </a:endParaRPr>
          </a:p>
        </p:txBody>
      </p:sp>
      <p:sp>
        <p:nvSpPr>
          <p:cNvPr id="6" name="Rectangle 5"/>
          <p:cNvSpPr/>
          <p:nvPr/>
        </p:nvSpPr>
        <p:spPr>
          <a:xfrm>
            <a:off x="6616557" y="616448"/>
            <a:ext cx="2527444" cy="369332"/>
          </a:xfrm>
          <a:prstGeom prst="rect">
            <a:avLst/>
          </a:prstGeom>
        </p:spPr>
        <p:txBody>
          <a:bodyPr wrap="square">
            <a:spAutoFit/>
          </a:bodyPr>
          <a:lstStyle/>
          <a:p>
            <a:r>
              <a:rPr lang="en-US" dirty="0" smtClean="0">
                <a:solidFill>
                  <a:schemeClr val="bg2">
                    <a:lumMod val="10000"/>
                  </a:schemeClr>
                </a:solidFill>
              </a:rPr>
              <a:t>Outline</a:t>
            </a:r>
            <a:endParaRPr lang="en-US" dirty="0">
              <a:solidFill>
                <a:schemeClr val="bg2">
                  <a:lumMod val="10000"/>
                </a:schemeClr>
              </a:solidFill>
            </a:endParaRP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3868970" y="2477729"/>
            <a:ext cx="4789420" cy="3011951"/>
          </a:xfrm>
          <a:prstGeom prst="rect">
            <a:avLst/>
          </a:prstGeom>
        </p:spPr>
      </p:pic>
    </p:spTree>
    <p:extLst>
      <p:ext uri="{BB962C8B-B14F-4D97-AF65-F5344CB8AC3E}">
        <p14:creationId xmlns:p14="http://schemas.microsoft.com/office/powerpoint/2010/main" val="260801422"/>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10000"/>
                  </a:schemeClr>
                </a:solidFill>
              </a:rPr>
              <a:t>Algorithms – Indoor </a:t>
            </a:r>
            <a:r>
              <a:rPr lang="en-US" dirty="0" smtClean="0">
                <a:solidFill>
                  <a:schemeClr val="bg2">
                    <a:lumMod val="10000"/>
                  </a:schemeClr>
                </a:solidFill>
              </a:rPr>
              <a:t>direction</a:t>
            </a:r>
            <a:endParaRPr lang="en-US" dirty="0">
              <a:solidFill>
                <a:schemeClr val="bg2">
                  <a:lumMod val="10000"/>
                </a:schemeClr>
              </a:solidFill>
            </a:endParaRPr>
          </a:p>
        </p:txBody>
      </p:sp>
      <p:sp>
        <p:nvSpPr>
          <p:cNvPr id="3" name="Content Placeholder 2"/>
          <p:cNvSpPr>
            <a:spLocks noGrp="1"/>
          </p:cNvSpPr>
          <p:nvPr>
            <p:ph idx="1"/>
          </p:nvPr>
        </p:nvSpPr>
        <p:spPr>
          <a:xfrm>
            <a:off x="533399" y="2336873"/>
            <a:ext cx="3095625" cy="3599316"/>
          </a:xfrm>
        </p:spPr>
        <p:txBody>
          <a:bodyPr/>
          <a:lstStyle/>
          <a:p>
            <a:pPr marL="457200" indent="-457200">
              <a:buAutoNum type="arabicPeriod"/>
            </a:pPr>
            <a:r>
              <a:rPr lang="en-US" dirty="0" smtClean="0">
                <a:solidFill>
                  <a:schemeClr val="bg2">
                    <a:lumMod val="10000"/>
                  </a:schemeClr>
                </a:solidFill>
              </a:rPr>
              <a:t>Create graph</a:t>
            </a:r>
          </a:p>
          <a:p>
            <a:pPr marL="457200" indent="-457200">
              <a:buAutoNum type="arabicPeriod"/>
            </a:pPr>
            <a:r>
              <a:rPr lang="en-US" dirty="0" smtClean="0">
                <a:solidFill>
                  <a:schemeClr val="bg2">
                    <a:lumMod val="10000"/>
                  </a:schemeClr>
                </a:solidFill>
              </a:rPr>
              <a:t>Identify location in map</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255</a:t>
            </a:fld>
            <a:endParaRPr lang="en-US" dirty="0">
              <a:solidFill>
                <a:schemeClr val="bg2">
                  <a:lumMod val="10000"/>
                </a:schemeClr>
              </a:solidFill>
            </a:endParaRPr>
          </a:p>
        </p:txBody>
      </p:sp>
      <p:sp>
        <p:nvSpPr>
          <p:cNvPr id="7" name="Rectangle 6"/>
          <p:cNvSpPr/>
          <p:nvPr/>
        </p:nvSpPr>
        <p:spPr>
          <a:xfrm>
            <a:off x="6616557" y="616448"/>
            <a:ext cx="2527444" cy="369332"/>
          </a:xfrm>
          <a:prstGeom prst="rect">
            <a:avLst/>
          </a:prstGeom>
        </p:spPr>
        <p:txBody>
          <a:bodyPr wrap="square">
            <a:spAutoFit/>
          </a:bodyPr>
          <a:lstStyle/>
          <a:p>
            <a:r>
              <a:rPr lang="en-US" dirty="0" smtClean="0">
                <a:solidFill>
                  <a:schemeClr val="bg2">
                    <a:lumMod val="10000"/>
                  </a:schemeClr>
                </a:solidFill>
              </a:rPr>
              <a:t>Outline</a:t>
            </a:r>
            <a:endParaRPr lang="en-US" dirty="0">
              <a:solidFill>
                <a:schemeClr val="bg2">
                  <a:lumMod val="10000"/>
                </a:schemeClr>
              </a:solidFill>
            </a:endParaRPr>
          </a:p>
        </p:txBody>
      </p:sp>
      <p:sp>
        <p:nvSpPr>
          <p:cNvPr id="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4154604" y="2452876"/>
            <a:ext cx="4833894" cy="3102350"/>
          </a:xfrm>
          <a:prstGeom prst="rect">
            <a:avLst/>
          </a:prstGeom>
        </p:spPr>
      </p:pic>
    </p:spTree>
    <p:extLst>
      <p:ext uri="{BB962C8B-B14F-4D97-AF65-F5344CB8AC3E}">
        <p14:creationId xmlns:p14="http://schemas.microsoft.com/office/powerpoint/2010/main" val="27537602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10000"/>
                  </a:schemeClr>
                </a:solidFill>
              </a:rPr>
              <a:t>Algorithms – Indoor </a:t>
            </a:r>
            <a:r>
              <a:rPr lang="en-US" dirty="0" smtClean="0">
                <a:solidFill>
                  <a:schemeClr val="bg2">
                    <a:lumMod val="10000"/>
                  </a:schemeClr>
                </a:solidFill>
              </a:rPr>
              <a:t>direction</a:t>
            </a:r>
            <a:endParaRPr lang="en-US" dirty="0">
              <a:solidFill>
                <a:schemeClr val="bg2">
                  <a:lumMod val="10000"/>
                </a:schemeClr>
              </a:solidFill>
            </a:endParaRPr>
          </a:p>
        </p:txBody>
      </p:sp>
      <p:sp>
        <p:nvSpPr>
          <p:cNvPr id="3" name="Content Placeholder 2"/>
          <p:cNvSpPr>
            <a:spLocks noGrp="1"/>
          </p:cNvSpPr>
          <p:nvPr>
            <p:ph idx="1"/>
          </p:nvPr>
        </p:nvSpPr>
        <p:spPr>
          <a:xfrm>
            <a:off x="533399" y="2336873"/>
            <a:ext cx="3185846" cy="3599316"/>
          </a:xfrm>
        </p:spPr>
        <p:txBody>
          <a:bodyPr/>
          <a:lstStyle/>
          <a:p>
            <a:pPr marL="457200" indent="-457200">
              <a:buAutoNum type="arabicPeriod"/>
            </a:pPr>
            <a:r>
              <a:rPr lang="en-US" dirty="0" smtClean="0">
                <a:solidFill>
                  <a:schemeClr val="bg2">
                    <a:lumMod val="10000"/>
                  </a:schemeClr>
                </a:solidFill>
              </a:rPr>
              <a:t>Create graph</a:t>
            </a:r>
          </a:p>
          <a:p>
            <a:pPr marL="457200" indent="-457200">
              <a:buAutoNum type="arabicPeriod"/>
            </a:pPr>
            <a:r>
              <a:rPr lang="en-US" dirty="0" smtClean="0">
                <a:solidFill>
                  <a:schemeClr val="bg2">
                    <a:lumMod val="10000"/>
                  </a:schemeClr>
                </a:solidFill>
              </a:rPr>
              <a:t>Identify location in map</a:t>
            </a:r>
          </a:p>
          <a:p>
            <a:pPr marL="457200" indent="-457200">
              <a:buAutoNum type="arabicPeriod"/>
            </a:pPr>
            <a:r>
              <a:rPr lang="en-US" dirty="0" smtClean="0">
                <a:solidFill>
                  <a:schemeClr val="bg2">
                    <a:lumMod val="10000"/>
                  </a:schemeClr>
                </a:solidFill>
              </a:rPr>
              <a:t>Apply </a:t>
            </a:r>
            <a:r>
              <a:rPr lang="en-US" dirty="0">
                <a:solidFill>
                  <a:schemeClr val="bg2">
                    <a:lumMod val="10000"/>
                  </a:schemeClr>
                </a:solidFill>
              </a:rPr>
              <a:t>Dijkstra's </a:t>
            </a:r>
            <a:r>
              <a:rPr lang="en-US" dirty="0" smtClean="0">
                <a:solidFill>
                  <a:schemeClr val="bg2">
                    <a:lumMod val="10000"/>
                  </a:schemeClr>
                </a:solidFill>
              </a:rPr>
              <a:t>algorithms to find shortest path.</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256</a:t>
            </a:fld>
            <a:endParaRPr lang="en-US" dirty="0">
              <a:solidFill>
                <a:schemeClr val="bg2">
                  <a:lumMod val="10000"/>
                </a:schemeClr>
              </a:solidFill>
            </a:endParaRPr>
          </a:p>
        </p:txBody>
      </p:sp>
      <p:sp>
        <p:nvSpPr>
          <p:cNvPr id="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3781539" y="2336873"/>
            <a:ext cx="5154308" cy="3242150"/>
          </a:xfrm>
          <a:prstGeom prst="rect">
            <a:avLst/>
          </a:prstGeom>
        </p:spPr>
      </p:pic>
    </p:spTree>
    <p:extLst>
      <p:ext uri="{BB962C8B-B14F-4D97-AF65-F5344CB8AC3E}">
        <p14:creationId xmlns:p14="http://schemas.microsoft.com/office/powerpoint/2010/main" val="41762650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Algorithms – Indoor direction</a:t>
            </a:r>
            <a:endParaRPr lang="en-US" dirty="0">
              <a:solidFill>
                <a:schemeClr val="bg2">
                  <a:lumMod val="10000"/>
                </a:schemeClr>
              </a:solidFill>
            </a:endParaRPr>
          </a:p>
        </p:txBody>
      </p:sp>
      <p:graphicFrame>
        <p:nvGraphicFramePr>
          <p:cNvPr id="7" name="Diagram 6"/>
          <p:cNvGraphicFramePr/>
          <p:nvPr>
            <p:extLst/>
          </p:nvPr>
        </p:nvGraphicFramePr>
        <p:xfrm>
          <a:off x="531640" y="2460256"/>
          <a:ext cx="818705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p:cNvSpPr/>
          <p:nvPr/>
        </p:nvSpPr>
        <p:spPr>
          <a:xfrm>
            <a:off x="1669244" y="2464491"/>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257</a:t>
            </a:fld>
            <a:endParaRPr lang="en-US" dirty="0">
              <a:solidFill>
                <a:schemeClr val="bg2">
                  <a:lumMod val="10000"/>
                </a:schemeClr>
              </a:solidFill>
            </a:endParaRPr>
          </a:p>
        </p:txBody>
      </p:sp>
      <p:sp>
        <p:nvSpPr>
          <p:cNvPr id="11" name="Oval 10"/>
          <p:cNvSpPr/>
          <p:nvPr/>
        </p:nvSpPr>
        <p:spPr>
          <a:xfrm>
            <a:off x="1669244" y="3508207"/>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Oval 11"/>
          <p:cNvSpPr/>
          <p:nvPr/>
        </p:nvSpPr>
        <p:spPr>
          <a:xfrm>
            <a:off x="1669244" y="4561698"/>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Oval 12"/>
          <p:cNvSpPr/>
          <p:nvPr/>
        </p:nvSpPr>
        <p:spPr>
          <a:xfrm>
            <a:off x="1669244" y="5615188"/>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10149545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10000"/>
                  </a:schemeClr>
                </a:solidFill>
              </a:rPr>
              <a:t>Algorithms – Indoor </a:t>
            </a:r>
            <a:r>
              <a:rPr lang="en-US" dirty="0" smtClean="0">
                <a:solidFill>
                  <a:schemeClr val="bg2">
                    <a:lumMod val="10000"/>
                  </a:schemeClr>
                </a:solidFill>
              </a:rPr>
              <a:t>direction</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258</a:t>
            </a:fld>
            <a:endParaRPr lang="en-US" dirty="0">
              <a:solidFill>
                <a:schemeClr val="bg2">
                  <a:lumMod val="1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30441"/>
            <a:ext cx="6350326" cy="3968953"/>
          </a:xfrm>
          <a:prstGeom prst="rect">
            <a:avLst/>
          </a:prstGeom>
        </p:spPr>
      </p:pic>
      <p:sp>
        <p:nvSpPr>
          <p:cNvPr id="8" name="Rectangle 7"/>
          <p:cNvSpPr/>
          <p:nvPr/>
        </p:nvSpPr>
        <p:spPr>
          <a:xfrm>
            <a:off x="6616557" y="616448"/>
            <a:ext cx="2527444" cy="369332"/>
          </a:xfrm>
          <a:prstGeom prst="rect">
            <a:avLst/>
          </a:prstGeom>
        </p:spPr>
        <p:txBody>
          <a:bodyPr wrap="square">
            <a:spAutoFit/>
          </a:bodyPr>
          <a:lstStyle/>
          <a:p>
            <a:pPr marL="342900" indent="-342900">
              <a:buAutoNum type="arabicPeriod"/>
            </a:pPr>
            <a:r>
              <a:rPr lang="en-US" b="1" dirty="0" smtClean="0">
                <a:solidFill>
                  <a:schemeClr val="bg2">
                    <a:lumMod val="10000"/>
                  </a:schemeClr>
                </a:solidFill>
              </a:rPr>
              <a:t>Preparation</a:t>
            </a:r>
          </a:p>
        </p:txBody>
      </p:sp>
      <p:sp>
        <p:nvSpPr>
          <p:cNvPr id="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214661460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562" y="2306590"/>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259</a:t>
            </a:fld>
            <a:endParaRPr lang="en-US" dirty="0">
              <a:solidFill>
                <a:schemeClr val="bg2">
                  <a:lumMod val="10000"/>
                </a:schemeClr>
              </a:solidFill>
            </a:endParaRPr>
          </a:p>
        </p:txBody>
      </p:sp>
      <p:sp>
        <p:nvSpPr>
          <p:cNvPr id="10" name="Title 1"/>
          <p:cNvSpPr>
            <a:spLocks noGrp="1"/>
          </p:cNvSpPr>
          <p:nvPr>
            <p:ph type="title"/>
          </p:nvPr>
        </p:nvSpPr>
        <p:spPr>
          <a:xfrm>
            <a:off x="531639" y="753228"/>
            <a:ext cx="5951354" cy="1080938"/>
          </a:xfrm>
        </p:spPr>
        <p:txBody>
          <a:bodyPr>
            <a:normAutofit/>
          </a:bodyPr>
          <a:lstStyle/>
          <a:p>
            <a:r>
              <a:rPr lang="en-US" dirty="0" smtClean="0">
                <a:solidFill>
                  <a:schemeClr val="bg2">
                    <a:lumMod val="10000"/>
                  </a:schemeClr>
                </a:solidFill>
              </a:rPr>
              <a:t>Algorithms – Indoor direction – Preparation</a:t>
            </a:r>
            <a:endParaRPr lang="en-US" dirty="0">
              <a:solidFill>
                <a:schemeClr val="bg2">
                  <a:lumMod val="10000"/>
                </a:schemeClr>
              </a:solidFill>
            </a:endParaRPr>
          </a:p>
        </p:txBody>
      </p:sp>
      <p:cxnSp>
        <p:nvCxnSpPr>
          <p:cNvPr id="5" name="Straight Connector 4"/>
          <p:cNvCxnSpPr/>
          <p:nvPr/>
        </p:nvCxnSpPr>
        <p:spPr>
          <a:xfrm flipH="1">
            <a:off x="2347262" y="3900449"/>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347262" y="4713249"/>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075421" y="3913149"/>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8075421" y="4713249"/>
            <a:ext cx="62216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965450"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615389"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254867" y="35410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886124"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513636"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150508"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787176"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423844"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8050716"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965450" y="470127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628089" y="470127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742198" y="470127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4776" y="2587622"/>
            <a:ext cx="1939782" cy="646331"/>
          </a:xfrm>
          <a:prstGeom prst="rect">
            <a:avLst/>
          </a:prstGeom>
          <a:noFill/>
          <a:ln w="28575">
            <a:solidFill>
              <a:srgbClr val="00B0F0"/>
            </a:solidFill>
          </a:ln>
        </p:spPr>
        <p:txBody>
          <a:bodyPr wrap="square" rtlCol="0">
            <a:spAutoFit/>
          </a:bodyPr>
          <a:lstStyle/>
          <a:p>
            <a:r>
              <a:rPr lang="en-US" dirty="0" smtClean="0">
                <a:solidFill>
                  <a:schemeClr val="bg2">
                    <a:lumMod val="10000"/>
                  </a:schemeClr>
                </a:solidFill>
              </a:rPr>
              <a:t>Divide map to Areas</a:t>
            </a:r>
            <a:endParaRPr lang="en-US" dirty="0">
              <a:solidFill>
                <a:schemeClr val="bg2">
                  <a:lumMod val="10000"/>
                </a:schemeClr>
              </a:solidFill>
            </a:endParaRPr>
          </a:p>
        </p:txBody>
      </p:sp>
      <p:sp>
        <p:nvSpPr>
          <p:cNvPr id="34" name="Rectangle 33"/>
          <p:cNvSpPr/>
          <p:nvPr/>
        </p:nvSpPr>
        <p:spPr>
          <a:xfrm>
            <a:off x="6616557" y="616448"/>
            <a:ext cx="2527444" cy="369332"/>
          </a:xfrm>
          <a:prstGeom prst="rect">
            <a:avLst/>
          </a:prstGeom>
        </p:spPr>
        <p:txBody>
          <a:bodyPr wrap="square">
            <a:spAutoFit/>
          </a:bodyPr>
          <a:lstStyle/>
          <a:p>
            <a:pPr marL="342900" indent="-342900">
              <a:buAutoNum type="arabicPeriod"/>
            </a:pPr>
            <a:r>
              <a:rPr lang="en-US" b="1" dirty="0" smtClean="0">
                <a:solidFill>
                  <a:schemeClr val="bg2">
                    <a:lumMod val="10000"/>
                  </a:schemeClr>
                </a:solidFill>
              </a:rPr>
              <a:t>Preparation</a:t>
            </a:r>
          </a:p>
        </p:txBody>
      </p:sp>
      <p:sp>
        <p:nvSpPr>
          <p:cNvPr id="3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426447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314290" y="3403329"/>
            <a:ext cx="1374094" cy="300082"/>
          </a:xfrm>
          <a:prstGeom prst="rect">
            <a:avLst/>
          </a:prstGeom>
          <a:noFill/>
        </p:spPr>
        <p:txBody>
          <a:bodyPr wrap="none" rtlCol="0">
            <a:spAutoFit/>
          </a:bodyPr>
          <a:lstStyle/>
          <a:p>
            <a:r>
              <a:rPr lang="vi-VN" sz="1350" dirty="0" smtClean="0">
                <a:solidFill>
                  <a:schemeClr val="bg2">
                    <a:lumMod val="10000"/>
                  </a:schemeClr>
                </a:solidFill>
              </a:rPr>
              <a:t>Hidden </a:t>
            </a:r>
            <a:r>
              <a:rPr lang="en-US" sz="1350" dirty="0" smtClean="0">
                <a:solidFill>
                  <a:schemeClr val="bg2">
                    <a:lumMod val="10000"/>
                  </a:schemeClr>
                </a:solidFill>
              </a:rPr>
              <a:t>Camera</a:t>
            </a:r>
            <a:endParaRPr lang="en-US" sz="1350" dirty="0">
              <a:solidFill>
                <a:schemeClr val="bg2">
                  <a:lumMod val="10000"/>
                </a:schemeClr>
              </a:solidFill>
            </a:endParaRPr>
          </a:p>
        </p:txBody>
      </p:sp>
      <p:sp>
        <p:nvSpPr>
          <p:cNvPr id="33" name="TextBox 32"/>
          <p:cNvSpPr txBox="1"/>
          <p:nvPr/>
        </p:nvSpPr>
        <p:spPr>
          <a:xfrm>
            <a:off x="6302840" y="3322955"/>
            <a:ext cx="1678665" cy="507831"/>
          </a:xfrm>
          <a:prstGeom prst="rect">
            <a:avLst/>
          </a:prstGeom>
          <a:noFill/>
        </p:spPr>
        <p:txBody>
          <a:bodyPr wrap="none" rtlCol="0">
            <a:spAutoFit/>
          </a:bodyPr>
          <a:lstStyle/>
          <a:p>
            <a:r>
              <a:rPr lang="en-US" sz="1350" dirty="0">
                <a:solidFill>
                  <a:schemeClr val="bg2">
                    <a:lumMod val="10000"/>
                  </a:schemeClr>
                </a:solidFill>
              </a:rPr>
              <a:t>Microsoft Cognitive</a:t>
            </a:r>
          </a:p>
          <a:p>
            <a:pPr algn="ctr"/>
            <a:r>
              <a:rPr lang="en-US" sz="1350" dirty="0" smtClean="0">
                <a:solidFill>
                  <a:schemeClr val="bg2">
                    <a:lumMod val="10000"/>
                  </a:schemeClr>
                </a:solidFill>
              </a:rPr>
              <a:t>Services</a:t>
            </a:r>
            <a:endParaRPr lang="en-US" sz="1350" dirty="0">
              <a:solidFill>
                <a:schemeClr val="bg2">
                  <a:lumMod val="1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118" y="1943417"/>
            <a:ext cx="1644995" cy="1644995"/>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020" y="2398720"/>
            <a:ext cx="1478307" cy="855373"/>
          </a:xfrm>
          <a:prstGeom prst="rect">
            <a:avLst/>
          </a:prstGeom>
        </p:spPr>
      </p:pic>
      <p:sp>
        <p:nvSpPr>
          <p:cNvPr id="36" name="TextBox 35"/>
          <p:cNvSpPr txBox="1"/>
          <p:nvPr/>
        </p:nvSpPr>
        <p:spPr>
          <a:xfrm>
            <a:off x="4022898" y="3426830"/>
            <a:ext cx="731290" cy="300082"/>
          </a:xfrm>
          <a:prstGeom prst="rect">
            <a:avLst/>
          </a:prstGeom>
          <a:noFill/>
        </p:spPr>
        <p:txBody>
          <a:bodyPr wrap="none" rtlCol="0">
            <a:spAutoFit/>
          </a:bodyPr>
          <a:lstStyle/>
          <a:p>
            <a:r>
              <a:rPr lang="en-US" sz="1350" dirty="0">
                <a:solidFill>
                  <a:schemeClr val="bg2">
                    <a:lumMod val="10000"/>
                  </a:schemeClr>
                </a:solidFill>
              </a:rPr>
              <a:t>System</a:t>
            </a:r>
          </a:p>
        </p:txBody>
      </p:sp>
      <p:sp>
        <p:nvSpPr>
          <p:cNvPr id="1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1" name="Title 3"/>
          <p:cNvSpPr txBox="1">
            <a:spLocks/>
          </p:cNvSpPr>
          <p:nvPr/>
        </p:nvSpPr>
        <p:spPr>
          <a:xfrm>
            <a:off x="244549" y="606056"/>
            <a:ext cx="6263828"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solidFill>
                  <a:schemeClr val="bg2">
                    <a:lumMod val="10000"/>
                  </a:schemeClr>
                </a:solidFill>
              </a:rPr>
              <a:t>How’d we do that</a:t>
            </a:r>
            <a:r>
              <a:rPr lang="en-US" sz="2400" dirty="0" smtClean="0">
                <a:solidFill>
                  <a:schemeClr val="bg2">
                    <a:lumMod val="10000"/>
                  </a:schemeClr>
                </a:solidFill>
              </a:rPr>
              <a:t>?</a:t>
            </a:r>
            <a:endParaRPr lang="en-US" sz="2700" dirty="0">
              <a:solidFill>
                <a:schemeClr val="bg2">
                  <a:lumMod val="1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454" y="2272529"/>
            <a:ext cx="1017767" cy="1017767"/>
          </a:xfrm>
          <a:prstGeom prst="rect">
            <a:avLst/>
          </a:prstGeom>
        </p:spPr>
      </p:pic>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26</a:t>
            </a:fld>
            <a:endParaRPr lang="en-US">
              <a:solidFill>
                <a:schemeClr val="bg2">
                  <a:lumMod val="10000"/>
                </a:schemeClr>
              </a:solidFill>
            </a:endParaRPr>
          </a:p>
        </p:txBody>
      </p:sp>
      <p:sp>
        <p:nvSpPr>
          <p:cNvPr id="12" name="Rectangle 11"/>
          <p:cNvSpPr/>
          <p:nvPr/>
        </p:nvSpPr>
        <p:spPr>
          <a:xfrm>
            <a:off x="934993" y="4382172"/>
            <a:ext cx="2123757" cy="646331"/>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smtClean="0">
                <a:solidFill>
                  <a:schemeClr val="bg2">
                    <a:lumMod val="10000"/>
                  </a:schemeClr>
                </a:solidFill>
              </a:rPr>
              <a:t>Take a customer picture</a:t>
            </a:r>
            <a:endParaRPr lang="en-US" dirty="0">
              <a:solidFill>
                <a:schemeClr val="bg2">
                  <a:lumMod val="10000"/>
                </a:schemeClr>
              </a:solidFill>
            </a:endParaRPr>
          </a:p>
        </p:txBody>
      </p:sp>
      <p:cxnSp>
        <p:nvCxnSpPr>
          <p:cNvPr id="13" name="Straight Connector 12"/>
          <p:cNvCxnSpPr>
            <a:stCxn id="32" idx="2"/>
            <a:endCxn id="12" idx="0"/>
          </p:cNvCxnSpPr>
          <p:nvPr/>
        </p:nvCxnSpPr>
        <p:spPr>
          <a:xfrm flipH="1">
            <a:off x="1996872" y="3703411"/>
            <a:ext cx="4465" cy="678761"/>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3723646" y="4377507"/>
            <a:ext cx="1329794" cy="369332"/>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smtClean="0">
                <a:solidFill>
                  <a:schemeClr val="bg2">
                    <a:lumMod val="10000"/>
                  </a:schemeClr>
                </a:solidFill>
              </a:rPr>
              <a:t>Process</a:t>
            </a:r>
            <a:endParaRPr lang="en-US" dirty="0">
              <a:solidFill>
                <a:schemeClr val="bg2">
                  <a:lumMod val="10000"/>
                </a:schemeClr>
              </a:solidFill>
            </a:endParaRPr>
          </a:p>
        </p:txBody>
      </p:sp>
      <p:cxnSp>
        <p:nvCxnSpPr>
          <p:cNvPr id="19" name="Straight Connector 18"/>
          <p:cNvCxnSpPr>
            <a:stCxn id="36" idx="2"/>
            <a:endCxn id="18" idx="0"/>
          </p:cNvCxnSpPr>
          <p:nvPr/>
        </p:nvCxnSpPr>
        <p:spPr>
          <a:xfrm>
            <a:off x="4388543" y="3726912"/>
            <a:ext cx="0" cy="650595"/>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
        <p:nvSpPr>
          <p:cNvPr id="22" name="Rectangle 21"/>
          <p:cNvSpPr/>
          <p:nvPr/>
        </p:nvSpPr>
        <p:spPr>
          <a:xfrm>
            <a:off x="6425788" y="4344379"/>
            <a:ext cx="1432768" cy="646331"/>
          </a:xfrm>
          <a:prstGeom prst="rect">
            <a:avLst/>
          </a:prstGeom>
          <a:ln w="28575">
            <a:solidFill>
              <a:srgbClr val="00206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smtClean="0">
                <a:solidFill>
                  <a:schemeClr val="bg2">
                    <a:lumMod val="10000"/>
                  </a:schemeClr>
                </a:solidFill>
              </a:rPr>
              <a:t>Emotion recognition</a:t>
            </a:r>
            <a:endParaRPr lang="en-US" dirty="0">
              <a:solidFill>
                <a:schemeClr val="bg2">
                  <a:lumMod val="10000"/>
                </a:schemeClr>
              </a:solidFill>
            </a:endParaRPr>
          </a:p>
        </p:txBody>
      </p:sp>
      <p:cxnSp>
        <p:nvCxnSpPr>
          <p:cNvPr id="23" name="Straight Connector 22"/>
          <p:cNvCxnSpPr>
            <a:stCxn id="33" idx="2"/>
            <a:endCxn id="22" idx="0"/>
          </p:cNvCxnSpPr>
          <p:nvPr/>
        </p:nvCxnSpPr>
        <p:spPr>
          <a:xfrm flipH="1">
            <a:off x="7142172" y="3830786"/>
            <a:ext cx="1" cy="513593"/>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8274424" y="432995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58361476"/>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337" y="2306590"/>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260</a:t>
            </a:fld>
            <a:endParaRPr lang="en-US" dirty="0">
              <a:solidFill>
                <a:schemeClr val="bg2">
                  <a:lumMod val="10000"/>
                </a:schemeClr>
              </a:solidFill>
            </a:endParaRPr>
          </a:p>
        </p:txBody>
      </p:sp>
      <p:sp>
        <p:nvSpPr>
          <p:cNvPr id="10" name="Title 1"/>
          <p:cNvSpPr>
            <a:spLocks noGrp="1"/>
          </p:cNvSpPr>
          <p:nvPr>
            <p:ph type="title"/>
          </p:nvPr>
        </p:nvSpPr>
        <p:spPr>
          <a:xfrm>
            <a:off x="531639" y="753228"/>
            <a:ext cx="5992451" cy="1080938"/>
          </a:xfrm>
        </p:spPr>
        <p:txBody>
          <a:bodyPr>
            <a:normAutofit/>
          </a:bodyPr>
          <a:lstStyle/>
          <a:p>
            <a:r>
              <a:rPr lang="en-US" dirty="0" smtClean="0">
                <a:solidFill>
                  <a:schemeClr val="bg2">
                    <a:lumMod val="10000"/>
                  </a:schemeClr>
                </a:solidFill>
              </a:rPr>
              <a:t>Algorithms – Indoor direction – Preparation</a:t>
            </a:r>
            <a:endParaRPr lang="en-US" dirty="0">
              <a:solidFill>
                <a:schemeClr val="bg2">
                  <a:lumMod val="10000"/>
                </a:schemeClr>
              </a:solidFill>
            </a:endParaRPr>
          </a:p>
        </p:txBody>
      </p:sp>
      <p:cxnSp>
        <p:nvCxnSpPr>
          <p:cNvPr id="5" name="Straight Connector 4"/>
          <p:cNvCxnSpPr/>
          <p:nvPr/>
        </p:nvCxnSpPr>
        <p:spPr>
          <a:xfrm flipH="1">
            <a:off x="2452037" y="3900449"/>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452037" y="4713249"/>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180196" y="3913149"/>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8180196" y="4713249"/>
            <a:ext cx="62216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070225"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720164"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990899"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618411"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255283"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891951"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528619"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8155491"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3070225" y="470127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732864" y="470127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846973" y="470127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00075" y="3019425"/>
            <a:ext cx="659155" cy="369332"/>
          </a:xfrm>
          <a:prstGeom prst="rect">
            <a:avLst/>
          </a:prstGeom>
          <a:noFill/>
        </p:spPr>
        <p:txBody>
          <a:bodyPr wrap="none" rtlCol="0">
            <a:spAutoFit/>
          </a:bodyPr>
          <a:lstStyle/>
          <a:p>
            <a:r>
              <a:rPr lang="en-US" dirty="0" smtClean="0">
                <a:solidFill>
                  <a:schemeClr val="bg2">
                    <a:lumMod val="10000"/>
                  </a:schemeClr>
                </a:solidFill>
              </a:rPr>
              <a:t>Area</a:t>
            </a:r>
            <a:endParaRPr lang="en-US" dirty="0">
              <a:solidFill>
                <a:schemeClr val="bg2">
                  <a:lumMod val="10000"/>
                </a:schemeClr>
              </a:solidFill>
            </a:endParaRPr>
          </a:p>
        </p:txBody>
      </p:sp>
      <p:cxnSp>
        <p:nvCxnSpPr>
          <p:cNvPr id="6" name="Straight Arrow Connector 5"/>
          <p:cNvCxnSpPr>
            <a:stCxn id="2" idx="3"/>
          </p:cNvCxnSpPr>
          <p:nvPr/>
        </p:nvCxnSpPr>
        <p:spPr>
          <a:xfrm flipV="1">
            <a:off x="1259230" y="2907323"/>
            <a:ext cx="2679724" cy="29676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702858" y="2735566"/>
            <a:ext cx="749179" cy="369332"/>
          </a:xfrm>
          <a:prstGeom prst="rect">
            <a:avLst/>
          </a:prstGeom>
          <a:noFill/>
        </p:spPr>
        <p:txBody>
          <a:bodyPr wrap="none" rtlCol="0">
            <a:spAutoFit/>
          </a:bodyPr>
          <a:lstStyle/>
          <a:p>
            <a:r>
              <a:rPr lang="en-US" dirty="0" smtClean="0">
                <a:solidFill>
                  <a:schemeClr val="bg2">
                    <a:lumMod val="10000"/>
                  </a:schemeClr>
                </a:solidFill>
              </a:rPr>
              <a:t>Room</a:t>
            </a:r>
            <a:endParaRPr lang="en-US" dirty="0">
              <a:solidFill>
                <a:schemeClr val="bg2">
                  <a:lumMod val="10000"/>
                </a:schemeClr>
              </a:solidFill>
            </a:endParaRPr>
          </a:p>
        </p:txBody>
      </p:sp>
      <p:sp>
        <p:nvSpPr>
          <p:cNvPr id="36" name="Rectangle 35"/>
          <p:cNvSpPr/>
          <p:nvPr/>
        </p:nvSpPr>
        <p:spPr>
          <a:xfrm>
            <a:off x="6616557" y="616448"/>
            <a:ext cx="2527444" cy="369332"/>
          </a:xfrm>
          <a:prstGeom prst="rect">
            <a:avLst/>
          </a:prstGeom>
        </p:spPr>
        <p:txBody>
          <a:bodyPr wrap="square">
            <a:spAutoFit/>
          </a:bodyPr>
          <a:lstStyle/>
          <a:p>
            <a:pPr marL="342900" indent="-342900">
              <a:buAutoNum type="arabicPeriod"/>
            </a:pPr>
            <a:r>
              <a:rPr lang="en-US" b="1" dirty="0" smtClean="0">
                <a:solidFill>
                  <a:schemeClr val="bg2">
                    <a:lumMod val="10000"/>
                  </a:schemeClr>
                </a:solidFill>
              </a:rPr>
              <a:t>Preparation</a:t>
            </a:r>
          </a:p>
        </p:txBody>
      </p:sp>
      <p:sp>
        <p:nvSpPr>
          <p:cNvPr id="3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9" name="Rectangle 38"/>
          <p:cNvSpPr/>
          <p:nvPr/>
        </p:nvSpPr>
        <p:spPr>
          <a:xfrm>
            <a:off x="3632145" y="2155875"/>
            <a:ext cx="750438" cy="1385176"/>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33" name="Straight Connector 32"/>
          <p:cNvCxnSpPr/>
          <p:nvPr/>
        </p:nvCxnSpPr>
        <p:spPr>
          <a:xfrm flipV="1">
            <a:off x="4352981" y="35410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740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337" y="2306590"/>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261</a:t>
            </a:fld>
            <a:endParaRPr lang="en-US" dirty="0">
              <a:solidFill>
                <a:schemeClr val="bg2">
                  <a:lumMod val="10000"/>
                </a:schemeClr>
              </a:solidFill>
            </a:endParaRPr>
          </a:p>
        </p:txBody>
      </p:sp>
      <p:sp>
        <p:nvSpPr>
          <p:cNvPr id="10" name="Title 1"/>
          <p:cNvSpPr>
            <a:spLocks noGrp="1"/>
          </p:cNvSpPr>
          <p:nvPr>
            <p:ph type="title"/>
          </p:nvPr>
        </p:nvSpPr>
        <p:spPr>
          <a:xfrm>
            <a:off x="531639" y="753228"/>
            <a:ext cx="5971903" cy="1080938"/>
          </a:xfrm>
        </p:spPr>
        <p:txBody>
          <a:bodyPr>
            <a:normAutofit/>
          </a:bodyPr>
          <a:lstStyle/>
          <a:p>
            <a:r>
              <a:rPr lang="en-US" dirty="0" smtClean="0">
                <a:solidFill>
                  <a:schemeClr val="bg2">
                    <a:lumMod val="10000"/>
                  </a:schemeClr>
                </a:solidFill>
              </a:rPr>
              <a:t>Algorithms – Indoor direction – Preparation</a:t>
            </a:r>
            <a:endParaRPr lang="en-US" dirty="0">
              <a:solidFill>
                <a:schemeClr val="bg2">
                  <a:lumMod val="10000"/>
                </a:schemeClr>
              </a:solidFill>
            </a:endParaRPr>
          </a:p>
        </p:txBody>
      </p:sp>
      <p:cxnSp>
        <p:nvCxnSpPr>
          <p:cNvPr id="5" name="Straight Connector 4"/>
          <p:cNvCxnSpPr/>
          <p:nvPr/>
        </p:nvCxnSpPr>
        <p:spPr>
          <a:xfrm flipH="1">
            <a:off x="2452037" y="3900449"/>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452037" y="4713249"/>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180196" y="3913149"/>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8180196" y="4713249"/>
            <a:ext cx="62216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070225"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720164"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359642" y="35410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990899"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618411"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255283"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891951"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528619"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8155491" y="3525799"/>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3070225" y="470127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732864" y="470127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846973" y="470127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00075" y="3019425"/>
            <a:ext cx="659155" cy="369332"/>
          </a:xfrm>
          <a:prstGeom prst="rect">
            <a:avLst/>
          </a:prstGeom>
          <a:noFill/>
        </p:spPr>
        <p:txBody>
          <a:bodyPr wrap="none" rtlCol="0">
            <a:spAutoFit/>
          </a:bodyPr>
          <a:lstStyle/>
          <a:p>
            <a:r>
              <a:rPr lang="en-US" dirty="0" smtClean="0">
                <a:solidFill>
                  <a:schemeClr val="bg2">
                    <a:lumMod val="10000"/>
                  </a:schemeClr>
                </a:solidFill>
              </a:rPr>
              <a:t>Area</a:t>
            </a:r>
            <a:endParaRPr lang="en-US" dirty="0">
              <a:solidFill>
                <a:schemeClr val="bg2">
                  <a:lumMod val="10000"/>
                </a:schemeClr>
              </a:solidFill>
            </a:endParaRPr>
          </a:p>
        </p:txBody>
      </p:sp>
      <p:sp>
        <p:nvSpPr>
          <p:cNvPr id="35" name="Rectangle 34"/>
          <p:cNvSpPr/>
          <p:nvPr/>
        </p:nvSpPr>
        <p:spPr>
          <a:xfrm>
            <a:off x="3632145" y="3501646"/>
            <a:ext cx="750438" cy="51133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 name="Straight Arrow Connector 5"/>
          <p:cNvCxnSpPr>
            <a:stCxn id="2" idx="3"/>
          </p:cNvCxnSpPr>
          <p:nvPr/>
        </p:nvCxnSpPr>
        <p:spPr>
          <a:xfrm flipV="1">
            <a:off x="1259230" y="2883877"/>
            <a:ext cx="2750062" cy="32021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 idx="3"/>
          </p:cNvCxnSpPr>
          <p:nvPr/>
        </p:nvCxnSpPr>
        <p:spPr>
          <a:xfrm>
            <a:off x="1259230" y="3204091"/>
            <a:ext cx="2750062" cy="48867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702858" y="2735566"/>
            <a:ext cx="749179" cy="369332"/>
          </a:xfrm>
          <a:prstGeom prst="rect">
            <a:avLst/>
          </a:prstGeom>
          <a:noFill/>
        </p:spPr>
        <p:txBody>
          <a:bodyPr wrap="none" rtlCol="0">
            <a:spAutoFit/>
          </a:bodyPr>
          <a:lstStyle/>
          <a:p>
            <a:r>
              <a:rPr lang="en-US" dirty="0" smtClean="0">
                <a:solidFill>
                  <a:schemeClr val="bg2">
                    <a:lumMod val="10000"/>
                  </a:schemeClr>
                </a:solidFill>
              </a:rPr>
              <a:t>Room</a:t>
            </a:r>
            <a:endParaRPr lang="en-US" dirty="0">
              <a:solidFill>
                <a:schemeClr val="bg2">
                  <a:lumMod val="10000"/>
                </a:schemeClr>
              </a:solidFill>
            </a:endParaRPr>
          </a:p>
        </p:txBody>
      </p:sp>
      <p:sp>
        <p:nvSpPr>
          <p:cNvPr id="33" name="TextBox 32"/>
          <p:cNvSpPr txBox="1"/>
          <p:nvPr/>
        </p:nvSpPr>
        <p:spPr>
          <a:xfrm>
            <a:off x="827502" y="3546368"/>
            <a:ext cx="1605183" cy="369332"/>
          </a:xfrm>
          <a:prstGeom prst="rect">
            <a:avLst/>
          </a:prstGeom>
          <a:noFill/>
        </p:spPr>
        <p:txBody>
          <a:bodyPr wrap="none" rtlCol="0">
            <a:spAutoFit/>
          </a:bodyPr>
          <a:lstStyle/>
          <a:p>
            <a:r>
              <a:rPr lang="en-US" dirty="0" smtClean="0">
                <a:solidFill>
                  <a:schemeClr val="bg2">
                    <a:lumMod val="10000"/>
                  </a:schemeClr>
                </a:solidFill>
              </a:rPr>
              <a:t>Outside Room</a:t>
            </a:r>
            <a:endParaRPr lang="en-US" dirty="0">
              <a:solidFill>
                <a:schemeClr val="bg2">
                  <a:lumMod val="10000"/>
                </a:schemeClr>
              </a:solidFill>
            </a:endParaRPr>
          </a:p>
        </p:txBody>
      </p:sp>
      <p:sp>
        <p:nvSpPr>
          <p:cNvPr id="38" name="Rectangle 37"/>
          <p:cNvSpPr/>
          <p:nvPr/>
        </p:nvSpPr>
        <p:spPr>
          <a:xfrm>
            <a:off x="6616557" y="616448"/>
            <a:ext cx="2527444" cy="369332"/>
          </a:xfrm>
          <a:prstGeom prst="rect">
            <a:avLst/>
          </a:prstGeom>
        </p:spPr>
        <p:txBody>
          <a:bodyPr wrap="square">
            <a:spAutoFit/>
          </a:bodyPr>
          <a:lstStyle/>
          <a:p>
            <a:pPr marL="342900" indent="-342900">
              <a:buAutoNum type="arabicPeriod"/>
            </a:pPr>
            <a:r>
              <a:rPr lang="en-US" b="1" dirty="0" smtClean="0">
                <a:solidFill>
                  <a:schemeClr val="bg2">
                    <a:lumMod val="10000"/>
                  </a:schemeClr>
                </a:solidFill>
              </a:rPr>
              <a:t>Preparation</a:t>
            </a:r>
          </a:p>
        </p:txBody>
      </p:sp>
      <p:sp>
        <p:nvSpPr>
          <p:cNvPr id="3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41" name="Rectangle 40"/>
          <p:cNvSpPr/>
          <p:nvPr/>
        </p:nvSpPr>
        <p:spPr>
          <a:xfrm>
            <a:off x="3632145" y="2155875"/>
            <a:ext cx="750438" cy="1385176"/>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Tree>
    <p:extLst>
      <p:ext uri="{BB962C8B-B14F-4D97-AF65-F5344CB8AC3E}">
        <p14:creationId xmlns:p14="http://schemas.microsoft.com/office/powerpoint/2010/main" val="1087496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24091"/>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262</a:t>
            </a:fld>
            <a:endParaRPr lang="en-US" dirty="0">
              <a:solidFill>
                <a:schemeClr val="bg2">
                  <a:lumMod val="10000"/>
                </a:schemeClr>
              </a:solidFill>
            </a:endParaRPr>
          </a:p>
        </p:txBody>
      </p:sp>
      <p:sp>
        <p:nvSpPr>
          <p:cNvPr id="10" name="Title 1"/>
          <p:cNvSpPr>
            <a:spLocks noGrp="1"/>
          </p:cNvSpPr>
          <p:nvPr>
            <p:ph type="title"/>
          </p:nvPr>
        </p:nvSpPr>
        <p:spPr>
          <a:xfrm>
            <a:off x="531639" y="753228"/>
            <a:ext cx="5941080" cy="1080938"/>
          </a:xfrm>
        </p:spPr>
        <p:txBody>
          <a:bodyPr/>
          <a:lstStyle/>
          <a:p>
            <a:r>
              <a:rPr lang="en-US" dirty="0" smtClean="0">
                <a:solidFill>
                  <a:schemeClr val="bg2">
                    <a:lumMod val="10000"/>
                  </a:schemeClr>
                </a:solidFill>
              </a:rPr>
              <a:t>Algorithms – Indoor direction – </a:t>
            </a:r>
            <a:r>
              <a:rPr lang="en-US" dirty="0">
                <a:solidFill>
                  <a:schemeClr val="bg2">
                    <a:lumMod val="10000"/>
                  </a:schemeClr>
                </a:solidFill>
              </a:rPr>
              <a:t>Preparation</a:t>
            </a:r>
          </a:p>
        </p:txBody>
      </p:sp>
      <p:cxnSp>
        <p:nvCxnSpPr>
          <p:cNvPr id="5" name="Straight Connector 4"/>
          <p:cNvCxnSpPr/>
          <p:nvPr/>
        </p:nvCxnSpPr>
        <p:spPr>
          <a:xfrm flipH="1">
            <a:off x="1547162" y="39243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547162" y="47371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275321" y="39370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7275321" y="4737100"/>
            <a:ext cx="62216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165350"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15289"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454767" y="356490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08602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1353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350408"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8707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2374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25061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165350"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827989"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42098"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960931"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Oval 33"/>
          <p:cNvSpPr/>
          <p:nvPr/>
        </p:nvSpPr>
        <p:spPr>
          <a:xfrm>
            <a:off x="2430708"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Oval 34"/>
          <p:cNvSpPr/>
          <p:nvPr/>
        </p:nvSpPr>
        <p:spPr>
          <a:xfrm>
            <a:off x="3084610"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Oval 35"/>
          <p:cNvSpPr/>
          <p:nvPr/>
        </p:nvSpPr>
        <p:spPr>
          <a:xfrm>
            <a:off x="3675303"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Oval 36"/>
          <p:cNvSpPr/>
          <p:nvPr/>
        </p:nvSpPr>
        <p:spPr>
          <a:xfrm>
            <a:off x="4307761"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Oval 37"/>
          <p:cNvSpPr/>
          <p:nvPr/>
        </p:nvSpPr>
        <p:spPr>
          <a:xfrm>
            <a:off x="4940219"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Oval 38"/>
          <p:cNvSpPr/>
          <p:nvPr/>
        </p:nvSpPr>
        <p:spPr>
          <a:xfrm>
            <a:off x="5572677"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1" name="Oval 40"/>
          <p:cNvSpPr/>
          <p:nvPr/>
        </p:nvSpPr>
        <p:spPr>
          <a:xfrm>
            <a:off x="6205135"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2" name="Oval 41"/>
          <p:cNvSpPr/>
          <p:nvPr/>
        </p:nvSpPr>
        <p:spPr>
          <a:xfrm>
            <a:off x="6855356"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3" name="Oval 42"/>
          <p:cNvSpPr/>
          <p:nvPr/>
        </p:nvSpPr>
        <p:spPr>
          <a:xfrm>
            <a:off x="1650605"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Oval 44"/>
          <p:cNvSpPr/>
          <p:nvPr/>
        </p:nvSpPr>
        <p:spPr>
          <a:xfrm>
            <a:off x="2438839" y="52682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6" name="Oval 45"/>
          <p:cNvSpPr/>
          <p:nvPr/>
        </p:nvSpPr>
        <p:spPr>
          <a:xfrm>
            <a:off x="4660985" y="54269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7" name="Oval 46"/>
          <p:cNvSpPr/>
          <p:nvPr/>
        </p:nvSpPr>
        <p:spPr>
          <a:xfrm>
            <a:off x="6840011"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8" name="Oval 47"/>
          <p:cNvSpPr/>
          <p:nvPr/>
        </p:nvSpPr>
        <p:spPr>
          <a:xfrm>
            <a:off x="1945587"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9" name="Oval 48"/>
          <p:cNvSpPr/>
          <p:nvPr/>
        </p:nvSpPr>
        <p:spPr>
          <a:xfrm>
            <a:off x="2433645"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0" name="Oval 49"/>
          <p:cNvSpPr/>
          <p:nvPr/>
        </p:nvSpPr>
        <p:spPr>
          <a:xfrm>
            <a:off x="3088425"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1" name="Oval 50"/>
          <p:cNvSpPr/>
          <p:nvPr/>
        </p:nvSpPr>
        <p:spPr>
          <a:xfrm>
            <a:off x="3675302" y="367120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2" name="Oval 51"/>
          <p:cNvSpPr/>
          <p:nvPr/>
        </p:nvSpPr>
        <p:spPr>
          <a:xfrm>
            <a:off x="4311969"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3" name="Oval 52"/>
          <p:cNvSpPr/>
          <p:nvPr/>
        </p:nvSpPr>
        <p:spPr>
          <a:xfrm>
            <a:off x="4943020" y="367620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4" name="Oval 53"/>
          <p:cNvSpPr/>
          <p:nvPr/>
        </p:nvSpPr>
        <p:spPr>
          <a:xfrm>
            <a:off x="5594736"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5" name="Oval 54"/>
          <p:cNvSpPr/>
          <p:nvPr/>
        </p:nvSpPr>
        <p:spPr>
          <a:xfrm>
            <a:off x="6200389"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6" name="Oval 55"/>
          <p:cNvSpPr/>
          <p:nvPr/>
        </p:nvSpPr>
        <p:spPr>
          <a:xfrm>
            <a:off x="6858770"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Oval 56"/>
          <p:cNvSpPr/>
          <p:nvPr/>
        </p:nvSpPr>
        <p:spPr>
          <a:xfrm>
            <a:off x="1635261"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8" name="Oval 57"/>
          <p:cNvSpPr/>
          <p:nvPr/>
        </p:nvSpPr>
        <p:spPr>
          <a:xfrm>
            <a:off x="1819170"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9" name="Oval 58"/>
          <p:cNvSpPr/>
          <p:nvPr/>
        </p:nvSpPr>
        <p:spPr>
          <a:xfrm>
            <a:off x="4660985"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Oval 59"/>
          <p:cNvSpPr/>
          <p:nvPr/>
        </p:nvSpPr>
        <p:spPr>
          <a:xfrm>
            <a:off x="2449142"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1" name="Oval 60"/>
          <p:cNvSpPr/>
          <p:nvPr/>
        </p:nvSpPr>
        <p:spPr>
          <a:xfrm>
            <a:off x="7486663"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2" name="Oval 61"/>
          <p:cNvSpPr/>
          <p:nvPr/>
        </p:nvSpPr>
        <p:spPr>
          <a:xfrm>
            <a:off x="7486662" y="42676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3" name="Oval 62"/>
          <p:cNvSpPr/>
          <p:nvPr/>
        </p:nvSpPr>
        <p:spPr>
          <a:xfrm>
            <a:off x="7486663" y="367438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4" name="Oval 63"/>
          <p:cNvSpPr/>
          <p:nvPr/>
        </p:nvSpPr>
        <p:spPr>
          <a:xfrm>
            <a:off x="1819169" y="43092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5" name="Straight Connector 64"/>
          <p:cNvCxnSpPr/>
          <p:nvPr/>
        </p:nvCxnSpPr>
        <p:spPr>
          <a:xfrm flipV="1">
            <a:off x="1862476" y="3529087"/>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6616557" y="616448"/>
            <a:ext cx="2527444" cy="369332"/>
          </a:xfrm>
          <a:prstGeom prst="rect">
            <a:avLst/>
          </a:prstGeom>
        </p:spPr>
        <p:txBody>
          <a:bodyPr wrap="square">
            <a:spAutoFit/>
          </a:bodyPr>
          <a:lstStyle/>
          <a:p>
            <a:pPr marL="342900" indent="-342900">
              <a:buAutoNum type="arabicPeriod"/>
            </a:pPr>
            <a:r>
              <a:rPr lang="en-US" b="1" dirty="0" smtClean="0">
                <a:solidFill>
                  <a:schemeClr val="bg2">
                    <a:lumMod val="10000"/>
                  </a:schemeClr>
                </a:solidFill>
              </a:rPr>
              <a:t>Preparation</a:t>
            </a:r>
          </a:p>
        </p:txBody>
      </p:sp>
      <p:sp>
        <p:nvSpPr>
          <p:cNvPr id="6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317834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24091"/>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263</a:t>
            </a:fld>
            <a:endParaRPr lang="en-US" dirty="0">
              <a:solidFill>
                <a:schemeClr val="bg2">
                  <a:lumMod val="10000"/>
                </a:schemeClr>
              </a:solidFill>
            </a:endParaRPr>
          </a:p>
        </p:txBody>
      </p:sp>
      <p:sp>
        <p:nvSpPr>
          <p:cNvPr id="10" name="Title 1"/>
          <p:cNvSpPr>
            <a:spLocks noGrp="1"/>
          </p:cNvSpPr>
          <p:nvPr>
            <p:ph type="title"/>
          </p:nvPr>
        </p:nvSpPr>
        <p:spPr>
          <a:xfrm>
            <a:off x="531639" y="753228"/>
            <a:ext cx="5982177" cy="1080938"/>
          </a:xfrm>
        </p:spPr>
        <p:txBody>
          <a:bodyPr/>
          <a:lstStyle/>
          <a:p>
            <a:r>
              <a:rPr lang="en-US" dirty="0" smtClean="0">
                <a:solidFill>
                  <a:schemeClr val="bg2">
                    <a:lumMod val="10000"/>
                  </a:schemeClr>
                </a:solidFill>
              </a:rPr>
              <a:t>Algorithms – Indoor direction – </a:t>
            </a:r>
            <a:r>
              <a:rPr lang="en-US" dirty="0">
                <a:solidFill>
                  <a:schemeClr val="bg2">
                    <a:lumMod val="10000"/>
                  </a:schemeClr>
                </a:solidFill>
              </a:rPr>
              <a:t>Preparation</a:t>
            </a:r>
          </a:p>
        </p:txBody>
      </p:sp>
      <p:cxnSp>
        <p:nvCxnSpPr>
          <p:cNvPr id="5" name="Straight Connector 4"/>
          <p:cNvCxnSpPr/>
          <p:nvPr/>
        </p:nvCxnSpPr>
        <p:spPr>
          <a:xfrm flipH="1">
            <a:off x="1547162" y="39243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547162" y="47371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275321" y="39370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7275321" y="4737100"/>
            <a:ext cx="62216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165350"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15289"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454767" y="356490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08602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1353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350408"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8707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2374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25061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165350"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827989"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42098"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960931"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Oval 33"/>
          <p:cNvSpPr/>
          <p:nvPr/>
        </p:nvSpPr>
        <p:spPr>
          <a:xfrm>
            <a:off x="2430708"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Oval 34"/>
          <p:cNvSpPr/>
          <p:nvPr/>
        </p:nvSpPr>
        <p:spPr>
          <a:xfrm>
            <a:off x="3084610"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Oval 35"/>
          <p:cNvSpPr/>
          <p:nvPr/>
        </p:nvSpPr>
        <p:spPr>
          <a:xfrm>
            <a:off x="3675303"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Oval 36"/>
          <p:cNvSpPr/>
          <p:nvPr/>
        </p:nvSpPr>
        <p:spPr>
          <a:xfrm>
            <a:off x="4307761"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Oval 37"/>
          <p:cNvSpPr/>
          <p:nvPr/>
        </p:nvSpPr>
        <p:spPr>
          <a:xfrm>
            <a:off x="4940219"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Oval 38"/>
          <p:cNvSpPr/>
          <p:nvPr/>
        </p:nvSpPr>
        <p:spPr>
          <a:xfrm>
            <a:off x="5572677"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1" name="Oval 40"/>
          <p:cNvSpPr/>
          <p:nvPr/>
        </p:nvSpPr>
        <p:spPr>
          <a:xfrm>
            <a:off x="6205135"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2" name="Oval 41"/>
          <p:cNvSpPr/>
          <p:nvPr/>
        </p:nvSpPr>
        <p:spPr>
          <a:xfrm>
            <a:off x="6855356"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3" name="Oval 42"/>
          <p:cNvSpPr/>
          <p:nvPr/>
        </p:nvSpPr>
        <p:spPr>
          <a:xfrm>
            <a:off x="1650605"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Oval 44"/>
          <p:cNvSpPr/>
          <p:nvPr/>
        </p:nvSpPr>
        <p:spPr>
          <a:xfrm>
            <a:off x="2438839" y="52682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6" name="Oval 45"/>
          <p:cNvSpPr/>
          <p:nvPr/>
        </p:nvSpPr>
        <p:spPr>
          <a:xfrm>
            <a:off x="4660985" y="54269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7" name="Oval 46"/>
          <p:cNvSpPr/>
          <p:nvPr/>
        </p:nvSpPr>
        <p:spPr>
          <a:xfrm>
            <a:off x="6840011"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8" name="Oval 47"/>
          <p:cNvSpPr/>
          <p:nvPr/>
        </p:nvSpPr>
        <p:spPr>
          <a:xfrm>
            <a:off x="1945587"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9" name="Oval 48"/>
          <p:cNvSpPr/>
          <p:nvPr/>
        </p:nvSpPr>
        <p:spPr>
          <a:xfrm>
            <a:off x="2433645"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0" name="Oval 49"/>
          <p:cNvSpPr/>
          <p:nvPr/>
        </p:nvSpPr>
        <p:spPr>
          <a:xfrm>
            <a:off x="3088425"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1" name="Oval 50"/>
          <p:cNvSpPr/>
          <p:nvPr/>
        </p:nvSpPr>
        <p:spPr>
          <a:xfrm>
            <a:off x="3675302" y="367120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2" name="Oval 51"/>
          <p:cNvSpPr/>
          <p:nvPr/>
        </p:nvSpPr>
        <p:spPr>
          <a:xfrm>
            <a:off x="4311969"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3" name="Oval 52"/>
          <p:cNvSpPr/>
          <p:nvPr/>
        </p:nvSpPr>
        <p:spPr>
          <a:xfrm>
            <a:off x="4943020" y="367620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4" name="Oval 53"/>
          <p:cNvSpPr/>
          <p:nvPr/>
        </p:nvSpPr>
        <p:spPr>
          <a:xfrm>
            <a:off x="5594736"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5" name="Oval 54"/>
          <p:cNvSpPr/>
          <p:nvPr/>
        </p:nvSpPr>
        <p:spPr>
          <a:xfrm>
            <a:off x="6200389"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6" name="Oval 55"/>
          <p:cNvSpPr/>
          <p:nvPr/>
        </p:nvSpPr>
        <p:spPr>
          <a:xfrm>
            <a:off x="6858770"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Oval 56"/>
          <p:cNvSpPr/>
          <p:nvPr/>
        </p:nvSpPr>
        <p:spPr>
          <a:xfrm>
            <a:off x="1635261"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8" name="Oval 57"/>
          <p:cNvSpPr/>
          <p:nvPr/>
        </p:nvSpPr>
        <p:spPr>
          <a:xfrm>
            <a:off x="1819170"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9" name="Oval 58"/>
          <p:cNvSpPr/>
          <p:nvPr/>
        </p:nvSpPr>
        <p:spPr>
          <a:xfrm>
            <a:off x="4660985"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Oval 59"/>
          <p:cNvSpPr/>
          <p:nvPr/>
        </p:nvSpPr>
        <p:spPr>
          <a:xfrm>
            <a:off x="2449142"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1" name="Oval 60"/>
          <p:cNvSpPr/>
          <p:nvPr/>
        </p:nvSpPr>
        <p:spPr>
          <a:xfrm>
            <a:off x="7486663"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2" name="Oval 61"/>
          <p:cNvSpPr/>
          <p:nvPr/>
        </p:nvSpPr>
        <p:spPr>
          <a:xfrm>
            <a:off x="7486662" y="42676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3" name="Oval 62"/>
          <p:cNvSpPr/>
          <p:nvPr/>
        </p:nvSpPr>
        <p:spPr>
          <a:xfrm>
            <a:off x="7486663" y="367438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4" name="Oval 63"/>
          <p:cNvSpPr/>
          <p:nvPr/>
        </p:nvSpPr>
        <p:spPr>
          <a:xfrm>
            <a:off x="1819169" y="43092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9" name="Straight Connector 68"/>
          <p:cNvCxnSpPr>
            <a:stCxn id="34" idx="4"/>
            <a:endCxn id="49" idx="0"/>
          </p:cNvCxnSpPr>
          <p:nvPr/>
        </p:nvCxnSpPr>
        <p:spPr>
          <a:xfrm>
            <a:off x="2493917" y="2945809"/>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48561"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733362"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68585"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97725"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641272" y="2945809"/>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264465"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18516"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018365" y="2951643"/>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703674" y="2939384"/>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5" idx="0"/>
          </p:cNvCxnSpPr>
          <p:nvPr/>
        </p:nvCxnSpPr>
        <p:spPr>
          <a:xfrm flipH="1">
            <a:off x="2502048" y="4953341"/>
            <a:ext cx="9201" cy="3149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49870" y="3771701"/>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49869" y="4348034"/>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878390" y="4411762"/>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882790" y="3746424"/>
            <a:ext cx="1" cy="5627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6"/>
            <a:endCxn id="61" idx="2"/>
          </p:cNvCxnSpPr>
          <p:nvPr/>
        </p:nvCxnSpPr>
        <p:spPr>
          <a:xfrm>
            <a:off x="1945587" y="4913616"/>
            <a:ext cx="55410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761678" y="3746424"/>
            <a:ext cx="573305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4724194" y="4860165"/>
            <a:ext cx="3321" cy="69542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6616557" y="616448"/>
            <a:ext cx="2527444" cy="369332"/>
          </a:xfrm>
          <a:prstGeom prst="rect">
            <a:avLst/>
          </a:prstGeom>
        </p:spPr>
        <p:txBody>
          <a:bodyPr wrap="square">
            <a:spAutoFit/>
          </a:bodyPr>
          <a:lstStyle/>
          <a:p>
            <a:pPr marL="342900" indent="-342900">
              <a:buAutoNum type="arabicPeriod"/>
            </a:pPr>
            <a:r>
              <a:rPr lang="en-US" b="1" dirty="0" smtClean="0">
                <a:solidFill>
                  <a:schemeClr val="bg2">
                    <a:lumMod val="10000"/>
                  </a:schemeClr>
                </a:solidFill>
              </a:rPr>
              <a:t>Preparation</a:t>
            </a:r>
          </a:p>
        </p:txBody>
      </p:sp>
      <p:sp>
        <p:nvSpPr>
          <p:cNvPr id="8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1058208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24091"/>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264</a:t>
            </a:fld>
            <a:endParaRPr lang="en-US" dirty="0">
              <a:solidFill>
                <a:schemeClr val="bg2">
                  <a:lumMod val="10000"/>
                </a:schemeClr>
              </a:solidFill>
            </a:endParaRPr>
          </a:p>
        </p:txBody>
      </p:sp>
      <p:sp>
        <p:nvSpPr>
          <p:cNvPr id="10"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a:t>
            </a:r>
            <a:r>
              <a:rPr lang="en-US" dirty="0">
                <a:solidFill>
                  <a:schemeClr val="bg2">
                    <a:lumMod val="10000"/>
                  </a:schemeClr>
                </a:solidFill>
              </a:rPr>
              <a:t>Preparation</a:t>
            </a:r>
          </a:p>
        </p:txBody>
      </p:sp>
      <p:sp>
        <p:nvSpPr>
          <p:cNvPr id="33" name="Oval 32"/>
          <p:cNvSpPr/>
          <p:nvPr/>
        </p:nvSpPr>
        <p:spPr>
          <a:xfrm>
            <a:off x="1960931"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Oval 33"/>
          <p:cNvSpPr/>
          <p:nvPr/>
        </p:nvSpPr>
        <p:spPr>
          <a:xfrm>
            <a:off x="2430708"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Oval 34"/>
          <p:cNvSpPr/>
          <p:nvPr/>
        </p:nvSpPr>
        <p:spPr>
          <a:xfrm>
            <a:off x="3084610"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Oval 35"/>
          <p:cNvSpPr/>
          <p:nvPr/>
        </p:nvSpPr>
        <p:spPr>
          <a:xfrm>
            <a:off x="3675303"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Oval 36"/>
          <p:cNvSpPr/>
          <p:nvPr/>
        </p:nvSpPr>
        <p:spPr>
          <a:xfrm>
            <a:off x="4307761"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Oval 37"/>
          <p:cNvSpPr/>
          <p:nvPr/>
        </p:nvSpPr>
        <p:spPr>
          <a:xfrm>
            <a:off x="4940219"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Oval 38"/>
          <p:cNvSpPr/>
          <p:nvPr/>
        </p:nvSpPr>
        <p:spPr>
          <a:xfrm>
            <a:off x="5572677"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1" name="Oval 40"/>
          <p:cNvSpPr/>
          <p:nvPr/>
        </p:nvSpPr>
        <p:spPr>
          <a:xfrm>
            <a:off x="6205135"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2" name="Oval 41"/>
          <p:cNvSpPr/>
          <p:nvPr/>
        </p:nvSpPr>
        <p:spPr>
          <a:xfrm>
            <a:off x="6855356"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3" name="Oval 42"/>
          <p:cNvSpPr/>
          <p:nvPr/>
        </p:nvSpPr>
        <p:spPr>
          <a:xfrm>
            <a:off x="1650605"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Oval 44"/>
          <p:cNvSpPr/>
          <p:nvPr/>
        </p:nvSpPr>
        <p:spPr>
          <a:xfrm>
            <a:off x="2438839" y="52682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6" name="Oval 45"/>
          <p:cNvSpPr/>
          <p:nvPr/>
        </p:nvSpPr>
        <p:spPr>
          <a:xfrm>
            <a:off x="4660985" y="54269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7" name="Oval 46"/>
          <p:cNvSpPr/>
          <p:nvPr/>
        </p:nvSpPr>
        <p:spPr>
          <a:xfrm>
            <a:off x="6840011"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8" name="Oval 47"/>
          <p:cNvSpPr/>
          <p:nvPr/>
        </p:nvSpPr>
        <p:spPr>
          <a:xfrm>
            <a:off x="1945587"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9" name="Oval 48"/>
          <p:cNvSpPr/>
          <p:nvPr/>
        </p:nvSpPr>
        <p:spPr>
          <a:xfrm>
            <a:off x="2433645"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0" name="Oval 49"/>
          <p:cNvSpPr/>
          <p:nvPr/>
        </p:nvSpPr>
        <p:spPr>
          <a:xfrm>
            <a:off x="3088425"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1" name="Oval 50"/>
          <p:cNvSpPr/>
          <p:nvPr/>
        </p:nvSpPr>
        <p:spPr>
          <a:xfrm>
            <a:off x="3675302" y="367120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2" name="Oval 51"/>
          <p:cNvSpPr/>
          <p:nvPr/>
        </p:nvSpPr>
        <p:spPr>
          <a:xfrm>
            <a:off x="4311969"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3" name="Oval 52"/>
          <p:cNvSpPr/>
          <p:nvPr/>
        </p:nvSpPr>
        <p:spPr>
          <a:xfrm>
            <a:off x="4943020" y="367620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4" name="Oval 53"/>
          <p:cNvSpPr/>
          <p:nvPr/>
        </p:nvSpPr>
        <p:spPr>
          <a:xfrm>
            <a:off x="5594736"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5" name="Oval 54"/>
          <p:cNvSpPr/>
          <p:nvPr/>
        </p:nvSpPr>
        <p:spPr>
          <a:xfrm>
            <a:off x="6200389"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6" name="Oval 55"/>
          <p:cNvSpPr/>
          <p:nvPr/>
        </p:nvSpPr>
        <p:spPr>
          <a:xfrm>
            <a:off x="6858770"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Oval 56"/>
          <p:cNvSpPr/>
          <p:nvPr/>
        </p:nvSpPr>
        <p:spPr>
          <a:xfrm>
            <a:off x="1635261"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8" name="Oval 57"/>
          <p:cNvSpPr/>
          <p:nvPr/>
        </p:nvSpPr>
        <p:spPr>
          <a:xfrm>
            <a:off x="1819170"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9" name="Oval 58"/>
          <p:cNvSpPr/>
          <p:nvPr/>
        </p:nvSpPr>
        <p:spPr>
          <a:xfrm>
            <a:off x="4660985"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Oval 59"/>
          <p:cNvSpPr/>
          <p:nvPr/>
        </p:nvSpPr>
        <p:spPr>
          <a:xfrm>
            <a:off x="2449142"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1" name="Oval 60"/>
          <p:cNvSpPr/>
          <p:nvPr/>
        </p:nvSpPr>
        <p:spPr>
          <a:xfrm>
            <a:off x="7486663"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2" name="Oval 61"/>
          <p:cNvSpPr/>
          <p:nvPr/>
        </p:nvSpPr>
        <p:spPr>
          <a:xfrm>
            <a:off x="7486662" y="42676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3" name="Oval 62"/>
          <p:cNvSpPr/>
          <p:nvPr/>
        </p:nvSpPr>
        <p:spPr>
          <a:xfrm>
            <a:off x="7486663" y="367438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4" name="Oval 63"/>
          <p:cNvSpPr/>
          <p:nvPr/>
        </p:nvSpPr>
        <p:spPr>
          <a:xfrm>
            <a:off x="1819169" y="43092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9" name="Straight Connector 68"/>
          <p:cNvCxnSpPr>
            <a:stCxn id="34" idx="4"/>
            <a:endCxn id="49" idx="0"/>
          </p:cNvCxnSpPr>
          <p:nvPr/>
        </p:nvCxnSpPr>
        <p:spPr>
          <a:xfrm>
            <a:off x="2493917" y="2945809"/>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48561"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733362"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68585"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97725"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641272" y="2945809"/>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264465"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18516"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018365" y="2951643"/>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703674" y="2939384"/>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5" idx="0"/>
          </p:cNvCxnSpPr>
          <p:nvPr/>
        </p:nvCxnSpPr>
        <p:spPr>
          <a:xfrm flipH="1">
            <a:off x="2502048" y="4953341"/>
            <a:ext cx="9201" cy="3149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49870" y="3771701"/>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49869" y="4348034"/>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878390" y="4411762"/>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882790" y="3746424"/>
            <a:ext cx="1" cy="5627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6"/>
            <a:endCxn id="61" idx="2"/>
          </p:cNvCxnSpPr>
          <p:nvPr/>
        </p:nvCxnSpPr>
        <p:spPr>
          <a:xfrm>
            <a:off x="1945587" y="4913616"/>
            <a:ext cx="55410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761678" y="3746424"/>
            <a:ext cx="573305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46" idx="4"/>
          </p:cNvCxnSpPr>
          <p:nvPr/>
        </p:nvCxnSpPr>
        <p:spPr>
          <a:xfrm flipH="1">
            <a:off x="4724194" y="4860165"/>
            <a:ext cx="3321" cy="69542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616557" y="616448"/>
            <a:ext cx="2527444" cy="369332"/>
          </a:xfrm>
          <a:prstGeom prst="rect">
            <a:avLst/>
          </a:prstGeom>
        </p:spPr>
        <p:txBody>
          <a:bodyPr wrap="square">
            <a:spAutoFit/>
          </a:bodyPr>
          <a:lstStyle/>
          <a:p>
            <a:pPr marL="342900" indent="-342900">
              <a:buAutoNum type="arabicPeriod"/>
            </a:pPr>
            <a:r>
              <a:rPr lang="en-US" b="1" dirty="0" smtClean="0">
                <a:solidFill>
                  <a:schemeClr val="bg2">
                    <a:lumMod val="10000"/>
                  </a:schemeClr>
                </a:solidFill>
              </a:rPr>
              <a:t>Preparation</a:t>
            </a:r>
          </a:p>
        </p:txBody>
      </p:sp>
      <p:sp>
        <p:nvSpPr>
          <p:cNvPr id="6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1992161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265</a:t>
            </a:fld>
            <a:endParaRPr lang="en-US" dirty="0">
              <a:solidFill>
                <a:schemeClr val="bg2">
                  <a:lumMod val="10000"/>
                </a:schemeClr>
              </a:solidFill>
            </a:endParaRPr>
          </a:p>
        </p:txBody>
      </p:sp>
      <p:grpSp>
        <p:nvGrpSpPr>
          <p:cNvPr id="14" name="Group 13"/>
          <p:cNvGrpSpPr/>
          <p:nvPr/>
        </p:nvGrpSpPr>
        <p:grpSpPr>
          <a:xfrm>
            <a:off x="531640" y="2460256"/>
            <a:ext cx="8187058" cy="4064000"/>
            <a:chOff x="531640" y="2460256"/>
            <a:chExt cx="8187058" cy="4064000"/>
          </a:xfrm>
        </p:grpSpPr>
        <p:graphicFrame>
          <p:nvGraphicFramePr>
            <p:cNvPr id="8" name="Diagram 7"/>
            <p:cNvGraphicFramePr/>
            <p:nvPr>
              <p:extLst/>
            </p:nvPr>
          </p:nvGraphicFramePr>
          <p:xfrm>
            <a:off x="531640" y="2460256"/>
            <a:ext cx="818705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Oval 8"/>
            <p:cNvSpPr/>
            <p:nvPr/>
          </p:nvSpPr>
          <p:spPr>
            <a:xfrm>
              <a:off x="1669244" y="2464491"/>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Oval 9"/>
            <p:cNvSpPr/>
            <p:nvPr/>
          </p:nvSpPr>
          <p:spPr>
            <a:xfrm>
              <a:off x="1669244" y="3508207"/>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Oval 10"/>
            <p:cNvSpPr/>
            <p:nvPr/>
          </p:nvSpPr>
          <p:spPr>
            <a:xfrm>
              <a:off x="1669244" y="4561698"/>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Oval 11"/>
            <p:cNvSpPr/>
            <p:nvPr/>
          </p:nvSpPr>
          <p:spPr>
            <a:xfrm>
              <a:off x="1669244" y="5615188"/>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3" name="Picture 2" descr="http://www.iconsdb.com/icons/preview/green/checkmark-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2880" y="2576989"/>
              <a:ext cx="618173" cy="61817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a:t>
            </a:r>
            <a:endParaRPr lang="en-US" dirty="0">
              <a:solidFill>
                <a:schemeClr val="bg2">
                  <a:lumMod val="10000"/>
                </a:schemeClr>
              </a:solidFill>
            </a:endParaRPr>
          </a:p>
        </p:txBody>
      </p:sp>
      <p:sp>
        <p:nvSpPr>
          <p:cNvPr id="1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84561373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266</a:t>
            </a:fld>
            <a:endParaRPr lang="en-US" dirty="0">
              <a:solidFill>
                <a:schemeClr val="bg2">
                  <a:lumMod val="10000"/>
                </a:schemeClr>
              </a:solidFill>
            </a:endParaRPr>
          </a:p>
        </p:txBody>
      </p:sp>
      <p:sp>
        <p:nvSpPr>
          <p:cNvPr id="10" name="Title 1"/>
          <p:cNvSpPr>
            <a:spLocks noGrp="1"/>
          </p:cNvSpPr>
          <p:nvPr>
            <p:ph type="title"/>
          </p:nvPr>
        </p:nvSpPr>
        <p:spPr>
          <a:xfrm>
            <a:off x="531639" y="753228"/>
            <a:ext cx="5982177" cy="1080938"/>
          </a:xfrm>
        </p:spPr>
        <p:txBody>
          <a:bodyPr>
            <a:normAutofit/>
          </a:bodyPr>
          <a:lstStyle/>
          <a:p>
            <a:r>
              <a:rPr lang="en-US" dirty="0" smtClean="0">
                <a:solidFill>
                  <a:schemeClr val="bg2">
                    <a:lumMod val="10000"/>
                  </a:schemeClr>
                </a:solidFill>
              </a:rPr>
              <a:t>Algorithms – Indoor direction – Identify floor</a:t>
            </a:r>
            <a:endParaRPr lang="en-US" dirty="0">
              <a:solidFill>
                <a:schemeClr val="bg2">
                  <a:lumMod val="10000"/>
                </a:schemeClr>
              </a:solidFill>
            </a:endParaRPr>
          </a:p>
        </p:txBody>
      </p:sp>
      <p:sp>
        <p:nvSpPr>
          <p:cNvPr id="33" name="Rectangle 32"/>
          <p:cNvSpPr/>
          <p:nvPr/>
        </p:nvSpPr>
        <p:spPr>
          <a:xfrm>
            <a:off x="6616557" y="616448"/>
            <a:ext cx="2527444" cy="646331"/>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b="1" dirty="0" smtClean="0">
                <a:solidFill>
                  <a:schemeClr val="bg2">
                    <a:lumMod val="10000"/>
                  </a:schemeClr>
                </a:solidFill>
              </a:rPr>
              <a:t>Identify floor</a:t>
            </a:r>
          </a:p>
        </p:txBody>
      </p:sp>
      <p:sp>
        <p:nvSpPr>
          <p:cNvPr id="3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30441"/>
            <a:ext cx="6350326" cy="3968953"/>
          </a:xfrm>
          <a:prstGeom prst="rect">
            <a:avLst/>
          </a:prstGeom>
        </p:spPr>
      </p:pic>
    </p:spTree>
    <p:extLst>
      <p:ext uri="{BB962C8B-B14F-4D97-AF65-F5344CB8AC3E}">
        <p14:creationId xmlns:p14="http://schemas.microsoft.com/office/powerpoint/2010/main" val="183217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30441"/>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267</a:t>
            </a:fld>
            <a:endParaRPr lang="en-US" dirty="0">
              <a:solidFill>
                <a:schemeClr val="bg2">
                  <a:lumMod val="10000"/>
                </a:schemeClr>
              </a:solidFill>
            </a:endParaRPr>
          </a:p>
        </p:txBody>
      </p:sp>
      <p:sp>
        <p:nvSpPr>
          <p:cNvPr id="10" name="Title 1"/>
          <p:cNvSpPr>
            <a:spLocks noGrp="1"/>
          </p:cNvSpPr>
          <p:nvPr>
            <p:ph type="title"/>
          </p:nvPr>
        </p:nvSpPr>
        <p:spPr>
          <a:xfrm>
            <a:off x="531639" y="753228"/>
            <a:ext cx="5961298" cy="1080938"/>
          </a:xfrm>
        </p:spPr>
        <p:txBody>
          <a:bodyPr>
            <a:normAutofit/>
          </a:bodyPr>
          <a:lstStyle/>
          <a:p>
            <a:r>
              <a:rPr lang="en-US" dirty="0" smtClean="0">
                <a:solidFill>
                  <a:schemeClr val="bg2">
                    <a:lumMod val="10000"/>
                  </a:schemeClr>
                </a:solidFill>
              </a:rPr>
              <a:t>Algorithms – Indoor direction – Identify floor</a:t>
            </a:r>
            <a:endParaRPr lang="en-US" dirty="0">
              <a:solidFill>
                <a:schemeClr val="bg2">
                  <a:lumMod val="10000"/>
                </a:schemeClr>
              </a:solidFill>
            </a:endParaRPr>
          </a:p>
        </p:txBody>
      </p:sp>
      <p:pic>
        <p:nvPicPr>
          <p:cNvPr id="233" name="Picture 2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495" y="4067779"/>
            <a:ext cx="559684" cy="559684"/>
          </a:xfrm>
          <a:prstGeom prst="rect">
            <a:avLst/>
          </a:prstGeom>
        </p:spPr>
      </p:pic>
      <p:sp>
        <p:nvSpPr>
          <p:cNvPr id="234" name="TextBox 233"/>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a:solidFill>
                  <a:schemeClr val="bg2">
                    <a:lumMod val="10000"/>
                  </a:schemeClr>
                </a:solidFill>
              </a:rPr>
              <a:t>Floor </a:t>
            </a:r>
            <a:endParaRPr lang="en-US" dirty="0" smtClean="0">
              <a:solidFill>
                <a:schemeClr val="bg2">
                  <a:lumMod val="10000"/>
                </a:schemeClr>
              </a:solidFill>
            </a:endParaRPr>
          </a:p>
          <a:p>
            <a:r>
              <a:rPr lang="en-US" dirty="0" smtClean="0">
                <a:solidFill>
                  <a:schemeClr val="bg2">
                    <a:lumMod val="10000"/>
                  </a:schemeClr>
                </a:solidFill>
              </a:rPr>
              <a:t>Beacon</a:t>
            </a:r>
          </a:p>
        </p:txBody>
      </p:sp>
      <p:cxnSp>
        <p:nvCxnSpPr>
          <p:cNvPr id="235" name="Elbow Connector 234"/>
          <p:cNvCxnSpPr>
            <a:endCxn id="233" idx="1"/>
          </p:cNvCxnSpPr>
          <p:nvPr/>
        </p:nvCxnSpPr>
        <p:spPr>
          <a:xfrm>
            <a:off x="737012" y="3859751"/>
            <a:ext cx="531483" cy="487870"/>
          </a:xfrm>
          <a:prstGeom prst="bentConnector3">
            <a:avLst>
              <a:gd name="adj1" fmla="val -257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62" name="Rectangle 61"/>
          <p:cNvSpPr/>
          <p:nvPr/>
        </p:nvSpPr>
        <p:spPr>
          <a:xfrm>
            <a:off x="6616557" y="616448"/>
            <a:ext cx="2527444" cy="646331"/>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b="1" dirty="0" smtClean="0">
                <a:solidFill>
                  <a:schemeClr val="bg2">
                    <a:lumMod val="10000"/>
                  </a:schemeClr>
                </a:solidFill>
              </a:rPr>
              <a:t>Identify floor</a:t>
            </a:r>
          </a:p>
        </p:txBody>
      </p:sp>
    </p:spTree>
    <p:extLst>
      <p:ext uri="{BB962C8B-B14F-4D97-AF65-F5344CB8AC3E}">
        <p14:creationId xmlns:p14="http://schemas.microsoft.com/office/powerpoint/2010/main" val="1998809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268</a:t>
            </a:fld>
            <a:endParaRPr lang="en-US" dirty="0">
              <a:solidFill>
                <a:schemeClr val="bg2">
                  <a:lumMod val="10000"/>
                </a:schemeClr>
              </a:solidFill>
            </a:endParaRPr>
          </a:p>
        </p:txBody>
      </p:sp>
      <p:sp>
        <p:nvSpPr>
          <p:cNvPr id="44" name="Title 1"/>
          <p:cNvSpPr>
            <a:spLocks noGrp="1"/>
          </p:cNvSpPr>
          <p:nvPr>
            <p:ph type="title"/>
          </p:nvPr>
        </p:nvSpPr>
        <p:spPr>
          <a:xfrm>
            <a:off x="531639" y="753228"/>
            <a:ext cx="5982177" cy="1080938"/>
          </a:xfrm>
        </p:spPr>
        <p:txBody>
          <a:bodyPr/>
          <a:lstStyle/>
          <a:p>
            <a:r>
              <a:rPr lang="en-US" dirty="0" smtClean="0">
                <a:solidFill>
                  <a:schemeClr val="bg2">
                    <a:lumMod val="10000"/>
                  </a:schemeClr>
                </a:solidFill>
              </a:rPr>
              <a:t>Algorithms – Indoor direction – Identify floor</a:t>
            </a:r>
            <a:endParaRPr lang="en-US" dirty="0">
              <a:solidFill>
                <a:schemeClr val="bg2">
                  <a:lumMod val="10000"/>
                </a:schemeClr>
              </a:solidFill>
            </a:endParaRPr>
          </a:p>
        </p:txBody>
      </p:sp>
      <p:sp>
        <p:nvSpPr>
          <p:cNvPr id="2" name="Rectangle 1"/>
          <p:cNvSpPr/>
          <p:nvPr/>
        </p:nvSpPr>
        <p:spPr>
          <a:xfrm>
            <a:off x="970554" y="497068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 name="TextBox 4"/>
          <p:cNvSpPr txBox="1"/>
          <p:nvPr/>
        </p:nvSpPr>
        <p:spPr>
          <a:xfrm>
            <a:off x="4772710" y="3836028"/>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2</a:t>
            </a:r>
            <a:endParaRPr lang="en-US" b="1" dirty="0">
              <a:solidFill>
                <a:srgbClr val="FF0000"/>
              </a:solidFill>
              <a:latin typeface="Cambria" panose="02040503050406030204" pitchFamily="18" charset="0"/>
            </a:endParaRPr>
          </a:p>
        </p:txBody>
      </p:sp>
      <p:sp>
        <p:nvSpPr>
          <p:cNvPr id="12" name="TextBox 11"/>
          <p:cNvSpPr txBox="1"/>
          <p:nvPr/>
        </p:nvSpPr>
        <p:spPr>
          <a:xfrm>
            <a:off x="4772711" y="5005076"/>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1</a:t>
            </a:r>
            <a:endParaRPr lang="en-US" b="1" dirty="0">
              <a:solidFill>
                <a:srgbClr val="FF0000"/>
              </a:solidFill>
              <a:latin typeface="Cambria" panose="02040503050406030204" pitchFamily="18" charset="0"/>
            </a:endParaRPr>
          </a:p>
        </p:txBody>
      </p:sp>
      <p:sp>
        <p:nvSpPr>
          <p:cNvPr id="36" name="Rectangle 35"/>
          <p:cNvSpPr/>
          <p:nvPr/>
        </p:nvSpPr>
        <p:spPr>
          <a:xfrm>
            <a:off x="970554" y="375750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Rectangle 36"/>
          <p:cNvSpPr/>
          <p:nvPr/>
        </p:nvSpPr>
        <p:spPr>
          <a:xfrm>
            <a:off x="970554" y="254432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TextBox 37"/>
          <p:cNvSpPr txBox="1"/>
          <p:nvPr/>
        </p:nvSpPr>
        <p:spPr>
          <a:xfrm>
            <a:off x="4772709" y="2585550"/>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3</a:t>
            </a:r>
            <a:endParaRPr lang="en-US" b="1" dirty="0">
              <a:solidFill>
                <a:srgbClr val="FF0000"/>
              </a:solidFill>
              <a:latin typeface="Cambria" panose="02040503050406030204" pitchFamily="18" charset="0"/>
            </a:endParaRPr>
          </a:p>
        </p:txBody>
      </p:sp>
      <p:sp>
        <p:nvSpPr>
          <p:cNvPr id="13" name="Rectangle 12"/>
          <p:cNvSpPr/>
          <p:nvPr/>
        </p:nvSpPr>
        <p:spPr>
          <a:xfrm>
            <a:off x="6616557" y="616448"/>
            <a:ext cx="2527444" cy="646331"/>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b="1" dirty="0" smtClean="0">
                <a:solidFill>
                  <a:schemeClr val="bg2">
                    <a:lumMod val="10000"/>
                  </a:schemeClr>
                </a:solidFill>
              </a:rPr>
              <a:t>Identify floor</a:t>
            </a:r>
          </a:p>
        </p:txBody>
      </p:sp>
      <p:sp>
        <p:nvSpPr>
          <p:cNvPr id="1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90281174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269</a:t>
            </a:fld>
            <a:endParaRPr lang="en-US" dirty="0">
              <a:solidFill>
                <a:schemeClr val="bg2">
                  <a:lumMod val="10000"/>
                </a:schemeClr>
              </a:solidFill>
            </a:endParaRPr>
          </a:p>
        </p:txBody>
      </p:sp>
      <p:sp>
        <p:nvSpPr>
          <p:cNvPr id="44"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floor</a:t>
            </a:r>
            <a:endParaRPr lang="en-US" dirty="0">
              <a:solidFill>
                <a:schemeClr val="bg2">
                  <a:lumMod val="10000"/>
                </a:schemeClr>
              </a:solidFill>
            </a:endParaRPr>
          </a:p>
        </p:txBody>
      </p:sp>
      <p:sp>
        <p:nvSpPr>
          <p:cNvPr id="2" name="Rectangle 1"/>
          <p:cNvSpPr/>
          <p:nvPr/>
        </p:nvSpPr>
        <p:spPr>
          <a:xfrm>
            <a:off x="970554" y="497068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 name="TextBox 4"/>
          <p:cNvSpPr txBox="1"/>
          <p:nvPr/>
        </p:nvSpPr>
        <p:spPr>
          <a:xfrm>
            <a:off x="4772710" y="3836028"/>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2</a:t>
            </a:r>
            <a:endParaRPr lang="en-US" b="1" dirty="0">
              <a:solidFill>
                <a:srgbClr val="FF0000"/>
              </a:solidFill>
              <a:latin typeface="Cambria" panose="02040503050406030204" pitchFamily="18" charset="0"/>
            </a:endParaRPr>
          </a:p>
        </p:txBody>
      </p:sp>
      <p:sp>
        <p:nvSpPr>
          <p:cNvPr id="12" name="TextBox 11"/>
          <p:cNvSpPr txBox="1"/>
          <p:nvPr/>
        </p:nvSpPr>
        <p:spPr>
          <a:xfrm>
            <a:off x="4772711" y="5005076"/>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1</a:t>
            </a:r>
            <a:endParaRPr lang="en-US" b="1" dirty="0">
              <a:solidFill>
                <a:srgbClr val="FF0000"/>
              </a:solidFill>
              <a:latin typeface="Cambria" panose="02040503050406030204" pitchFamily="18" charset="0"/>
            </a:endParaRPr>
          </a:p>
        </p:txBody>
      </p:sp>
      <p:sp>
        <p:nvSpPr>
          <p:cNvPr id="36" name="Rectangle 35"/>
          <p:cNvSpPr/>
          <p:nvPr/>
        </p:nvSpPr>
        <p:spPr>
          <a:xfrm>
            <a:off x="970554" y="375750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Rectangle 36"/>
          <p:cNvSpPr/>
          <p:nvPr/>
        </p:nvSpPr>
        <p:spPr>
          <a:xfrm>
            <a:off x="970554" y="254432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TextBox 37"/>
          <p:cNvSpPr txBox="1"/>
          <p:nvPr/>
        </p:nvSpPr>
        <p:spPr>
          <a:xfrm>
            <a:off x="4772709" y="2585550"/>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3</a:t>
            </a:r>
            <a:endParaRPr lang="en-US" b="1" dirty="0">
              <a:solidFill>
                <a:srgbClr val="FF0000"/>
              </a:solidFill>
              <a:latin typeface="Cambria" panose="02040503050406030204" pitchFamily="18" charset="0"/>
            </a:endParaRPr>
          </a:p>
        </p:txBody>
      </p:sp>
      <p:cxnSp>
        <p:nvCxnSpPr>
          <p:cNvPr id="39" name="Straight Connector 38"/>
          <p:cNvCxnSpPr/>
          <p:nvPr/>
        </p:nvCxnSpPr>
        <p:spPr>
          <a:xfrm>
            <a:off x="1569779" y="2054431"/>
            <a:ext cx="0" cy="4344839"/>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1248485" y="2532508"/>
            <a:ext cx="680021" cy="746952"/>
            <a:chOff x="1212341" y="4171969"/>
            <a:chExt cx="680021" cy="746952"/>
          </a:xfrm>
        </p:grpSpPr>
        <p:sp>
          <p:nvSpPr>
            <p:cNvPr id="41" name="TextBox 40"/>
            <p:cNvSpPr txBox="1"/>
            <p:nvPr/>
          </p:nvSpPr>
          <p:spPr>
            <a:xfrm>
              <a:off x="1574646" y="4549589"/>
              <a:ext cx="317716"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C</a:t>
              </a:r>
              <a:endParaRPr lang="en-US" b="1" dirty="0">
                <a:solidFill>
                  <a:schemeClr val="bg2">
                    <a:lumMod val="10000"/>
                  </a:schemeClr>
                </a:solidFill>
                <a:latin typeface="Cambria" panose="02040503050406030204" pitchFamily="18" charset="0"/>
              </a:endParaRP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46" name="Group 45"/>
          <p:cNvGrpSpPr/>
          <p:nvPr/>
        </p:nvGrpSpPr>
        <p:grpSpPr>
          <a:xfrm>
            <a:off x="1262596" y="3757509"/>
            <a:ext cx="697653" cy="746952"/>
            <a:chOff x="1212341" y="4171969"/>
            <a:chExt cx="697653" cy="746952"/>
          </a:xfrm>
        </p:grpSpPr>
        <p:sp>
          <p:nvSpPr>
            <p:cNvPr id="47" name="TextBox 46"/>
            <p:cNvSpPr txBox="1"/>
            <p:nvPr/>
          </p:nvSpPr>
          <p:spPr>
            <a:xfrm>
              <a:off x="1574646" y="4549589"/>
              <a:ext cx="33534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B</a:t>
              </a:r>
              <a:endParaRPr lang="en-US" b="1" dirty="0">
                <a:solidFill>
                  <a:schemeClr val="bg2">
                    <a:lumMod val="10000"/>
                  </a:schemeClr>
                </a:solidFill>
                <a:latin typeface="Cambria" panose="02040503050406030204" pitchFamily="18" charset="0"/>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50" name="Group 49"/>
          <p:cNvGrpSpPr/>
          <p:nvPr/>
        </p:nvGrpSpPr>
        <p:grpSpPr>
          <a:xfrm>
            <a:off x="1276074" y="5022431"/>
            <a:ext cx="697653" cy="746952"/>
            <a:chOff x="1212341" y="4171969"/>
            <a:chExt cx="697653" cy="746952"/>
          </a:xfrm>
        </p:grpSpPr>
        <p:sp>
          <p:nvSpPr>
            <p:cNvPr id="51" name="TextBox 50"/>
            <p:cNvSpPr txBox="1"/>
            <p:nvPr/>
          </p:nvSpPr>
          <p:spPr>
            <a:xfrm>
              <a:off x="1574646" y="4549589"/>
              <a:ext cx="335348" cy="369332"/>
            </a:xfrm>
            <a:prstGeom prst="rect">
              <a:avLst/>
            </a:prstGeom>
            <a:noFill/>
          </p:spPr>
          <p:txBody>
            <a:bodyPr wrap="none" rtlCol="0">
              <a:spAutoFit/>
            </a:bodyPr>
            <a:lstStyle/>
            <a:p>
              <a:r>
                <a:rPr lang="en-US" b="1" dirty="0">
                  <a:solidFill>
                    <a:schemeClr val="bg2">
                      <a:lumMod val="10000"/>
                    </a:schemeClr>
                  </a:solidFill>
                  <a:latin typeface="Cambria" panose="02040503050406030204" pitchFamily="18" charset="0"/>
                </a:rPr>
                <a:t>A</a:t>
              </a: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sp>
        <p:nvSpPr>
          <p:cNvPr id="25" name="TextBox 24"/>
          <p:cNvSpPr txBox="1"/>
          <p:nvPr/>
        </p:nvSpPr>
        <p:spPr>
          <a:xfrm>
            <a:off x="-41011" y="3779699"/>
            <a:ext cx="942966" cy="646331"/>
          </a:xfrm>
          <a:prstGeom prst="rect">
            <a:avLst/>
          </a:prstGeom>
          <a:noFill/>
          <a:ln w="19050">
            <a:solidFill>
              <a:srgbClr val="00B0F0"/>
            </a:solidFill>
            <a:prstDash val="dash"/>
          </a:ln>
        </p:spPr>
        <p:txBody>
          <a:bodyPr wrap="square" rtlCol="0">
            <a:spAutoFit/>
          </a:bodyPr>
          <a:lstStyle/>
          <a:p>
            <a:r>
              <a:rPr lang="en-US" dirty="0">
                <a:solidFill>
                  <a:schemeClr val="bg2">
                    <a:lumMod val="10000"/>
                  </a:schemeClr>
                </a:solidFill>
              </a:rPr>
              <a:t>Floor </a:t>
            </a:r>
            <a:endParaRPr lang="en-US" dirty="0" smtClean="0">
              <a:solidFill>
                <a:schemeClr val="bg2">
                  <a:lumMod val="10000"/>
                </a:schemeClr>
              </a:solidFill>
            </a:endParaRPr>
          </a:p>
          <a:p>
            <a:r>
              <a:rPr lang="en-US" dirty="0" smtClean="0">
                <a:solidFill>
                  <a:schemeClr val="bg2">
                    <a:lumMod val="10000"/>
                  </a:schemeClr>
                </a:solidFill>
              </a:rPr>
              <a:t>Beacon</a:t>
            </a:r>
          </a:p>
        </p:txBody>
      </p:sp>
      <p:cxnSp>
        <p:nvCxnSpPr>
          <p:cNvPr id="8" name="Elbow Connector 7"/>
          <p:cNvCxnSpPr>
            <a:stCxn id="25" idx="0"/>
          </p:cNvCxnSpPr>
          <p:nvPr/>
        </p:nvCxnSpPr>
        <p:spPr>
          <a:xfrm rot="5400000" flipH="1" flipV="1">
            <a:off x="388561" y="2919776"/>
            <a:ext cx="901835" cy="818013"/>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25" idx="2"/>
          </p:cNvCxnSpPr>
          <p:nvPr/>
        </p:nvCxnSpPr>
        <p:spPr>
          <a:xfrm rot="16200000" flipH="1">
            <a:off x="382395" y="4474107"/>
            <a:ext cx="941757" cy="845602"/>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3"/>
          </p:cNvCxnSpPr>
          <p:nvPr/>
        </p:nvCxnSpPr>
        <p:spPr>
          <a:xfrm>
            <a:off x="901955" y="4102865"/>
            <a:ext cx="36064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0"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31" name="Rectangle 30"/>
          <p:cNvSpPr/>
          <p:nvPr/>
        </p:nvSpPr>
        <p:spPr>
          <a:xfrm>
            <a:off x="6616557" y="616448"/>
            <a:ext cx="2527444" cy="646331"/>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b="1" dirty="0" smtClean="0">
                <a:solidFill>
                  <a:schemeClr val="bg2">
                    <a:lumMod val="10000"/>
                  </a:schemeClr>
                </a:solidFill>
              </a:rPr>
              <a:t>Identify floor</a:t>
            </a:r>
          </a:p>
        </p:txBody>
      </p:sp>
    </p:spTree>
    <p:extLst>
      <p:ext uri="{BB962C8B-B14F-4D97-AF65-F5344CB8AC3E}">
        <p14:creationId xmlns:p14="http://schemas.microsoft.com/office/powerpoint/2010/main" val="19658804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36889" y="3694717"/>
            <a:ext cx="777777" cy="300082"/>
          </a:xfrm>
          <a:prstGeom prst="rect">
            <a:avLst/>
          </a:prstGeom>
          <a:noFill/>
        </p:spPr>
        <p:txBody>
          <a:bodyPr wrap="none" rtlCol="0">
            <a:spAutoFit/>
          </a:bodyPr>
          <a:lstStyle/>
          <a:p>
            <a:r>
              <a:rPr lang="en-US" sz="1350" dirty="0">
                <a:solidFill>
                  <a:schemeClr val="bg2">
                    <a:lumMod val="10000"/>
                  </a:schemeClr>
                </a:solidFill>
              </a:rPr>
              <a:t>Camera</a:t>
            </a:r>
          </a:p>
        </p:txBody>
      </p:sp>
      <p:sp>
        <p:nvSpPr>
          <p:cNvPr id="17" name="TextBox 16"/>
          <p:cNvSpPr txBox="1"/>
          <p:nvPr/>
        </p:nvSpPr>
        <p:spPr>
          <a:xfrm>
            <a:off x="1774441" y="2837494"/>
            <a:ext cx="1495346" cy="300082"/>
          </a:xfrm>
          <a:prstGeom prst="rect">
            <a:avLst/>
          </a:prstGeom>
          <a:noFill/>
        </p:spPr>
        <p:txBody>
          <a:bodyPr wrap="none" rtlCol="0">
            <a:spAutoFit/>
          </a:bodyPr>
          <a:lstStyle/>
          <a:p>
            <a:r>
              <a:rPr lang="en-US" sz="1350" dirty="0">
                <a:solidFill>
                  <a:schemeClr val="bg2">
                    <a:lumMod val="10000"/>
                  </a:schemeClr>
                </a:solidFill>
              </a:rPr>
              <a:t>1. Take a picture</a:t>
            </a:r>
          </a:p>
        </p:txBody>
      </p:sp>
      <p:sp>
        <p:nvSpPr>
          <p:cNvPr id="21" name="TextBox 20"/>
          <p:cNvSpPr txBox="1"/>
          <p:nvPr/>
        </p:nvSpPr>
        <p:spPr>
          <a:xfrm>
            <a:off x="3824376" y="3691042"/>
            <a:ext cx="731290" cy="300082"/>
          </a:xfrm>
          <a:prstGeom prst="rect">
            <a:avLst/>
          </a:prstGeom>
          <a:noFill/>
        </p:spPr>
        <p:txBody>
          <a:bodyPr wrap="none" rtlCol="0">
            <a:spAutoFit/>
          </a:bodyPr>
          <a:lstStyle/>
          <a:p>
            <a:r>
              <a:rPr lang="en-US" sz="1350" dirty="0">
                <a:solidFill>
                  <a:schemeClr val="bg2">
                    <a:lumMod val="10000"/>
                  </a:schemeClr>
                </a:solidFill>
              </a:rPr>
              <a:t>System</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898" y="2434553"/>
            <a:ext cx="1479168" cy="1479168"/>
          </a:xfrm>
          <a:prstGeom prst="rect">
            <a:avLst/>
          </a:prstGeom>
        </p:spPr>
      </p:pic>
      <p:sp>
        <p:nvSpPr>
          <p:cNvPr id="2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solidFill>
                  <a:schemeClr val="bg2">
                    <a:lumMod val="10000"/>
                  </a:schemeClr>
                </a:solidFill>
              </a:rPr>
              <a:t>How’d we do that?</a:t>
            </a:r>
            <a:endParaRPr lang="en-US" sz="2700" dirty="0">
              <a:solidFill>
                <a:schemeClr val="bg2">
                  <a:lumMod val="10000"/>
                </a:schemeClr>
              </a:solidFill>
            </a:endParaRPr>
          </a:p>
        </p:txBody>
      </p:sp>
      <p:cxnSp>
        <p:nvCxnSpPr>
          <p:cNvPr id="33" name="Straight Arrow Connector 32"/>
          <p:cNvCxnSpPr>
            <a:endCxn id="31" idx="1"/>
          </p:cNvCxnSpPr>
          <p:nvPr/>
        </p:nvCxnSpPr>
        <p:spPr>
          <a:xfrm>
            <a:off x="1648047" y="3174137"/>
            <a:ext cx="17168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21" y="2738258"/>
            <a:ext cx="963844" cy="96384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690" y="3230389"/>
            <a:ext cx="1176666" cy="1129599"/>
          </a:xfrm>
          <a:prstGeom prst="rect">
            <a:avLst/>
          </a:prstGeom>
        </p:spPr>
      </p:pic>
      <p:sp>
        <p:nvSpPr>
          <p:cNvPr id="11" name="TextBox 10"/>
          <p:cNvSpPr txBox="1"/>
          <p:nvPr/>
        </p:nvSpPr>
        <p:spPr>
          <a:xfrm>
            <a:off x="2131636" y="4359988"/>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27</a:t>
            </a:fld>
            <a:endParaRPr lang="en-US">
              <a:solidFill>
                <a:schemeClr val="bg2">
                  <a:lumMod val="10000"/>
                </a:schemeClr>
              </a:solidFill>
            </a:endParaRPr>
          </a:p>
        </p:txBody>
      </p:sp>
    </p:spTree>
    <p:extLst>
      <p:ext uri="{BB962C8B-B14F-4D97-AF65-F5344CB8AC3E}">
        <p14:creationId xmlns:p14="http://schemas.microsoft.com/office/powerpoint/2010/main" val="393740685"/>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270</a:t>
            </a:fld>
            <a:endParaRPr lang="en-US" dirty="0">
              <a:solidFill>
                <a:schemeClr val="bg2">
                  <a:lumMod val="10000"/>
                </a:schemeClr>
              </a:solidFill>
            </a:endParaRPr>
          </a:p>
        </p:txBody>
      </p:sp>
      <p:sp>
        <p:nvSpPr>
          <p:cNvPr id="44" name="Title 1"/>
          <p:cNvSpPr>
            <a:spLocks noGrp="1"/>
          </p:cNvSpPr>
          <p:nvPr>
            <p:ph type="title"/>
          </p:nvPr>
        </p:nvSpPr>
        <p:spPr>
          <a:xfrm>
            <a:off x="531639" y="753228"/>
            <a:ext cx="5982177" cy="1080938"/>
          </a:xfrm>
        </p:spPr>
        <p:txBody>
          <a:bodyPr/>
          <a:lstStyle/>
          <a:p>
            <a:r>
              <a:rPr lang="en-US" dirty="0" smtClean="0">
                <a:solidFill>
                  <a:schemeClr val="bg2">
                    <a:lumMod val="10000"/>
                  </a:schemeClr>
                </a:solidFill>
              </a:rPr>
              <a:t>Algorithms – Indoor direction – Identify floor</a:t>
            </a:r>
            <a:endParaRPr lang="en-US" dirty="0">
              <a:solidFill>
                <a:schemeClr val="bg2">
                  <a:lumMod val="10000"/>
                </a:schemeClr>
              </a:solidFill>
            </a:endParaRPr>
          </a:p>
        </p:txBody>
      </p:sp>
      <p:sp>
        <p:nvSpPr>
          <p:cNvPr id="2" name="Rectangle 1"/>
          <p:cNvSpPr/>
          <p:nvPr/>
        </p:nvSpPr>
        <p:spPr>
          <a:xfrm>
            <a:off x="970554" y="497068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 name="TextBox 4"/>
          <p:cNvSpPr txBox="1"/>
          <p:nvPr/>
        </p:nvSpPr>
        <p:spPr>
          <a:xfrm>
            <a:off x="4772710" y="3836028"/>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2</a:t>
            </a:r>
            <a:endParaRPr lang="en-US" b="1" dirty="0">
              <a:solidFill>
                <a:srgbClr val="FF0000"/>
              </a:solidFill>
              <a:latin typeface="Cambria" panose="02040503050406030204" pitchFamily="18" charset="0"/>
            </a:endParaRPr>
          </a:p>
        </p:txBody>
      </p:sp>
      <p:sp>
        <p:nvSpPr>
          <p:cNvPr id="12" name="TextBox 11"/>
          <p:cNvSpPr txBox="1"/>
          <p:nvPr/>
        </p:nvSpPr>
        <p:spPr>
          <a:xfrm>
            <a:off x="4772711" y="5005076"/>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1</a:t>
            </a:r>
            <a:endParaRPr lang="en-US" b="1" dirty="0">
              <a:solidFill>
                <a:srgbClr val="FF0000"/>
              </a:solidFill>
              <a:latin typeface="Cambria" panose="02040503050406030204" pitchFamily="18" charset="0"/>
            </a:endParaRPr>
          </a:p>
        </p:txBody>
      </p:sp>
      <p:sp>
        <p:nvSpPr>
          <p:cNvPr id="36" name="Rectangle 35"/>
          <p:cNvSpPr/>
          <p:nvPr/>
        </p:nvSpPr>
        <p:spPr>
          <a:xfrm>
            <a:off x="970554" y="375750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Rectangle 36"/>
          <p:cNvSpPr/>
          <p:nvPr/>
        </p:nvSpPr>
        <p:spPr>
          <a:xfrm>
            <a:off x="970554" y="254432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TextBox 37"/>
          <p:cNvSpPr txBox="1"/>
          <p:nvPr/>
        </p:nvSpPr>
        <p:spPr>
          <a:xfrm>
            <a:off x="4772709" y="2585550"/>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3</a:t>
            </a:r>
            <a:endParaRPr lang="en-US" b="1" dirty="0">
              <a:solidFill>
                <a:srgbClr val="FF0000"/>
              </a:solidFill>
              <a:latin typeface="Cambria" panose="02040503050406030204" pitchFamily="18" charset="0"/>
            </a:endParaRPr>
          </a:p>
        </p:txBody>
      </p:sp>
      <p:cxnSp>
        <p:nvCxnSpPr>
          <p:cNvPr id="39" name="Straight Connector 38"/>
          <p:cNvCxnSpPr/>
          <p:nvPr/>
        </p:nvCxnSpPr>
        <p:spPr>
          <a:xfrm>
            <a:off x="1569779" y="2054431"/>
            <a:ext cx="0" cy="4344839"/>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1248485" y="2532508"/>
            <a:ext cx="680021" cy="746952"/>
            <a:chOff x="1212341" y="4171969"/>
            <a:chExt cx="680021" cy="746952"/>
          </a:xfrm>
        </p:grpSpPr>
        <p:sp>
          <p:nvSpPr>
            <p:cNvPr id="41" name="TextBox 40"/>
            <p:cNvSpPr txBox="1"/>
            <p:nvPr/>
          </p:nvSpPr>
          <p:spPr>
            <a:xfrm>
              <a:off x="1574646" y="4549589"/>
              <a:ext cx="317716"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C</a:t>
              </a:r>
              <a:endParaRPr lang="en-US" b="1" dirty="0">
                <a:solidFill>
                  <a:schemeClr val="bg2">
                    <a:lumMod val="10000"/>
                  </a:schemeClr>
                </a:solidFill>
                <a:latin typeface="Cambria" panose="02040503050406030204" pitchFamily="18" charset="0"/>
              </a:endParaRP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46" name="Group 45"/>
          <p:cNvGrpSpPr/>
          <p:nvPr/>
        </p:nvGrpSpPr>
        <p:grpSpPr>
          <a:xfrm>
            <a:off x="1262596" y="3757509"/>
            <a:ext cx="697653" cy="746952"/>
            <a:chOff x="1212341" y="4171969"/>
            <a:chExt cx="697653" cy="746952"/>
          </a:xfrm>
        </p:grpSpPr>
        <p:sp>
          <p:nvSpPr>
            <p:cNvPr id="47" name="TextBox 46"/>
            <p:cNvSpPr txBox="1"/>
            <p:nvPr/>
          </p:nvSpPr>
          <p:spPr>
            <a:xfrm>
              <a:off x="1574646" y="4549589"/>
              <a:ext cx="33534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B</a:t>
              </a:r>
              <a:endParaRPr lang="en-US" b="1" dirty="0">
                <a:solidFill>
                  <a:schemeClr val="bg2">
                    <a:lumMod val="10000"/>
                  </a:schemeClr>
                </a:solidFill>
                <a:latin typeface="Cambria" panose="02040503050406030204" pitchFamily="18" charset="0"/>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50" name="Group 49"/>
          <p:cNvGrpSpPr/>
          <p:nvPr/>
        </p:nvGrpSpPr>
        <p:grpSpPr>
          <a:xfrm>
            <a:off x="1276074" y="5022431"/>
            <a:ext cx="697653" cy="746952"/>
            <a:chOff x="1212341" y="4171969"/>
            <a:chExt cx="697653" cy="746952"/>
          </a:xfrm>
        </p:grpSpPr>
        <p:sp>
          <p:nvSpPr>
            <p:cNvPr id="51" name="TextBox 50"/>
            <p:cNvSpPr txBox="1"/>
            <p:nvPr/>
          </p:nvSpPr>
          <p:spPr>
            <a:xfrm>
              <a:off x="1574646" y="4549589"/>
              <a:ext cx="335348" cy="369332"/>
            </a:xfrm>
            <a:prstGeom prst="rect">
              <a:avLst/>
            </a:prstGeom>
            <a:noFill/>
          </p:spPr>
          <p:txBody>
            <a:bodyPr wrap="none" rtlCol="0">
              <a:spAutoFit/>
            </a:bodyPr>
            <a:lstStyle/>
            <a:p>
              <a:r>
                <a:rPr lang="en-US" b="1" dirty="0">
                  <a:solidFill>
                    <a:schemeClr val="bg2">
                      <a:lumMod val="10000"/>
                    </a:schemeClr>
                  </a:solidFill>
                  <a:latin typeface="Cambria" panose="02040503050406030204" pitchFamily="18" charset="0"/>
                </a:rPr>
                <a:t>A</a:t>
              </a: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sp>
        <p:nvSpPr>
          <p:cNvPr id="25" name="TextBox 24"/>
          <p:cNvSpPr txBox="1"/>
          <p:nvPr/>
        </p:nvSpPr>
        <p:spPr>
          <a:xfrm>
            <a:off x="4746805" y="5602890"/>
            <a:ext cx="30328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S</a:t>
            </a:r>
            <a:endParaRPr lang="en-US" b="1" dirty="0">
              <a:solidFill>
                <a:schemeClr val="bg2">
                  <a:lumMod val="10000"/>
                </a:schemeClr>
              </a:solidFill>
              <a:latin typeface="Cambria" panose="02040503050406030204" pitchFamily="18" charset="0"/>
            </a:endParaRPr>
          </a:p>
        </p:txBody>
      </p:sp>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l="21197" r="20111"/>
          <a:stretch/>
        </p:blipFill>
        <p:spPr>
          <a:xfrm>
            <a:off x="4475848" y="5468693"/>
            <a:ext cx="265976" cy="453167"/>
          </a:xfrm>
          <a:prstGeom prst="rect">
            <a:avLst/>
          </a:prstGeom>
          <a:solidFill>
            <a:schemeClr val="bg1"/>
          </a:solidFill>
        </p:spPr>
      </p:pic>
      <p:sp>
        <p:nvSpPr>
          <p:cNvPr id="28" name="TextBox 27"/>
          <p:cNvSpPr txBox="1"/>
          <p:nvPr/>
        </p:nvSpPr>
        <p:spPr>
          <a:xfrm>
            <a:off x="-41011" y="3769867"/>
            <a:ext cx="942966" cy="646331"/>
          </a:xfrm>
          <a:prstGeom prst="rect">
            <a:avLst/>
          </a:prstGeom>
          <a:noFill/>
          <a:ln w="19050">
            <a:solidFill>
              <a:srgbClr val="00B0F0"/>
            </a:solidFill>
            <a:prstDash val="dash"/>
          </a:ln>
        </p:spPr>
        <p:txBody>
          <a:bodyPr wrap="square" rtlCol="0">
            <a:spAutoFit/>
          </a:bodyPr>
          <a:lstStyle/>
          <a:p>
            <a:r>
              <a:rPr lang="en-US" dirty="0">
                <a:solidFill>
                  <a:schemeClr val="bg2">
                    <a:lumMod val="10000"/>
                  </a:schemeClr>
                </a:solidFill>
              </a:rPr>
              <a:t>Floor </a:t>
            </a:r>
            <a:endParaRPr lang="en-US" dirty="0" smtClean="0">
              <a:solidFill>
                <a:schemeClr val="bg2">
                  <a:lumMod val="10000"/>
                </a:schemeClr>
              </a:solidFill>
            </a:endParaRPr>
          </a:p>
          <a:p>
            <a:r>
              <a:rPr lang="en-US" dirty="0" smtClean="0">
                <a:solidFill>
                  <a:schemeClr val="bg2">
                    <a:lumMod val="10000"/>
                  </a:schemeClr>
                </a:solidFill>
              </a:rPr>
              <a:t>Beacon</a:t>
            </a:r>
          </a:p>
        </p:txBody>
      </p:sp>
      <p:cxnSp>
        <p:nvCxnSpPr>
          <p:cNvPr id="29" name="Elbow Connector 28"/>
          <p:cNvCxnSpPr>
            <a:stCxn id="28" idx="0"/>
          </p:cNvCxnSpPr>
          <p:nvPr/>
        </p:nvCxnSpPr>
        <p:spPr>
          <a:xfrm rot="5400000" flipH="1" flipV="1">
            <a:off x="388561" y="2909944"/>
            <a:ext cx="901835" cy="818013"/>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8" idx="2"/>
          </p:cNvCxnSpPr>
          <p:nvPr/>
        </p:nvCxnSpPr>
        <p:spPr>
          <a:xfrm rot="16200000" flipH="1">
            <a:off x="382395" y="4464275"/>
            <a:ext cx="941757" cy="845602"/>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8" idx="3"/>
          </p:cNvCxnSpPr>
          <p:nvPr/>
        </p:nvCxnSpPr>
        <p:spPr>
          <a:xfrm>
            <a:off x="901955" y="4093033"/>
            <a:ext cx="36064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616557" y="616448"/>
            <a:ext cx="2527444" cy="646331"/>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b="1" dirty="0" smtClean="0">
                <a:solidFill>
                  <a:schemeClr val="bg2">
                    <a:lumMod val="10000"/>
                  </a:schemeClr>
                </a:solidFill>
              </a:rPr>
              <a:t>Identify floor</a:t>
            </a:r>
          </a:p>
        </p:txBody>
      </p:sp>
      <p:sp>
        <p:nvSpPr>
          <p:cNvPr id="3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1047197477"/>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271</a:t>
            </a:fld>
            <a:endParaRPr lang="en-US" dirty="0">
              <a:solidFill>
                <a:schemeClr val="bg2">
                  <a:lumMod val="10000"/>
                </a:schemeClr>
              </a:solidFill>
            </a:endParaRPr>
          </a:p>
        </p:txBody>
      </p:sp>
      <p:sp>
        <p:nvSpPr>
          <p:cNvPr id="44" name="Title 1"/>
          <p:cNvSpPr>
            <a:spLocks noGrp="1"/>
          </p:cNvSpPr>
          <p:nvPr>
            <p:ph type="title"/>
          </p:nvPr>
        </p:nvSpPr>
        <p:spPr>
          <a:xfrm>
            <a:off x="531639" y="753228"/>
            <a:ext cx="5961628" cy="1080938"/>
          </a:xfrm>
        </p:spPr>
        <p:txBody>
          <a:bodyPr/>
          <a:lstStyle/>
          <a:p>
            <a:r>
              <a:rPr lang="en-US" dirty="0" smtClean="0">
                <a:solidFill>
                  <a:schemeClr val="bg2">
                    <a:lumMod val="10000"/>
                  </a:schemeClr>
                </a:solidFill>
              </a:rPr>
              <a:t>Algorithms – Indoor direction – Identify floor</a:t>
            </a:r>
            <a:endParaRPr lang="en-US" dirty="0">
              <a:solidFill>
                <a:schemeClr val="bg2">
                  <a:lumMod val="10000"/>
                </a:schemeClr>
              </a:solidFill>
            </a:endParaRPr>
          </a:p>
        </p:txBody>
      </p:sp>
      <p:sp>
        <p:nvSpPr>
          <p:cNvPr id="2" name="Rectangle 1"/>
          <p:cNvSpPr/>
          <p:nvPr/>
        </p:nvSpPr>
        <p:spPr>
          <a:xfrm>
            <a:off x="970554" y="497068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 name="TextBox 4"/>
          <p:cNvSpPr txBox="1"/>
          <p:nvPr/>
        </p:nvSpPr>
        <p:spPr>
          <a:xfrm>
            <a:off x="4772710" y="3836028"/>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2</a:t>
            </a:r>
            <a:endParaRPr lang="en-US" b="1" dirty="0">
              <a:solidFill>
                <a:srgbClr val="FF0000"/>
              </a:solidFill>
              <a:latin typeface="Cambria" panose="02040503050406030204" pitchFamily="18" charset="0"/>
            </a:endParaRPr>
          </a:p>
        </p:txBody>
      </p:sp>
      <p:sp>
        <p:nvSpPr>
          <p:cNvPr id="12" name="TextBox 11"/>
          <p:cNvSpPr txBox="1"/>
          <p:nvPr/>
        </p:nvSpPr>
        <p:spPr>
          <a:xfrm>
            <a:off x="4772711" y="5005076"/>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1</a:t>
            </a:r>
            <a:endParaRPr lang="en-US" b="1" dirty="0">
              <a:solidFill>
                <a:srgbClr val="FF0000"/>
              </a:solidFill>
              <a:latin typeface="Cambria" panose="02040503050406030204" pitchFamily="18" charset="0"/>
            </a:endParaRPr>
          </a:p>
        </p:txBody>
      </p:sp>
      <p:sp>
        <p:nvSpPr>
          <p:cNvPr id="36" name="Rectangle 35"/>
          <p:cNvSpPr/>
          <p:nvPr/>
        </p:nvSpPr>
        <p:spPr>
          <a:xfrm>
            <a:off x="970554" y="375750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Rectangle 36"/>
          <p:cNvSpPr/>
          <p:nvPr/>
        </p:nvSpPr>
        <p:spPr>
          <a:xfrm>
            <a:off x="970554" y="254432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TextBox 37"/>
          <p:cNvSpPr txBox="1"/>
          <p:nvPr/>
        </p:nvSpPr>
        <p:spPr>
          <a:xfrm>
            <a:off x="4772709" y="2585550"/>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3</a:t>
            </a:r>
            <a:endParaRPr lang="en-US" b="1" dirty="0">
              <a:solidFill>
                <a:srgbClr val="FF0000"/>
              </a:solidFill>
              <a:latin typeface="Cambria" panose="02040503050406030204" pitchFamily="18" charset="0"/>
            </a:endParaRPr>
          </a:p>
        </p:txBody>
      </p:sp>
      <p:cxnSp>
        <p:nvCxnSpPr>
          <p:cNvPr id="39" name="Straight Connector 38"/>
          <p:cNvCxnSpPr/>
          <p:nvPr/>
        </p:nvCxnSpPr>
        <p:spPr>
          <a:xfrm>
            <a:off x="1569779" y="2054431"/>
            <a:ext cx="0" cy="4344839"/>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569779" y="2885705"/>
            <a:ext cx="2906069" cy="2582988"/>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1248485" y="2532508"/>
            <a:ext cx="680021" cy="746952"/>
            <a:chOff x="1212341" y="4171969"/>
            <a:chExt cx="680021" cy="746952"/>
          </a:xfrm>
        </p:grpSpPr>
        <p:sp>
          <p:nvSpPr>
            <p:cNvPr id="41" name="TextBox 40"/>
            <p:cNvSpPr txBox="1"/>
            <p:nvPr/>
          </p:nvSpPr>
          <p:spPr>
            <a:xfrm>
              <a:off x="1574646" y="4549589"/>
              <a:ext cx="317716"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C</a:t>
              </a:r>
              <a:endParaRPr lang="en-US" b="1" dirty="0">
                <a:solidFill>
                  <a:schemeClr val="bg2">
                    <a:lumMod val="10000"/>
                  </a:schemeClr>
                </a:solidFill>
                <a:latin typeface="Cambria" panose="02040503050406030204" pitchFamily="18" charset="0"/>
              </a:endParaRP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cxnSp>
        <p:nvCxnSpPr>
          <p:cNvPr id="57" name="Straight Connector 56"/>
          <p:cNvCxnSpPr/>
          <p:nvPr/>
        </p:nvCxnSpPr>
        <p:spPr>
          <a:xfrm>
            <a:off x="1569779" y="4135129"/>
            <a:ext cx="2906069" cy="1467761"/>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569779" y="5400051"/>
            <a:ext cx="2906069" cy="36933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1262596" y="3757509"/>
            <a:ext cx="697653" cy="746952"/>
            <a:chOff x="1212341" y="4171969"/>
            <a:chExt cx="697653" cy="746952"/>
          </a:xfrm>
        </p:grpSpPr>
        <p:sp>
          <p:nvSpPr>
            <p:cNvPr id="47" name="TextBox 46"/>
            <p:cNvSpPr txBox="1"/>
            <p:nvPr/>
          </p:nvSpPr>
          <p:spPr>
            <a:xfrm>
              <a:off x="1574646" y="4549589"/>
              <a:ext cx="33534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B</a:t>
              </a:r>
              <a:endParaRPr lang="en-US" b="1" dirty="0">
                <a:solidFill>
                  <a:schemeClr val="bg2">
                    <a:lumMod val="10000"/>
                  </a:schemeClr>
                </a:solidFill>
                <a:latin typeface="Cambria" panose="02040503050406030204" pitchFamily="18" charset="0"/>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50" name="Group 49"/>
          <p:cNvGrpSpPr/>
          <p:nvPr/>
        </p:nvGrpSpPr>
        <p:grpSpPr>
          <a:xfrm>
            <a:off x="1276074" y="5022431"/>
            <a:ext cx="697653" cy="746952"/>
            <a:chOff x="1212341" y="4171969"/>
            <a:chExt cx="697653" cy="746952"/>
          </a:xfrm>
        </p:grpSpPr>
        <p:sp>
          <p:nvSpPr>
            <p:cNvPr id="51" name="TextBox 50"/>
            <p:cNvSpPr txBox="1"/>
            <p:nvPr/>
          </p:nvSpPr>
          <p:spPr>
            <a:xfrm>
              <a:off x="1574646" y="4549589"/>
              <a:ext cx="335348" cy="369332"/>
            </a:xfrm>
            <a:prstGeom prst="rect">
              <a:avLst/>
            </a:prstGeom>
            <a:noFill/>
          </p:spPr>
          <p:txBody>
            <a:bodyPr wrap="none" rtlCol="0">
              <a:spAutoFit/>
            </a:bodyPr>
            <a:lstStyle/>
            <a:p>
              <a:r>
                <a:rPr lang="en-US" b="1" dirty="0">
                  <a:solidFill>
                    <a:schemeClr val="bg2">
                      <a:lumMod val="10000"/>
                    </a:schemeClr>
                  </a:solidFill>
                  <a:latin typeface="Cambria" panose="02040503050406030204" pitchFamily="18" charset="0"/>
                </a:rPr>
                <a:t>A</a:t>
              </a: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sp>
        <p:nvSpPr>
          <p:cNvPr id="30" name="TextBox 29"/>
          <p:cNvSpPr txBox="1"/>
          <p:nvPr/>
        </p:nvSpPr>
        <p:spPr>
          <a:xfrm>
            <a:off x="4746805" y="5602890"/>
            <a:ext cx="30328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S</a:t>
            </a:r>
            <a:endParaRPr lang="en-US" b="1" dirty="0">
              <a:solidFill>
                <a:schemeClr val="bg2">
                  <a:lumMod val="10000"/>
                </a:schemeClr>
              </a:solidFill>
              <a:latin typeface="Cambria" panose="02040503050406030204" pitchFamily="18" charset="0"/>
            </a:endParaRPr>
          </a:p>
        </p:txBody>
      </p:sp>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21197" r="20111"/>
          <a:stretch/>
        </p:blipFill>
        <p:spPr>
          <a:xfrm>
            <a:off x="4475848" y="5468693"/>
            <a:ext cx="265976" cy="453167"/>
          </a:xfrm>
          <a:prstGeom prst="rect">
            <a:avLst/>
          </a:prstGeom>
          <a:solidFill>
            <a:schemeClr val="bg1"/>
          </a:solidFill>
        </p:spPr>
      </p:pic>
      <p:sp>
        <p:nvSpPr>
          <p:cNvPr id="32" name="TextBox 31"/>
          <p:cNvSpPr txBox="1"/>
          <p:nvPr/>
        </p:nvSpPr>
        <p:spPr>
          <a:xfrm>
            <a:off x="-41011" y="3769867"/>
            <a:ext cx="942966" cy="646331"/>
          </a:xfrm>
          <a:prstGeom prst="rect">
            <a:avLst/>
          </a:prstGeom>
          <a:noFill/>
          <a:ln w="19050">
            <a:solidFill>
              <a:srgbClr val="00B0F0"/>
            </a:solidFill>
            <a:prstDash val="dash"/>
          </a:ln>
        </p:spPr>
        <p:txBody>
          <a:bodyPr wrap="square" rtlCol="0">
            <a:spAutoFit/>
          </a:bodyPr>
          <a:lstStyle/>
          <a:p>
            <a:r>
              <a:rPr lang="en-US" dirty="0">
                <a:solidFill>
                  <a:schemeClr val="bg2">
                    <a:lumMod val="10000"/>
                  </a:schemeClr>
                </a:solidFill>
              </a:rPr>
              <a:t>Floor </a:t>
            </a:r>
            <a:endParaRPr lang="en-US" dirty="0" smtClean="0">
              <a:solidFill>
                <a:schemeClr val="bg2">
                  <a:lumMod val="10000"/>
                </a:schemeClr>
              </a:solidFill>
            </a:endParaRPr>
          </a:p>
          <a:p>
            <a:r>
              <a:rPr lang="en-US" dirty="0" smtClean="0">
                <a:solidFill>
                  <a:schemeClr val="bg2">
                    <a:lumMod val="10000"/>
                  </a:schemeClr>
                </a:solidFill>
              </a:rPr>
              <a:t>Beacon</a:t>
            </a:r>
          </a:p>
        </p:txBody>
      </p:sp>
      <p:cxnSp>
        <p:nvCxnSpPr>
          <p:cNvPr id="33" name="Elbow Connector 32"/>
          <p:cNvCxnSpPr>
            <a:stCxn id="32" idx="0"/>
          </p:cNvCxnSpPr>
          <p:nvPr/>
        </p:nvCxnSpPr>
        <p:spPr>
          <a:xfrm rot="5400000" flipH="1" flipV="1">
            <a:off x="388561" y="2909944"/>
            <a:ext cx="901835" cy="818013"/>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32" idx="2"/>
          </p:cNvCxnSpPr>
          <p:nvPr/>
        </p:nvCxnSpPr>
        <p:spPr>
          <a:xfrm rot="16200000" flipH="1">
            <a:off x="382395" y="4464275"/>
            <a:ext cx="941757" cy="845602"/>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3"/>
          </p:cNvCxnSpPr>
          <p:nvPr/>
        </p:nvCxnSpPr>
        <p:spPr>
          <a:xfrm>
            <a:off x="901955" y="4093033"/>
            <a:ext cx="36064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616557" y="616448"/>
            <a:ext cx="2527444" cy="646331"/>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b="1" dirty="0" smtClean="0">
                <a:solidFill>
                  <a:schemeClr val="bg2">
                    <a:lumMod val="10000"/>
                  </a:schemeClr>
                </a:solidFill>
              </a:rPr>
              <a:t>Identify floor</a:t>
            </a:r>
          </a:p>
        </p:txBody>
      </p:sp>
      <p:sp>
        <p:nvSpPr>
          <p:cNvPr id="5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187622254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272</a:t>
            </a:fld>
            <a:endParaRPr lang="en-US" dirty="0">
              <a:solidFill>
                <a:schemeClr val="bg2">
                  <a:lumMod val="10000"/>
                </a:schemeClr>
              </a:solidFill>
            </a:endParaRPr>
          </a:p>
        </p:txBody>
      </p:sp>
      <p:sp>
        <p:nvSpPr>
          <p:cNvPr id="44"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floor</a:t>
            </a:r>
            <a:endParaRPr lang="en-US" dirty="0">
              <a:solidFill>
                <a:schemeClr val="bg2">
                  <a:lumMod val="10000"/>
                </a:schemeClr>
              </a:solidFill>
            </a:endParaRPr>
          </a:p>
        </p:txBody>
      </p:sp>
      <p:sp>
        <p:nvSpPr>
          <p:cNvPr id="2" name="Rectangle 1"/>
          <p:cNvSpPr/>
          <p:nvPr/>
        </p:nvSpPr>
        <p:spPr>
          <a:xfrm>
            <a:off x="970554" y="497068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 name="TextBox 4"/>
          <p:cNvSpPr txBox="1"/>
          <p:nvPr/>
        </p:nvSpPr>
        <p:spPr>
          <a:xfrm>
            <a:off x="4772710" y="3836028"/>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2</a:t>
            </a:r>
            <a:endParaRPr lang="en-US" b="1" dirty="0">
              <a:solidFill>
                <a:srgbClr val="FF0000"/>
              </a:solidFill>
              <a:latin typeface="Cambria" panose="02040503050406030204" pitchFamily="18" charset="0"/>
            </a:endParaRPr>
          </a:p>
        </p:txBody>
      </p:sp>
      <p:sp>
        <p:nvSpPr>
          <p:cNvPr id="12" name="TextBox 11"/>
          <p:cNvSpPr txBox="1"/>
          <p:nvPr/>
        </p:nvSpPr>
        <p:spPr>
          <a:xfrm>
            <a:off x="4772711" y="5005076"/>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1</a:t>
            </a:r>
            <a:endParaRPr lang="en-US" b="1" dirty="0">
              <a:solidFill>
                <a:srgbClr val="FF0000"/>
              </a:solidFill>
              <a:latin typeface="Cambria" panose="02040503050406030204" pitchFamily="18" charset="0"/>
            </a:endParaRPr>
          </a:p>
        </p:txBody>
      </p:sp>
      <p:sp>
        <p:nvSpPr>
          <p:cNvPr id="36" name="Rectangle 35"/>
          <p:cNvSpPr/>
          <p:nvPr/>
        </p:nvSpPr>
        <p:spPr>
          <a:xfrm>
            <a:off x="970554" y="375750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Rectangle 36"/>
          <p:cNvSpPr/>
          <p:nvPr/>
        </p:nvSpPr>
        <p:spPr>
          <a:xfrm>
            <a:off x="970554" y="254432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TextBox 37"/>
          <p:cNvSpPr txBox="1"/>
          <p:nvPr/>
        </p:nvSpPr>
        <p:spPr>
          <a:xfrm>
            <a:off x="4772709" y="2585550"/>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3</a:t>
            </a:r>
            <a:endParaRPr lang="en-US" b="1" dirty="0">
              <a:solidFill>
                <a:srgbClr val="FF0000"/>
              </a:solidFill>
              <a:latin typeface="Cambria" panose="02040503050406030204" pitchFamily="18" charset="0"/>
            </a:endParaRPr>
          </a:p>
        </p:txBody>
      </p:sp>
      <p:cxnSp>
        <p:nvCxnSpPr>
          <p:cNvPr id="39" name="Straight Connector 38"/>
          <p:cNvCxnSpPr/>
          <p:nvPr/>
        </p:nvCxnSpPr>
        <p:spPr>
          <a:xfrm>
            <a:off x="1569779" y="2054431"/>
            <a:ext cx="0" cy="4344839"/>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38098" y="2492739"/>
            <a:ext cx="2763642" cy="1754326"/>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SA</a:t>
            </a:r>
            <a:r>
              <a:rPr lang="en-US" b="1" dirty="0" smtClean="0">
                <a:solidFill>
                  <a:schemeClr val="bg2">
                    <a:lumMod val="10000"/>
                  </a:schemeClr>
                </a:solidFill>
                <a:latin typeface="Cambria" panose="02040503050406030204" pitchFamily="18" charset="0"/>
              </a:rPr>
              <a:t> : distance from S to  A</a:t>
            </a:r>
          </a:p>
          <a:p>
            <a:endParaRPr lang="en-US" b="1" dirty="0">
              <a:solidFill>
                <a:schemeClr val="bg2">
                  <a:lumMod val="10000"/>
                </a:schemeClr>
              </a:solidFill>
              <a:latin typeface="Cambria" panose="02040503050406030204" pitchFamily="18" charset="0"/>
            </a:endParaRPr>
          </a:p>
          <a:p>
            <a:r>
              <a:rPr lang="en-US" b="1" dirty="0" smtClean="0">
                <a:solidFill>
                  <a:srgbClr val="FF0000"/>
                </a:solidFill>
                <a:latin typeface="Cambria" panose="02040503050406030204" pitchFamily="18" charset="0"/>
              </a:rPr>
              <a:t>SB</a:t>
            </a:r>
            <a:r>
              <a:rPr lang="en-US" b="1" dirty="0" smtClean="0">
                <a:solidFill>
                  <a:schemeClr val="bg2">
                    <a:lumMod val="10000"/>
                  </a:schemeClr>
                </a:solidFill>
                <a:latin typeface="Cambria" panose="02040503050406030204" pitchFamily="18" charset="0"/>
              </a:rPr>
              <a:t> </a:t>
            </a:r>
            <a:r>
              <a:rPr lang="en-US" b="1" dirty="0">
                <a:solidFill>
                  <a:schemeClr val="bg2">
                    <a:lumMod val="10000"/>
                  </a:schemeClr>
                </a:solidFill>
                <a:latin typeface="Cambria" panose="02040503050406030204" pitchFamily="18" charset="0"/>
              </a:rPr>
              <a:t>: distance from S to  </a:t>
            </a:r>
            <a:r>
              <a:rPr lang="en-US" b="1" dirty="0" smtClean="0">
                <a:solidFill>
                  <a:schemeClr val="bg2">
                    <a:lumMod val="10000"/>
                  </a:schemeClr>
                </a:solidFill>
                <a:latin typeface="Cambria" panose="02040503050406030204" pitchFamily="18" charset="0"/>
              </a:rPr>
              <a:t>B</a:t>
            </a:r>
          </a:p>
          <a:p>
            <a:endParaRPr lang="en-US" b="1" dirty="0">
              <a:solidFill>
                <a:schemeClr val="bg2">
                  <a:lumMod val="10000"/>
                </a:schemeClr>
              </a:solidFill>
              <a:latin typeface="Cambria" panose="02040503050406030204" pitchFamily="18" charset="0"/>
            </a:endParaRPr>
          </a:p>
          <a:p>
            <a:r>
              <a:rPr lang="en-US" b="1" dirty="0" smtClean="0">
                <a:solidFill>
                  <a:srgbClr val="FF0000"/>
                </a:solidFill>
                <a:latin typeface="Cambria" panose="02040503050406030204" pitchFamily="18" charset="0"/>
              </a:rPr>
              <a:t>SC</a:t>
            </a:r>
            <a:r>
              <a:rPr lang="en-US" b="1" dirty="0" smtClean="0">
                <a:solidFill>
                  <a:schemeClr val="bg2">
                    <a:lumMod val="10000"/>
                  </a:schemeClr>
                </a:solidFill>
                <a:latin typeface="Cambria" panose="02040503050406030204" pitchFamily="18" charset="0"/>
              </a:rPr>
              <a:t> </a:t>
            </a:r>
            <a:r>
              <a:rPr lang="en-US" b="1" dirty="0">
                <a:solidFill>
                  <a:schemeClr val="bg2">
                    <a:lumMod val="10000"/>
                  </a:schemeClr>
                </a:solidFill>
                <a:latin typeface="Cambria" panose="02040503050406030204" pitchFamily="18" charset="0"/>
              </a:rPr>
              <a:t>: distance from S to  </a:t>
            </a:r>
            <a:r>
              <a:rPr lang="en-US" b="1" dirty="0" smtClean="0">
                <a:solidFill>
                  <a:schemeClr val="bg2">
                    <a:lumMod val="10000"/>
                  </a:schemeClr>
                </a:solidFill>
                <a:latin typeface="Cambria" panose="02040503050406030204" pitchFamily="18" charset="0"/>
              </a:rPr>
              <a:t>C</a:t>
            </a:r>
            <a:endParaRPr lang="en-US" b="1" dirty="0">
              <a:solidFill>
                <a:schemeClr val="bg2">
                  <a:lumMod val="10000"/>
                </a:schemeClr>
              </a:solidFill>
              <a:latin typeface="Cambria" panose="02040503050406030204" pitchFamily="18" charset="0"/>
            </a:endParaRPr>
          </a:p>
          <a:p>
            <a:r>
              <a:rPr lang="en-US" b="1" dirty="0" smtClean="0">
                <a:solidFill>
                  <a:schemeClr val="bg2">
                    <a:lumMod val="10000"/>
                  </a:schemeClr>
                </a:solidFill>
                <a:latin typeface="Cambria" panose="02040503050406030204" pitchFamily="18" charset="0"/>
              </a:rPr>
              <a:t> </a:t>
            </a:r>
            <a:endParaRPr lang="en-US" b="1" dirty="0">
              <a:solidFill>
                <a:schemeClr val="bg2">
                  <a:lumMod val="10000"/>
                </a:schemeClr>
              </a:solidFill>
              <a:latin typeface="Cambria" panose="02040503050406030204" pitchFamily="18" charset="0"/>
            </a:endParaRPr>
          </a:p>
        </p:txBody>
      </p:sp>
      <p:cxnSp>
        <p:nvCxnSpPr>
          <p:cNvPr id="31" name="Straight Connector 30"/>
          <p:cNvCxnSpPr/>
          <p:nvPr/>
        </p:nvCxnSpPr>
        <p:spPr>
          <a:xfrm>
            <a:off x="1569779" y="2885705"/>
            <a:ext cx="2906069" cy="2582988"/>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9779" y="4135129"/>
            <a:ext cx="2906069" cy="1467761"/>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569779" y="5400051"/>
            <a:ext cx="2906069" cy="36933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46805" y="5602890"/>
            <a:ext cx="30328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S</a:t>
            </a:r>
            <a:endParaRPr lang="en-US" b="1" dirty="0">
              <a:solidFill>
                <a:schemeClr val="bg2">
                  <a:lumMod val="10000"/>
                </a:schemeClr>
              </a:solidFill>
              <a:latin typeface="Cambria" panose="02040503050406030204" pitchFamily="18" charset="0"/>
            </a:endParaRPr>
          </a:p>
        </p:txBody>
      </p:sp>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4475848" y="5468693"/>
            <a:ext cx="265976" cy="453167"/>
          </a:xfrm>
          <a:prstGeom prst="rect">
            <a:avLst/>
          </a:prstGeom>
          <a:solidFill>
            <a:schemeClr val="bg1"/>
          </a:solidFill>
        </p:spPr>
      </p:pic>
      <p:sp>
        <p:nvSpPr>
          <p:cNvPr id="54" name="TextBox 53"/>
          <p:cNvSpPr txBox="1"/>
          <p:nvPr/>
        </p:nvSpPr>
        <p:spPr>
          <a:xfrm>
            <a:off x="-41011" y="3769867"/>
            <a:ext cx="942966" cy="646331"/>
          </a:xfrm>
          <a:prstGeom prst="rect">
            <a:avLst/>
          </a:prstGeom>
          <a:noFill/>
          <a:ln w="19050">
            <a:solidFill>
              <a:srgbClr val="00B0F0"/>
            </a:solidFill>
            <a:prstDash val="dash"/>
          </a:ln>
        </p:spPr>
        <p:txBody>
          <a:bodyPr wrap="square" rtlCol="0">
            <a:spAutoFit/>
          </a:bodyPr>
          <a:lstStyle/>
          <a:p>
            <a:r>
              <a:rPr lang="en-US" dirty="0">
                <a:solidFill>
                  <a:schemeClr val="bg2">
                    <a:lumMod val="10000"/>
                  </a:schemeClr>
                </a:solidFill>
              </a:rPr>
              <a:t>Floor </a:t>
            </a:r>
            <a:endParaRPr lang="en-US" dirty="0" smtClean="0">
              <a:solidFill>
                <a:schemeClr val="bg2">
                  <a:lumMod val="10000"/>
                </a:schemeClr>
              </a:solidFill>
            </a:endParaRPr>
          </a:p>
          <a:p>
            <a:r>
              <a:rPr lang="en-US" dirty="0" smtClean="0">
                <a:solidFill>
                  <a:schemeClr val="bg2">
                    <a:lumMod val="10000"/>
                  </a:schemeClr>
                </a:solidFill>
              </a:rPr>
              <a:t>Beacon</a:t>
            </a:r>
          </a:p>
        </p:txBody>
      </p:sp>
      <p:cxnSp>
        <p:nvCxnSpPr>
          <p:cNvPr id="55" name="Elbow Connector 54"/>
          <p:cNvCxnSpPr>
            <a:stCxn id="54" idx="0"/>
          </p:cNvCxnSpPr>
          <p:nvPr/>
        </p:nvCxnSpPr>
        <p:spPr>
          <a:xfrm rot="5400000" flipH="1" flipV="1">
            <a:off x="388561" y="2909944"/>
            <a:ext cx="901835" cy="818013"/>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4" idx="2"/>
          </p:cNvCxnSpPr>
          <p:nvPr/>
        </p:nvCxnSpPr>
        <p:spPr>
          <a:xfrm rot="16200000" flipH="1">
            <a:off x="382395" y="4464275"/>
            <a:ext cx="941757" cy="845602"/>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4" idx="3"/>
          </p:cNvCxnSpPr>
          <p:nvPr/>
        </p:nvCxnSpPr>
        <p:spPr>
          <a:xfrm>
            <a:off x="901955" y="4093033"/>
            <a:ext cx="36064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616557" y="616448"/>
            <a:ext cx="2527444" cy="646331"/>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b="1" dirty="0" smtClean="0">
                <a:solidFill>
                  <a:schemeClr val="bg2">
                    <a:lumMod val="10000"/>
                  </a:schemeClr>
                </a:solidFill>
              </a:rPr>
              <a:t>Identify floor</a:t>
            </a:r>
          </a:p>
        </p:txBody>
      </p:sp>
      <p:sp>
        <p:nvSpPr>
          <p:cNvPr id="5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grpSp>
        <p:nvGrpSpPr>
          <p:cNvPr id="40" name="Group 39"/>
          <p:cNvGrpSpPr/>
          <p:nvPr/>
        </p:nvGrpSpPr>
        <p:grpSpPr>
          <a:xfrm>
            <a:off x="1248485" y="2532508"/>
            <a:ext cx="680021" cy="746952"/>
            <a:chOff x="1212341" y="4171969"/>
            <a:chExt cx="680021" cy="746952"/>
          </a:xfrm>
        </p:grpSpPr>
        <p:sp>
          <p:nvSpPr>
            <p:cNvPr id="41" name="TextBox 40"/>
            <p:cNvSpPr txBox="1"/>
            <p:nvPr/>
          </p:nvSpPr>
          <p:spPr>
            <a:xfrm>
              <a:off x="1574646" y="4549589"/>
              <a:ext cx="317716"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C</a:t>
              </a:r>
              <a:endParaRPr lang="en-US" b="1" dirty="0">
                <a:solidFill>
                  <a:schemeClr val="bg2">
                    <a:lumMod val="10000"/>
                  </a:schemeClr>
                </a:solidFill>
                <a:latin typeface="Cambria" panose="02040503050406030204" pitchFamily="18" charset="0"/>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46" name="Group 45"/>
          <p:cNvGrpSpPr/>
          <p:nvPr/>
        </p:nvGrpSpPr>
        <p:grpSpPr>
          <a:xfrm>
            <a:off x="1262596" y="3757509"/>
            <a:ext cx="697653" cy="746952"/>
            <a:chOff x="1212341" y="4171969"/>
            <a:chExt cx="697653" cy="746952"/>
          </a:xfrm>
        </p:grpSpPr>
        <p:sp>
          <p:nvSpPr>
            <p:cNvPr id="47" name="TextBox 46"/>
            <p:cNvSpPr txBox="1"/>
            <p:nvPr/>
          </p:nvSpPr>
          <p:spPr>
            <a:xfrm>
              <a:off x="1574646" y="4549589"/>
              <a:ext cx="33534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B</a:t>
              </a:r>
              <a:endParaRPr lang="en-US" b="1" dirty="0">
                <a:solidFill>
                  <a:schemeClr val="bg2">
                    <a:lumMod val="10000"/>
                  </a:schemeClr>
                </a:solidFill>
                <a:latin typeface="Cambria" panose="02040503050406030204" pitchFamily="18" charset="0"/>
              </a:endParaRPr>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50" name="Group 49"/>
          <p:cNvGrpSpPr/>
          <p:nvPr/>
        </p:nvGrpSpPr>
        <p:grpSpPr>
          <a:xfrm>
            <a:off x="1276074" y="5022431"/>
            <a:ext cx="697653" cy="746952"/>
            <a:chOff x="1212341" y="4171969"/>
            <a:chExt cx="697653" cy="746952"/>
          </a:xfrm>
        </p:grpSpPr>
        <p:sp>
          <p:nvSpPr>
            <p:cNvPr id="51" name="TextBox 50"/>
            <p:cNvSpPr txBox="1"/>
            <p:nvPr/>
          </p:nvSpPr>
          <p:spPr>
            <a:xfrm>
              <a:off x="1574646" y="4549589"/>
              <a:ext cx="335348" cy="369332"/>
            </a:xfrm>
            <a:prstGeom prst="rect">
              <a:avLst/>
            </a:prstGeom>
            <a:noFill/>
          </p:spPr>
          <p:txBody>
            <a:bodyPr wrap="none" rtlCol="0">
              <a:spAutoFit/>
            </a:bodyPr>
            <a:lstStyle/>
            <a:p>
              <a:r>
                <a:rPr lang="en-US" b="1" dirty="0">
                  <a:solidFill>
                    <a:schemeClr val="bg2">
                      <a:lumMod val="10000"/>
                    </a:schemeClr>
                  </a:solidFill>
                  <a:latin typeface="Cambria" panose="02040503050406030204" pitchFamily="18" charset="0"/>
                </a:rPr>
                <a:t>A</a:t>
              </a:r>
            </a:p>
          </p:txBody>
        </p:sp>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spTree>
    <p:extLst>
      <p:ext uri="{BB962C8B-B14F-4D97-AF65-F5344CB8AC3E}">
        <p14:creationId xmlns:p14="http://schemas.microsoft.com/office/powerpoint/2010/main" val="209584364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273</a:t>
            </a:fld>
            <a:endParaRPr lang="en-US" dirty="0">
              <a:solidFill>
                <a:schemeClr val="bg2">
                  <a:lumMod val="10000"/>
                </a:schemeClr>
              </a:solidFill>
            </a:endParaRPr>
          </a:p>
        </p:txBody>
      </p:sp>
      <p:sp>
        <p:nvSpPr>
          <p:cNvPr id="44" name="Title 1"/>
          <p:cNvSpPr>
            <a:spLocks noGrp="1"/>
          </p:cNvSpPr>
          <p:nvPr>
            <p:ph type="title"/>
          </p:nvPr>
        </p:nvSpPr>
        <p:spPr>
          <a:xfrm>
            <a:off x="531639" y="753228"/>
            <a:ext cx="5992451" cy="1080938"/>
          </a:xfrm>
        </p:spPr>
        <p:txBody>
          <a:bodyPr/>
          <a:lstStyle/>
          <a:p>
            <a:r>
              <a:rPr lang="en-US" dirty="0" smtClean="0">
                <a:solidFill>
                  <a:schemeClr val="bg2">
                    <a:lumMod val="10000"/>
                  </a:schemeClr>
                </a:solidFill>
              </a:rPr>
              <a:t>Algorithms – Indoor direction – Identify floor</a:t>
            </a:r>
            <a:endParaRPr lang="en-US" dirty="0">
              <a:solidFill>
                <a:schemeClr val="bg2">
                  <a:lumMod val="10000"/>
                </a:schemeClr>
              </a:solidFill>
            </a:endParaRPr>
          </a:p>
        </p:txBody>
      </p:sp>
      <p:sp>
        <p:nvSpPr>
          <p:cNvPr id="2" name="Rectangle 1"/>
          <p:cNvSpPr/>
          <p:nvPr/>
        </p:nvSpPr>
        <p:spPr>
          <a:xfrm>
            <a:off x="970554" y="497068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 name="TextBox 4"/>
          <p:cNvSpPr txBox="1"/>
          <p:nvPr/>
        </p:nvSpPr>
        <p:spPr>
          <a:xfrm>
            <a:off x="4772710" y="3836028"/>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2</a:t>
            </a:r>
            <a:endParaRPr lang="en-US" b="1" dirty="0">
              <a:solidFill>
                <a:srgbClr val="FF0000"/>
              </a:solidFill>
              <a:latin typeface="Cambria" panose="02040503050406030204" pitchFamily="18" charset="0"/>
            </a:endParaRPr>
          </a:p>
        </p:txBody>
      </p:sp>
      <p:sp>
        <p:nvSpPr>
          <p:cNvPr id="12" name="TextBox 11"/>
          <p:cNvSpPr txBox="1"/>
          <p:nvPr/>
        </p:nvSpPr>
        <p:spPr>
          <a:xfrm>
            <a:off x="4772711" y="5005076"/>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1</a:t>
            </a:r>
            <a:endParaRPr lang="en-US" b="1" dirty="0">
              <a:solidFill>
                <a:srgbClr val="FF0000"/>
              </a:solidFill>
              <a:latin typeface="Cambria" panose="02040503050406030204" pitchFamily="18" charset="0"/>
            </a:endParaRPr>
          </a:p>
        </p:txBody>
      </p:sp>
      <p:sp>
        <p:nvSpPr>
          <p:cNvPr id="36" name="Rectangle 35"/>
          <p:cNvSpPr/>
          <p:nvPr/>
        </p:nvSpPr>
        <p:spPr>
          <a:xfrm>
            <a:off x="970554" y="375750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Rectangle 36"/>
          <p:cNvSpPr/>
          <p:nvPr/>
        </p:nvSpPr>
        <p:spPr>
          <a:xfrm>
            <a:off x="970554" y="254432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TextBox 37"/>
          <p:cNvSpPr txBox="1"/>
          <p:nvPr/>
        </p:nvSpPr>
        <p:spPr>
          <a:xfrm>
            <a:off x="4772709" y="2585550"/>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3</a:t>
            </a:r>
            <a:endParaRPr lang="en-US" b="1" dirty="0">
              <a:solidFill>
                <a:srgbClr val="FF0000"/>
              </a:solidFill>
              <a:latin typeface="Cambria" panose="02040503050406030204" pitchFamily="18" charset="0"/>
            </a:endParaRPr>
          </a:p>
        </p:txBody>
      </p:sp>
      <p:cxnSp>
        <p:nvCxnSpPr>
          <p:cNvPr id="39" name="Straight Connector 38"/>
          <p:cNvCxnSpPr/>
          <p:nvPr/>
        </p:nvCxnSpPr>
        <p:spPr>
          <a:xfrm>
            <a:off x="1569779" y="2054431"/>
            <a:ext cx="0" cy="4344839"/>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38098" y="2492739"/>
            <a:ext cx="2763642" cy="1754326"/>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SA</a:t>
            </a:r>
            <a:r>
              <a:rPr lang="en-US" b="1" dirty="0" smtClean="0">
                <a:solidFill>
                  <a:schemeClr val="bg2">
                    <a:lumMod val="10000"/>
                  </a:schemeClr>
                </a:solidFill>
                <a:latin typeface="Cambria" panose="02040503050406030204" pitchFamily="18" charset="0"/>
              </a:rPr>
              <a:t> : distance from S to  A</a:t>
            </a:r>
          </a:p>
          <a:p>
            <a:endParaRPr lang="en-US" b="1" dirty="0">
              <a:solidFill>
                <a:schemeClr val="bg2">
                  <a:lumMod val="10000"/>
                </a:schemeClr>
              </a:solidFill>
              <a:latin typeface="Cambria" panose="02040503050406030204" pitchFamily="18" charset="0"/>
            </a:endParaRPr>
          </a:p>
          <a:p>
            <a:r>
              <a:rPr lang="en-US" b="1" dirty="0" smtClean="0">
                <a:solidFill>
                  <a:srgbClr val="FF0000"/>
                </a:solidFill>
                <a:latin typeface="Cambria" panose="02040503050406030204" pitchFamily="18" charset="0"/>
              </a:rPr>
              <a:t>SB</a:t>
            </a:r>
            <a:r>
              <a:rPr lang="en-US" b="1" dirty="0" smtClean="0">
                <a:solidFill>
                  <a:schemeClr val="bg2">
                    <a:lumMod val="10000"/>
                  </a:schemeClr>
                </a:solidFill>
                <a:latin typeface="Cambria" panose="02040503050406030204" pitchFamily="18" charset="0"/>
              </a:rPr>
              <a:t> </a:t>
            </a:r>
            <a:r>
              <a:rPr lang="en-US" b="1" dirty="0">
                <a:solidFill>
                  <a:schemeClr val="bg2">
                    <a:lumMod val="10000"/>
                  </a:schemeClr>
                </a:solidFill>
                <a:latin typeface="Cambria" panose="02040503050406030204" pitchFamily="18" charset="0"/>
              </a:rPr>
              <a:t>: distance from S to  </a:t>
            </a:r>
            <a:r>
              <a:rPr lang="en-US" b="1" dirty="0" smtClean="0">
                <a:solidFill>
                  <a:schemeClr val="bg2">
                    <a:lumMod val="10000"/>
                  </a:schemeClr>
                </a:solidFill>
                <a:latin typeface="Cambria" panose="02040503050406030204" pitchFamily="18" charset="0"/>
              </a:rPr>
              <a:t>B</a:t>
            </a:r>
          </a:p>
          <a:p>
            <a:endParaRPr lang="en-US" b="1" dirty="0">
              <a:solidFill>
                <a:schemeClr val="bg2">
                  <a:lumMod val="10000"/>
                </a:schemeClr>
              </a:solidFill>
              <a:latin typeface="Cambria" panose="02040503050406030204" pitchFamily="18" charset="0"/>
            </a:endParaRPr>
          </a:p>
          <a:p>
            <a:r>
              <a:rPr lang="en-US" b="1" dirty="0" smtClean="0">
                <a:solidFill>
                  <a:srgbClr val="FF0000"/>
                </a:solidFill>
                <a:latin typeface="Cambria" panose="02040503050406030204" pitchFamily="18" charset="0"/>
              </a:rPr>
              <a:t>SC</a:t>
            </a:r>
            <a:r>
              <a:rPr lang="en-US" b="1" dirty="0" smtClean="0">
                <a:solidFill>
                  <a:schemeClr val="bg2">
                    <a:lumMod val="10000"/>
                  </a:schemeClr>
                </a:solidFill>
                <a:latin typeface="Cambria" panose="02040503050406030204" pitchFamily="18" charset="0"/>
              </a:rPr>
              <a:t> </a:t>
            </a:r>
            <a:r>
              <a:rPr lang="en-US" b="1" dirty="0">
                <a:solidFill>
                  <a:schemeClr val="bg2">
                    <a:lumMod val="10000"/>
                  </a:schemeClr>
                </a:solidFill>
                <a:latin typeface="Cambria" panose="02040503050406030204" pitchFamily="18" charset="0"/>
              </a:rPr>
              <a:t>: distance from S to  </a:t>
            </a:r>
            <a:r>
              <a:rPr lang="en-US" b="1" dirty="0" smtClean="0">
                <a:solidFill>
                  <a:schemeClr val="bg2">
                    <a:lumMod val="10000"/>
                  </a:schemeClr>
                </a:solidFill>
                <a:latin typeface="Cambria" panose="02040503050406030204" pitchFamily="18" charset="0"/>
              </a:rPr>
              <a:t>C</a:t>
            </a:r>
            <a:endParaRPr lang="en-US" b="1" dirty="0">
              <a:solidFill>
                <a:schemeClr val="bg2">
                  <a:lumMod val="10000"/>
                </a:schemeClr>
              </a:solidFill>
              <a:latin typeface="Cambria" panose="02040503050406030204" pitchFamily="18" charset="0"/>
            </a:endParaRPr>
          </a:p>
          <a:p>
            <a:r>
              <a:rPr lang="en-US" b="1" dirty="0" smtClean="0">
                <a:solidFill>
                  <a:schemeClr val="bg2">
                    <a:lumMod val="10000"/>
                  </a:schemeClr>
                </a:solidFill>
                <a:latin typeface="Cambria" panose="02040503050406030204" pitchFamily="18" charset="0"/>
              </a:rPr>
              <a:t> </a:t>
            </a:r>
            <a:endParaRPr lang="en-US" b="1" dirty="0">
              <a:solidFill>
                <a:schemeClr val="bg2">
                  <a:lumMod val="10000"/>
                </a:schemeClr>
              </a:solidFill>
              <a:latin typeface="Cambria" panose="02040503050406030204" pitchFamily="18" charset="0"/>
            </a:endParaRPr>
          </a:p>
        </p:txBody>
      </p:sp>
      <p:sp>
        <p:nvSpPr>
          <p:cNvPr id="30" name="TextBox 29"/>
          <p:cNvSpPr txBox="1"/>
          <p:nvPr/>
        </p:nvSpPr>
        <p:spPr>
          <a:xfrm>
            <a:off x="2562426" y="5166350"/>
            <a:ext cx="662361"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20m</a:t>
            </a:r>
            <a:endParaRPr lang="en-US" b="1" dirty="0">
              <a:solidFill>
                <a:schemeClr val="bg2">
                  <a:lumMod val="10000"/>
                </a:schemeClr>
              </a:solidFill>
              <a:latin typeface="Cambria" panose="02040503050406030204" pitchFamily="18" charset="0"/>
            </a:endParaRPr>
          </a:p>
        </p:txBody>
      </p:sp>
      <p:sp>
        <p:nvSpPr>
          <p:cNvPr id="33" name="TextBox 32"/>
          <p:cNvSpPr txBox="1"/>
          <p:nvPr/>
        </p:nvSpPr>
        <p:spPr>
          <a:xfrm>
            <a:off x="2550541" y="4364099"/>
            <a:ext cx="662361"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25m</a:t>
            </a:r>
            <a:endParaRPr lang="en-US" b="1" dirty="0">
              <a:solidFill>
                <a:schemeClr val="bg2">
                  <a:lumMod val="10000"/>
                </a:schemeClr>
              </a:solidFill>
              <a:latin typeface="Cambria" panose="02040503050406030204" pitchFamily="18" charset="0"/>
            </a:endParaRPr>
          </a:p>
        </p:txBody>
      </p:sp>
      <p:cxnSp>
        <p:nvCxnSpPr>
          <p:cNvPr id="35" name="Straight Connector 34"/>
          <p:cNvCxnSpPr/>
          <p:nvPr/>
        </p:nvCxnSpPr>
        <p:spPr>
          <a:xfrm>
            <a:off x="1569779" y="2885705"/>
            <a:ext cx="2906069" cy="2582988"/>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569779" y="4135129"/>
            <a:ext cx="2906069" cy="1467761"/>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569779" y="5400051"/>
            <a:ext cx="2906069" cy="36933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46805" y="5602890"/>
            <a:ext cx="30328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S</a:t>
            </a:r>
            <a:endParaRPr lang="en-US" b="1" dirty="0">
              <a:solidFill>
                <a:schemeClr val="bg2">
                  <a:lumMod val="10000"/>
                </a:schemeClr>
              </a:solidFill>
              <a:latin typeface="Cambria" panose="02040503050406030204" pitchFamily="18" charset="0"/>
            </a:endParaRPr>
          </a:p>
        </p:txBody>
      </p:sp>
      <p:pic>
        <p:nvPicPr>
          <p:cNvPr id="62" name="Picture 61"/>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4475848" y="5468693"/>
            <a:ext cx="265976" cy="453167"/>
          </a:xfrm>
          <a:prstGeom prst="rect">
            <a:avLst/>
          </a:prstGeom>
          <a:solidFill>
            <a:schemeClr val="bg1"/>
          </a:solidFill>
        </p:spPr>
      </p:pic>
      <p:sp>
        <p:nvSpPr>
          <p:cNvPr id="63" name="TextBox 62"/>
          <p:cNvSpPr txBox="1"/>
          <p:nvPr/>
        </p:nvSpPr>
        <p:spPr>
          <a:xfrm>
            <a:off x="3224787" y="3920478"/>
            <a:ext cx="662361"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30m</a:t>
            </a:r>
            <a:endParaRPr lang="en-US" b="1" dirty="0">
              <a:solidFill>
                <a:schemeClr val="bg2">
                  <a:lumMod val="10000"/>
                </a:schemeClr>
              </a:solidFill>
              <a:latin typeface="Cambria" panose="02040503050406030204" pitchFamily="18" charset="0"/>
            </a:endParaRPr>
          </a:p>
        </p:txBody>
      </p:sp>
      <p:sp>
        <p:nvSpPr>
          <p:cNvPr id="54" name="TextBox 53"/>
          <p:cNvSpPr txBox="1"/>
          <p:nvPr/>
        </p:nvSpPr>
        <p:spPr>
          <a:xfrm>
            <a:off x="-41011" y="3769867"/>
            <a:ext cx="942966" cy="646331"/>
          </a:xfrm>
          <a:prstGeom prst="rect">
            <a:avLst/>
          </a:prstGeom>
          <a:noFill/>
          <a:ln w="19050">
            <a:solidFill>
              <a:srgbClr val="00B0F0"/>
            </a:solidFill>
            <a:prstDash val="dash"/>
          </a:ln>
        </p:spPr>
        <p:txBody>
          <a:bodyPr wrap="square" rtlCol="0">
            <a:spAutoFit/>
          </a:bodyPr>
          <a:lstStyle/>
          <a:p>
            <a:r>
              <a:rPr lang="en-US" dirty="0">
                <a:solidFill>
                  <a:schemeClr val="bg2">
                    <a:lumMod val="10000"/>
                  </a:schemeClr>
                </a:solidFill>
              </a:rPr>
              <a:t>Floor </a:t>
            </a:r>
            <a:endParaRPr lang="en-US" dirty="0" smtClean="0">
              <a:solidFill>
                <a:schemeClr val="bg2">
                  <a:lumMod val="10000"/>
                </a:schemeClr>
              </a:solidFill>
            </a:endParaRPr>
          </a:p>
          <a:p>
            <a:r>
              <a:rPr lang="en-US" dirty="0" smtClean="0">
                <a:solidFill>
                  <a:schemeClr val="bg2">
                    <a:lumMod val="10000"/>
                  </a:schemeClr>
                </a:solidFill>
              </a:rPr>
              <a:t>Beacon</a:t>
            </a:r>
          </a:p>
        </p:txBody>
      </p:sp>
      <p:cxnSp>
        <p:nvCxnSpPr>
          <p:cNvPr id="55" name="Elbow Connector 54"/>
          <p:cNvCxnSpPr>
            <a:stCxn id="54" idx="0"/>
          </p:cNvCxnSpPr>
          <p:nvPr/>
        </p:nvCxnSpPr>
        <p:spPr>
          <a:xfrm rot="5400000" flipH="1" flipV="1">
            <a:off x="388561" y="2909944"/>
            <a:ext cx="901835" cy="818013"/>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54" idx="2"/>
          </p:cNvCxnSpPr>
          <p:nvPr/>
        </p:nvCxnSpPr>
        <p:spPr>
          <a:xfrm rot="16200000" flipH="1">
            <a:off x="382395" y="4464275"/>
            <a:ext cx="941757" cy="845602"/>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4" idx="3"/>
          </p:cNvCxnSpPr>
          <p:nvPr/>
        </p:nvCxnSpPr>
        <p:spPr>
          <a:xfrm>
            <a:off x="901955" y="4093033"/>
            <a:ext cx="36064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1"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64" name="Rectangle 63"/>
          <p:cNvSpPr/>
          <p:nvPr/>
        </p:nvSpPr>
        <p:spPr>
          <a:xfrm>
            <a:off x="6616557" y="616448"/>
            <a:ext cx="2527444" cy="646331"/>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b="1" dirty="0" smtClean="0">
                <a:solidFill>
                  <a:schemeClr val="bg2">
                    <a:lumMod val="10000"/>
                  </a:schemeClr>
                </a:solidFill>
              </a:rPr>
              <a:t>Identify floor</a:t>
            </a:r>
          </a:p>
        </p:txBody>
      </p:sp>
      <p:grpSp>
        <p:nvGrpSpPr>
          <p:cNvPr id="40" name="Group 39"/>
          <p:cNvGrpSpPr/>
          <p:nvPr/>
        </p:nvGrpSpPr>
        <p:grpSpPr>
          <a:xfrm>
            <a:off x="1248485" y="2532508"/>
            <a:ext cx="680021" cy="746952"/>
            <a:chOff x="1212341" y="4171969"/>
            <a:chExt cx="680021" cy="746952"/>
          </a:xfrm>
        </p:grpSpPr>
        <p:sp>
          <p:nvSpPr>
            <p:cNvPr id="41" name="TextBox 40"/>
            <p:cNvSpPr txBox="1"/>
            <p:nvPr/>
          </p:nvSpPr>
          <p:spPr>
            <a:xfrm>
              <a:off x="1574646" y="4549589"/>
              <a:ext cx="317716"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C</a:t>
              </a:r>
              <a:endParaRPr lang="en-US" b="1" dirty="0">
                <a:solidFill>
                  <a:schemeClr val="bg2">
                    <a:lumMod val="10000"/>
                  </a:schemeClr>
                </a:solidFill>
                <a:latin typeface="Cambria" panose="02040503050406030204" pitchFamily="18" charset="0"/>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46" name="Group 45"/>
          <p:cNvGrpSpPr/>
          <p:nvPr/>
        </p:nvGrpSpPr>
        <p:grpSpPr>
          <a:xfrm>
            <a:off x="1262596" y="3757509"/>
            <a:ext cx="697653" cy="746952"/>
            <a:chOff x="1212341" y="4171969"/>
            <a:chExt cx="697653" cy="746952"/>
          </a:xfrm>
        </p:grpSpPr>
        <p:sp>
          <p:nvSpPr>
            <p:cNvPr id="47" name="TextBox 46"/>
            <p:cNvSpPr txBox="1"/>
            <p:nvPr/>
          </p:nvSpPr>
          <p:spPr>
            <a:xfrm>
              <a:off x="1574646" y="4549589"/>
              <a:ext cx="33534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B</a:t>
              </a:r>
              <a:endParaRPr lang="en-US" b="1" dirty="0">
                <a:solidFill>
                  <a:schemeClr val="bg2">
                    <a:lumMod val="10000"/>
                  </a:schemeClr>
                </a:solidFill>
                <a:latin typeface="Cambria" panose="02040503050406030204" pitchFamily="18" charset="0"/>
              </a:endParaRPr>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50" name="Group 49"/>
          <p:cNvGrpSpPr/>
          <p:nvPr/>
        </p:nvGrpSpPr>
        <p:grpSpPr>
          <a:xfrm>
            <a:off x="1276074" y="5022431"/>
            <a:ext cx="697653" cy="746952"/>
            <a:chOff x="1212341" y="4171969"/>
            <a:chExt cx="697653" cy="746952"/>
          </a:xfrm>
        </p:grpSpPr>
        <p:sp>
          <p:nvSpPr>
            <p:cNvPr id="51" name="TextBox 50"/>
            <p:cNvSpPr txBox="1"/>
            <p:nvPr/>
          </p:nvSpPr>
          <p:spPr>
            <a:xfrm>
              <a:off x="1574646" y="4549589"/>
              <a:ext cx="335348" cy="369332"/>
            </a:xfrm>
            <a:prstGeom prst="rect">
              <a:avLst/>
            </a:prstGeom>
            <a:noFill/>
          </p:spPr>
          <p:txBody>
            <a:bodyPr wrap="none" rtlCol="0">
              <a:spAutoFit/>
            </a:bodyPr>
            <a:lstStyle/>
            <a:p>
              <a:r>
                <a:rPr lang="en-US" b="1" dirty="0">
                  <a:solidFill>
                    <a:schemeClr val="bg2">
                      <a:lumMod val="10000"/>
                    </a:schemeClr>
                  </a:solidFill>
                  <a:latin typeface="Cambria" panose="02040503050406030204" pitchFamily="18" charset="0"/>
                </a:rPr>
                <a:t>A</a:t>
              </a:r>
            </a:p>
          </p:txBody>
        </p:sp>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spTree>
    <p:extLst>
      <p:ext uri="{BB962C8B-B14F-4D97-AF65-F5344CB8AC3E}">
        <p14:creationId xmlns:p14="http://schemas.microsoft.com/office/powerpoint/2010/main" val="104958071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274</a:t>
            </a:fld>
            <a:endParaRPr lang="en-US" dirty="0">
              <a:solidFill>
                <a:schemeClr val="bg2">
                  <a:lumMod val="10000"/>
                </a:schemeClr>
              </a:solidFill>
            </a:endParaRPr>
          </a:p>
        </p:txBody>
      </p:sp>
      <p:sp>
        <p:nvSpPr>
          <p:cNvPr id="44"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floor</a:t>
            </a:r>
            <a:endParaRPr lang="en-US" dirty="0">
              <a:solidFill>
                <a:schemeClr val="bg2">
                  <a:lumMod val="10000"/>
                </a:schemeClr>
              </a:solidFill>
            </a:endParaRPr>
          </a:p>
        </p:txBody>
      </p:sp>
      <p:sp>
        <p:nvSpPr>
          <p:cNvPr id="29" name="TextBox 28"/>
          <p:cNvSpPr txBox="1"/>
          <p:nvPr/>
        </p:nvSpPr>
        <p:spPr>
          <a:xfrm>
            <a:off x="6038098" y="2492739"/>
            <a:ext cx="2763642" cy="1754326"/>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SA</a:t>
            </a:r>
            <a:r>
              <a:rPr lang="en-US" b="1" dirty="0" smtClean="0">
                <a:solidFill>
                  <a:schemeClr val="bg2">
                    <a:lumMod val="10000"/>
                  </a:schemeClr>
                </a:solidFill>
                <a:latin typeface="Cambria" panose="02040503050406030204" pitchFamily="18" charset="0"/>
              </a:rPr>
              <a:t> : distance from S to  A</a:t>
            </a:r>
          </a:p>
          <a:p>
            <a:endParaRPr lang="en-US" b="1" dirty="0">
              <a:solidFill>
                <a:schemeClr val="bg2">
                  <a:lumMod val="10000"/>
                </a:schemeClr>
              </a:solidFill>
              <a:latin typeface="Cambria" panose="02040503050406030204" pitchFamily="18" charset="0"/>
            </a:endParaRPr>
          </a:p>
          <a:p>
            <a:r>
              <a:rPr lang="en-US" b="1" dirty="0" smtClean="0">
                <a:solidFill>
                  <a:srgbClr val="FF0000"/>
                </a:solidFill>
                <a:latin typeface="Cambria" panose="02040503050406030204" pitchFamily="18" charset="0"/>
              </a:rPr>
              <a:t>SB</a:t>
            </a:r>
            <a:r>
              <a:rPr lang="en-US" b="1" dirty="0" smtClean="0">
                <a:solidFill>
                  <a:schemeClr val="bg2">
                    <a:lumMod val="10000"/>
                  </a:schemeClr>
                </a:solidFill>
                <a:latin typeface="Cambria" panose="02040503050406030204" pitchFamily="18" charset="0"/>
              </a:rPr>
              <a:t> </a:t>
            </a:r>
            <a:r>
              <a:rPr lang="en-US" b="1" dirty="0">
                <a:solidFill>
                  <a:schemeClr val="bg2">
                    <a:lumMod val="10000"/>
                  </a:schemeClr>
                </a:solidFill>
                <a:latin typeface="Cambria" panose="02040503050406030204" pitchFamily="18" charset="0"/>
              </a:rPr>
              <a:t>: distance from S to  </a:t>
            </a:r>
            <a:r>
              <a:rPr lang="en-US" b="1" dirty="0" smtClean="0">
                <a:solidFill>
                  <a:schemeClr val="bg2">
                    <a:lumMod val="10000"/>
                  </a:schemeClr>
                </a:solidFill>
                <a:latin typeface="Cambria" panose="02040503050406030204" pitchFamily="18" charset="0"/>
              </a:rPr>
              <a:t>B</a:t>
            </a:r>
          </a:p>
          <a:p>
            <a:endParaRPr lang="en-US" b="1" dirty="0">
              <a:solidFill>
                <a:schemeClr val="bg2">
                  <a:lumMod val="10000"/>
                </a:schemeClr>
              </a:solidFill>
              <a:latin typeface="Cambria" panose="02040503050406030204" pitchFamily="18" charset="0"/>
            </a:endParaRPr>
          </a:p>
          <a:p>
            <a:r>
              <a:rPr lang="en-US" b="1" dirty="0" smtClean="0">
                <a:solidFill>
                  <a:srgbClr val="FF0000"/>
                </a:solidFill>
                <a:latin typeface="Cambria" panose="02040503050406030204" pitchFamily="18" charset="0"/>
              </a:rPr>
              <a:t>SC</a:t>
            </a:r>
            <a:r>
              <a:rPr lang="en-US" b="1" dirty="0" smtClean="0">
                <a:solidFill>
                  <a:schemeClr val="bg2">
                    <a:lumMod val="10000"/>
                  </a:schemeClr>
                </a:solidFill>
                <a:latin typeface="Cambria" panose="02040503050406030204" pitchFamily="18" charset="0"/>
              </a:rPr>
              <a:t> </a:t>
            </a:r>
            <a:r>
              <a:rPr lang="en-US" b="1" dirty="0">
                <a:solidFill>
                  <a:schemeClr val="bg2">
                    <a:lumMod val="10000"/>
                  </a:schemeClr>
                </a:solidFill>
                <a:latin typeface="Cambria" panose="02040503050406030204" pitchFamily="18" charset="0"/>
              </a:rPr>
              <a:t>: distance from S to  </a:t>
            </a:r>
            <a:r>
              <a:rPr lang="en-US" b="1" dirty="0" smtClean="0">
                <a:solidFill>
                  <a:schemeClr val="bg2">
                    <a:lumMod val="10000"/>
                  </a:schemeClr>
                </a:solidFill>
                <a:latin typeface="Cambria" panose="02040503050406030204" pitchFamily="18" charset="0"/>
              </a:rPr>
              <a:t>C</a:t>
            </a:r>
            <a:endParaRPr lang="en-US" b="1" dirty="0">
              <a:solidFill>
                <a:schemeClr val="bg2">
                  <a:lumMod val="10000"/>
                </a:schemeClr>
              </a:solidFill>
              <a:latin typeface="Cambria" panose="02040503050406030204" pitchFamily="18" charset="0"/>
            </a:endParaRPr>
          </a:p>
          <a:p>
            <a:r>
              <a:rPr lang="en-US" b="1" dirty="0" smtClean="0">
                <a:solidFill>
                  <a:schemeClr val="bg2">
                    <a:lumMod val="10000"/>
                  </a:schemeClr>
                </a:solidFill>
                <a:latin typeface="Cambria" panose="02040503050406030204" pitchFamily="18" charset="0"/>
              </a:rPr>
              <a:t> </a:t>
            </a:r>
            <a:endParaRPr lang="en-US" b="1" dirty="0">
              <a:solidFill>
                <a:schemeClr val="bg2">
                  <a:lumMod val="10000"/>
                </a:schemeClr>
              </a:solidFill>
              <a:latin typeface="Cambria" panose="02040503050406030204" pitchFamily="18" charset="0"/>
            </a:endParaRPr>
          </a:p>
        </p:txBody>
      </p:sp>
      <p:sp>
        <p:nvSpPr>
          <p:cNvPr id="3" name="Rectangle 2"/>
          <p:cNvSpPr/>
          <p:nvPr/>
        </p:nvSpPr>
        <p:spPr>
          <a:xfrm>
            <a:off x="5954486" y="4385914"/>
            <a:ext cx="3004540" cy="584775"/>
          </a:xfrm>
          <a:prstGeom prst="rect">
            <a:avLst/>
          </a:prstGeom>
          <a:ln w="28575">
            <a:solidFill>
              <a:srgbClr val="0070C0"/>
            </a:solidFill>
          </a:ln>
        </p:spPr>
        <p:txBody>
          <a:bodyPr wrap="none">
            <a:spAutoFit/>
          </a:bodyPr>
          <a:lstStyle/>
          <a:p>
            <a:r>
              <a:rPr lang="en-US" sz="3200" b="1" dirty="0" smtClean="0">
                <a:solidFill>
                  <a:srgbClr val="FF0000"/>
                </a:solidFill>
                <a:latin typeface="Cambria" panose="02040503050406030204" pitchFamily="18" charset="0"/>
              </a:rPr>
              <a:t>SA is minimum</a:t>
            </a:r>
            <a:endParaRPr lang="en-US" sz="3200" dirty="0">
              <a:solidFill>
                <a:srgbClr val="FF0000"/>
              </a:solidFill>
            </a:endParaRPr>
          </a:p>
        </p:txBody>
      </p:sp>
      <p:sp>
        <p:nvSpPr>
          <p:cNvPr id="59" name="Rectangle 58"/>
          <p:cNvSpPr/>
          <p:nvPr/>
        </p:nvSpPr>
        <p:spPr>
          <a:xfrm>
            <a:off x="970554" y="497068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2" name="TextBox 61"/>
          <p:cNvSpPr txBox="1"/>
          <p:nvPr/>
        </p:nvSpPr>
        <p:spPr>
          <a:xfrm>
            <a:off x="4772710" y="3836028"/>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2</a:t>
            </a:r>
            <a:endParaRPr lang="en-US" b="1" dirty="0">
              <a:solidFill>
                <a:srgbClr val="FF0000"/>
              </a:solidFill>
              <a:latin typeface="Cambria" panose="02040503050406030204" pitchFamily="18" charset="0"/>
            </a:endParaRPr>
          </a:p>
        </p:txBody>
      </p:sp>
      <p:sp>
        <p:nvSpPr>
          <p:cNvPr id="63" name="TextBox 62"/>
          <p:cNvSpPr txBox="1"/>
          <p:nvPr/>
        </p:nvSpPr>
        <p:spPr>
          <a:xfrm>
            <a:off x="4772711" y="5005076"/>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1</a:t>
            </a:r>
            <a:endParaRPr lang="en-US" b="1" dirty="0">
              <a:solidFill>
                <a:srgbClr val="FF0000"/>
              </a:solidFill>
              <a:latin typeface="Cambria" panose="02040503050406030204" pitchFamily="18" charset="0"/>
            </a:endParaRPr>
          </a:p>
        </p:txBody>
      </p:sp>
      <p:sp>
        <p:nvSpPr>
          <p:cNvPr id="64" name="Rectangle 63"/>
          <p:cNvSpPr/>
          <p:nvPr/>
        </p:nvSpPr>
        <p:spPr>
          <a:xfrm>
            <a:off x="970554" y="375750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5" name="Rectangle 64"/>
          <p:cNvSpPr/>
          <p:nvPr/>
        </p:nvSpPr>
        <p:spPr>
          <a:xfrm>
            <a:off x="970554" y="254432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6" name="TextBox 65"/>
          <p:cNvSpPr txBox="1"/>
          <p:nvPr/>
        </p:nvSpPr>
        <p:spPr>
          <a:xfrm>
            <a:off x="4772709" y="2585550"/>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3</a:t>
            </a:r>
            <a:endParaRPr lang="en-US" b="1" dirty="0">
              <a:solidFill>
                <a:srgbClr val="FF0000"/>
              </a:solidFill>
              <a:latin typeface="Cambria" panose="02040503050406030204" pitchFamily="18" charset="0"/>
            </a:endParaRPr>
          </a:p>
        </p:txBody>
      </p:sp>
      <p:cxnSp>
        <p:nvCxnSpPr>
          <p:cNvPr id="67" name="Straight Connector 66"/>
          <p:cNvCxnSpPr/>
          <p:nvPr/>
        </p:nvCxnSpPr>
        <p:spPr>
          <a:xfrm>
            <a:off x="1569779" y="2054431"/>
            <a:ext cx="0" cy="4344839"/>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569779" y="2885705"/>
            <a:ext cx="2906069" cy="2582988"/>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569779" y="4135129"/>
            <a:ext cx="2906069" cy="1467761"/>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569779" y="5400051"/>
            <a:ext cx="2906069" cy="36933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4746805" y="5602890"/>
            <a:ext cx="30328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S</a:t>
            </a:r>
            <a:endParaRPr lang="en-US" b="1" dirty="0">
              <a:solidFill>
                <a:schemeClr val="bg2">
                  <a:lumMod val="10000"/>
                </a:schemeClr>
              </a:solidFill>
              <a:latin typeface="Cambria" panose="02040503050406030204" pitchFamily="18" charset="0"/>
            </a:endParaRPr>
          </a:p>
        </p:txBody>
      </p:sp>
      <p:pic>
        <p:nvPicPr>
          <p:cNvPr id="86" name="Picture 85"/>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4475848" y="5468693"/>
            <a:ext cx="265976" cy="453167"/>
          </a:xfrm>
          <a:prstGeom prst="rect">
            <a:avLst/>
          </a:prstGeom>
          <a:solidFill>
            <a:schemeClr val="bg1"/>
          </a:solidFill>
        </p:spPr>
      </p:pic>
      <p:sp>
        <p:nvSpPr>
          <p:cNvPr id="35" name="TextBox 34"/>
          <p:cNvSpPr txBox="1"/>
          <p:nvPr/>
        </p:nvSpPr>
        <p:spPr>
          <a:xfrm>
            <a:off x="2562426" y="5166350"/>
            <a:ext cx="662361"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20m</a:t>
            </a:r>
            <a:endParaRPr lang="en-US" b="1" dirty="0">
              <a:solidFill>
                <a:schemeClr val="bg2">
                  <a:lumMod val="10000"/>
                </a:schemeClr>
              </a:solidFill>
              <a:latin typeface="Cambria" panose="02040503050406030204" pitchFamily="18" charset="0"/>
            </a:endParaRPr>
          </a:p>
        </p:txBody>
      </p:sp>
      <p:sp>
        <p:nvSpPr>
          <p:cNvPr id="36" name="TextBox 35"/>
          <p:cNvSpPr txBox="1"/>
          <p:nvPr/>
        </p:nvSpPr>
        <p:spPr>
          <a:xfrm>
            <a:off x="2550541" y="4364099"/>
            <a:ext cx="662361"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25m</a:t>
            </a:r>
            <a:endParaRPr lang="en-US" b="1" dirty="0">
              <a:solidFill>
                <a:schemeClr val="bg2">
                  <a:lumMod val="10000"/>
                </a:schemeClr>
              </a:solidFill>
              <a:latin typeface="Cambria" panose="02040503050406030204" pitchFamily="18" charset="0"/>
            </a:endParaRPr>
          </a:p>
        </p:txBody>
      </p:sp>
      <p:sp>
        <p:nvSpPr>
          <p:cNvPr id="37" name="TextBox 36"/>
          <p:cNvSpPr txBox="1"/>
          <p:nvPr/>
        </p:nvSpPr>
        <p:spPr>
          <a:xfrm>
            <a:off x="3224787" y="3920478"/>
            <a:ext cx="662361"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30m</a:t>
            </a:r>
            <a:endParaRPr lang="en-US" b="1" dirty="0">
              <a:solidFill>
                <a:schemeClr val="bg2">
                  <a:lumMod val="10000"/>
                </a:schemeClr>
              </a:solidFill>
              <a:latin typeface="Cambria" panose="02040503050406030204" pitchFamily="18" charset="0"/>
            </a:endParaRPr>
          </a:p>
        </p:txBody>
      </p:sp>
      <p:sp>
        <p:nvSpPr>
          <p:cNvPr id="38" name="TextBox 37"/>
          <p:cNvSpPr txBox="1"/>
          <p:nvPr/>
        </p:nvSpPr>
        <p:spPr>
          <a:xfrm>
            <a:off x="-41011" y="3769867"/>
            <a:ext cx="942966" cy="646331"/>
          </a:xfrm>
          <a:prstGeom prst="rect">
            <a:avLst/>
          </a:prstGeom>
          <a:noFill/>
          <a:ln w="19050">
            <a:solidFill>
              <a:srgbClr val="00B0F0"/>
            </a:solidFill>
            <a:prstDash val="dash"/>
          </a:ln>
        </p:spPr>
        <p:txBody>
          <a:bodyPr wrap="square" rtlCol="0">
            <a:spAutoFit/>
          </a:bodyPr>
          <a:lstStyle/>
          <a:p>
            <a:r>
              <a:rPr lang="en-US" dirty="0">
                <a:solidFill>
                  <a:schemeClr val="bg2">
                    <a:lumMod val="10000"/>
                  </a:schemeClr>
                </a:solidFill>
              </a:rPr>
              <a:t>Floor </a:t>
            </a:r>
            <a:endParaRPr lang="en-US" dirty="0" smtClean="0">
              <a:solidFill>
                <a:schemeClr val="bg2">
                  <a:lumMod val="10000"/>
                </a:schemeClr>
              </a:solidFill>
            </a:endParaRPr>
          </a:p>
          <a:p>
            <a:r>
              <a:rPr lang="en-US" dirty="0" smtClean="0">
                <a:solidFill>
                  <a:schemeClr val="bg2">
                    <a:lumMod val="10000"/>
                  </a:schemeClr>
                </a:solidFill>
              </a:rPr>
              <a:t>Beacon</a:t>
            </a:r>
          </a:p>
        </p:txBody>
      </p:sp>
      <p:cxnSp>
        <p:nvCxnSpPr>
          <p:cNvPr id="39" name="Elbow Connector 38"/>
          <p:cNvCxnSpPr>
            <a:stCxn id="38" idx="0"/>
          </p:cNvCxnSpPr>
          <p:nvPr/>
        </p:nvCxnSpPr>
        <p:spPr>
          <a:xfrm rot="5400000" flipH="1" flipV="1">
            <a:off x="388561" y="2909944"/>
            <a:ext cx="901835" cy="818013"/>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8" idx="2"/>
          </p:cNvCxnSpPr>
          <p:nvPr/>
        </p:nvCxnSpPr>
        <p:spPr>
          <a:xfrm rot="16200000" flipH="1">
            <a:off x="382395" y="4464275"/>
            <a:ext cx="941757" cy="845602"/>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3"/>
          </p:cNvCxnSpPr>
          <p:nvPr/>
        </p:nvCxnSpPr>
        <p:spPr>
          <a:xfrm>
            <a:off x="901955" y="4093033"/>
            <a:ext cx="36064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43" name="Rectangle 42"/>
          <p:cNvSpPr/>
          <p:nvPr/>
        </p:nvSpPr>
        <p:spPr>
          <a:xfrm>
            <a:off x="6616557" y="616448"/>
            <a:ext cx="2527444" cy="646331"/>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b="1" dirty="0" smtClean="0">
                <a:solidFill>
                  <a:schemeClr val="bg2">
                    <a:lumMod val="10000"/>
                  </a:schemeClr>
                </a:solidFill>
              </a:rPr>
              <a:t>Identify floor</a:t>
            </a:r>
          </a:p>
        </p:txBody>
      </p:sp>
      <p:grpSp>
        <p:nvGrpSpPr>
          <p:cNvPr id="68" name="Group 67"/>
          <p:cNvGrpSpPr/>
          <p:nvPr/>
        </p:nvGrpSpPr>
        <p:grpSpPr>
          <a:xfrm>
            <a:off x="1248485" y="2532508"/>
            <a:ext cx="680021" cy="746952"/>
            <a:chOff x="1212341" y="4171969"/>
            <a:chExt cx="680021" cy="746952"/>
          </a:xfrm>
        </p:grpSpPr>
        <p:sp>
          <p:nvSpPr>
            <p:cNvPr id="69" name="TextBox 68"/>
            <p:cNvSpPr txBox="1"/>
            <p:nvPr/>
          </p:nvSpPr>
          <p:spPr>
            <a:xfrm>
              <a:off x="1574646" y="4549589"/>
              <a:ext cx="317716"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C</a:t>
              </a:r>
              <a:endParaRPr lang="en-US" b="1" dirty="0">
                <a:solidFill>
                  <a:schemeClr val="bg2">
                    <a:lumMod val="10000"/>
                  </a:schemeClr>
                </a:solidFill>
                <a:latin typeface="Cambria" panose="02040503050406030204" pitchFamily="18" charset="0"/>
              </a:endParaRPr>
            </a:p>
          </p:txBody>
        </p:sp>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72" name="Group 71"/>
          <p:cNvGrpSpPr/>
          <p:nvPr/>
        </p:nvGrpSpPr>
        <p:grpSpPr>
          <a:xfrm>
            <a:off x="1262596" y="3757509"/>
            <a:ext cx="697653" cy="746952"/>
            <a:chOff x="1212341" y="4171969"/>
            <a:chExt cx="697653" cy="746952"/>
          </a:xfrm>
        </p:grpSpPr>
        <p:sp>
          <p:nvSpPr>
            <p:cNvPr id="73" name="TextBox 72"/>
            <p:cNvSpPr txBox="1"/>
            <p:nvPr/>
          </p:nvSpPr>
          <p:spPr>
            <a:xfrm>
              <a:off x="1574646" y="4549589"/>
              <a:ext cx="33534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B</a:t>
              </a:r>
              <a:endParaRPr lang="en-US" b="1" dirty="0">
                <a:solidFill>
                  <a:schemeClr val="bg2">
                    <a:lumMod val="10000"/>
                  </a:schemeClr>
                </a:solidFill>
                <a:latin typeface="Cambria" panose="02040503050406030204" pitchFamily="18" charset="0"/>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76" name="Group 75"/>
          <p:cNvGrpSpPr/>
          <p:nvPr/>
        </p:nvGrpSpPr>
        <p:grpSpPr>
          <a:xfrm>
            <a:off x="1276074" y="5022431"/>
            <a:ext cx="697653" cy="746952"/>
            <a:chOff x="1212341" y="4171969"/>
            <a:chExt cx="697653" cy="746952"/>
          </a:xfrm>
        </p:grpSpPr>
        <p:sp>
          <p:nvSpPr>
            <p:cNvPr id="77" name="TextBox 76"/>
            <p:cNvSpPr txBox="1"/>
            <p:nvPr/>
          </p:nvSpPr>
          <p:spPr>
            <a:xfrm>
              <a:off x="1574646" y="4549589"/>
              <a:ext cx="335348" cy="369332"/>
            </a:xfrm>
            <a:prstGeom prst="rect">
              <a:avLst/>
            </a:prstGeom>
            <a:noFill/>
          </p:spPr>
          <p:txBody>
            <a:bodyPr wrap="none" rtlCol="0">
              <a:spAutoFit/>
            </a:bodyPr>
            <a:lstStyle/>
            <a:p>
              <a:r>
                <a:rPr lang="en-US" b="1" dirty="0">
                  <a:solidFill>
                    <a:schemeClr val="bg2">
                      <a:lumMod val="10000"/>
                    </a:schemeClr>
                  </a:solidFill>
                  <a:latin typeface="Cambria" panose="02040503050406030204" pitchFamily="18" charset="0"/>
                </a:rPr>
                <a:t>A</a:t>
              </a:r>
            </a:p>
          </p:txBody>
        </p:sp>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spTree>
    <p:extLst>
      <p:ext uri="{BB962C8B-B14F-4D97-AF65-F5344CB8AC3E}">
        <p14:creationId xmlns:p14="http://schemas.microsoft.com/office/powerpoint/2010/main" val="1565135360"/>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275</a:t>
            </a:fld>
            <a:endParaRPr lang="en-US" dirty="0">
              <a:solidFill>
                <a:schemeClr val="bg2">
                  <a:lumMod val="10000"/>
                </a:schemeClr>
              </a:solidFill>
            </a:endParaRPr>
          </a:p>
        </p:txBody>
      </p:sp>
      <p:cxnSp>
        <p:nvCxnSpPr>
          <p:cNvPr id="7" name="Straight Arrow Connector 6"/>
          <p:cNvCxnSpPr/>
          <p:nvPr/>
        </p:nvCxnSpPr>
        <p:spPr>
          <a:xfrm>
            <a:off x="7148945" y="5078113"/>
            <a:ext cx="0" cy="55968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416965" y="5745221"/>
            <a:ext cx="1527982" cy="584775"/>
          </a:xfrm>
          <a:prstGeom prst="rect">
            <a:avLst/>
          </a:prstGeom>
          <a:ln w="28575">
            <a:solidFill>
              <a:srgbClr val="0070C0"/>
            </a:solidFill>
          </a:ln>
        </p:spPr>
        <p:txBody>
          <a:bodyPr wrap="none">
            <a:spAutoFit/>
          </a:bodyPr>
          <a:lstStyle/>
          <a:p>
            <a:r>
              <a:rPr lang="en-US" sz="3200" b="1" dirty="0" smtClean="0">
                <a:solidFill>
                  <a:schemeClr val="bg2">
                    <a:lumMod val="10000"/>
                  </a:schemeClr>
                </a:solidFill>
                <a:latin typeface="Cambria" panose="02040503050406030204" pitchFamily="18" charset="0"/>
              </a:rPr>
              <a:t>Floor </a:t>
            </a:r>
            <a:r>
              <a:rPr lang="en-US" sz="3200" b="1" dirty="0">
                <a:solidFill>
                  <a:schemeClr val="bg2">
                    <a:lumMod val="10000"/>
                  </a:schemeClr>
                </a:solidFill>
                <a:latin typeface="Cambria" panose="02040503050406030204" pitchFamily="18" charset="0"/>
              </a:rPr>
              <a:t>1</a:t>
            </a:r>
            <a:endParaRPr lang="en-US" sz="3200" dirty="0">
              <a:solidFill>
                <a:schemeClr val="bg2">
                  <a:lumMod val="10000"/>
                </a:schemeClr>
              </a:solidFill>
            </a:endParaRPr>
          </a:p>
        </p:txBody>
      </p:sp>
      <p:sp>
        <p:nvSpPr>
          <p:cNvPr id="60" name="TextBox 59"/>
          <p:cNvSpPr txBox="1"/>
          <p:nvPr/>
        </p:nvSpPr>
        <p:spPr>
          <a:xfrm>
            <a:off x="6038098" y="2492739"/>
            <a:ext cx="2763642" cy="1754326"/>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SA</a:t>
            </a:r>
            <a:r>
              <a:rPr lang="en-US" b="1" dirty="0" smtClean="0">
                <a:solidFill>
                  <a:schemeClr val="bg2">
                    <a:lumMod val="10000"/>
                  </a:schemeClr>
                </a:solidFill>
                <a:latin typeface="Cambria" panose="02040503050406030204" pitchFamily="18" charset="0"/>
              </a:rPr>
              <a:t> : distance from S to  A</a:t>
            </a:r>
          </a:p>
          <a:p>
            <a:endParaRPr lang="en-US" b="1" dirty="0">
              <a:solidFill>
                <a:schemeClr val="bg2">
                  <a:lumMod val="10000"/>
                </a:schemeClr>
              </a:solidFill>
              <a:latin typeface="Cambria" panose="02040503050406030204" pitchFamily="18" charset="0"/>
            </a:endParaRPr>
          </a:p>
          <a:p>
            <a:r>
              <a:rPr lang="en-US" b="1" dirty="0" smtClean="0">
                <a:solidFill>
                  <a:srgbClr val="FF0000"/>
                </a:solidFill>
                <a:latin typeface="Cambria" panose="02040503050406030204" pitchFamily="18" charset="0"/>
              </a:rPr>
              <a:t>SB</a:t>
            </a:r>
            <a:r>
              <a:rPr lang="en-US" b="1" dirty="0" smtClean="0">
                <a:solidFill>
                  <a:schemeClr val="bg2">
                    <a:lumMod val="10000"/>
                  </a:schemeClr>
                </a:solidFill>
                <a:latin typeface="Cambria" panose="02040503050406030204" pitchFamily="18" charset="0"/>
              </a:rPr>
              <a:t> </a:t>
            </a:r>
            <a:r>
              <a:rPr lang="en-US" b="1" dirty="0">
                <a:solidFill>
                  <a:schemeClr val="bg2">
                    <a:lumMod val="10000"/>
                  </a:schemeClr>
                </a:solidFill>
                <a:latin typeface="Cambria" panose="02040503050406030204" pitchFamily="18" charset="0"/>
              </a:rPr>
              <a:t>: distance from S to  </a:t>
            </a:r>
            <a:r>
              <a:rPr lang="en-US" b="1" dirty="0" smtClean="0">
                <a:solidFill>
                  <a:schemeClr val="bg2">
                    <a:lumMod val="10000"/>
                  </a:schemeClr>
                </a:solidFill>
                <a:latin typeface="Cambria" panose="02040503050406030204" pitchFamily="18" charset="0"/>
              </a:rPr>
              <a:t>B</a:t>
            </a:r>
          </a:p>
          <a:p>
            <a:endParaRPr lang="en-US" b="1" dirty="0">
              <a:solidFill>
                <a:schemeClr val="bg2">
                  <a:lumMod val="10000"/>
                </a:schemeClr>
              </a:solidFill>
              <a:latin typeface="Cambria" panose="02040503050406030204" pitchFamily="18" charset="0"/>
            </a:endParaRPr>
          </a:p>
          <a:p>
            <a:r>
              <a:rPr lang="en-US" b="1" dirty="0" smtClean="0">
                <a:solidFill>
                  <a:srgbClr val="FF0000"/>
                </a:solidFill>
                <a:latin typeface="Cambria" panose="02040503050406030204" pitchFamily="18" charset="0"/>
              </a:rPr>
              <a:t>SC</a:t>
            </a:r>
            <a:r>
              <a:rPr lang="en-US" b="1" dirty="0" smtClean="0">
                <a:solidFill>
                  <a:schemeClr val="bg2">
                    <a:lumMod val="10000"/>
                  </a:schemeClr>
                </a:solidFill>
                <a:latin typeface="Cambria" panose="02040503050406030204" pitchFamily="18" charset="0"/>
              </a:rPr>
              <a:t> </a:t>
            </a:r>
            <a:r>
              <a:rPr lang="en-US" b="1" dirty="0">
                <a:solidFill>
                  <a:schemeClr val="bg2">
                    <a:lumMod val="10000"/>
                  </a:schemeClr>
                </a:solidFill>
                <a:latin typeface="Cambria" panose="02040503050406030204" pitchFamily="18" charset="0"/>
              </a:rPr>
              <a:t>: distance from S to  </a:t>
            </a:r>
            <a:r>
              <a:rPr lang="en-US" b="1" dirty="0" smtClean="0">
                <a:solidFill>
                  <a:schemeClr val="bg2">
                    <a:lumMod val="10000"/>
                  </a:schemeClr>
                </a:solidFill>
                <a:latin typeface="Cambria" panose="02040503050406030204" pitchFamily="18" charset="0"/>
              </a:rPr>
              <a:t>C</a:t>
            </a:r>
            <a:endParaRPr lang="en-US" b="1" dirty="0">
              <a:solidFill>
                <a:schemeClr val="bg2">
                  <a:lumMod val="10000"/>
                </a:schemeClr>
              </a:solidFill>
              <a:latin typeface="Cambria" panose="02040503050406030204" pitchFamily="18" charset="0"/>
            </a:endParaRPr>
          </a:p>
          <a:p>
            <a:r>
              <a:rPr lang="en-US" b="1" dirty="0" smtClean="0">
                <a:solidFill>
                  <a:schemeClr val="bg2">
                    <a:lumMod val="10000"/>
                  </a:schemeClr>
                </a:solidFill>
                <a:latin typeface="Cambria" panose="02040503050406030204" pitchFamily="18" charset="0"/>
              </a:rPr>
              <a:t> </a:t>
            </a:r>
            <a:endParaRPr lang="en-US" b="1" dirty="0">
              <a:solidFill>
                <a:schemeClr val="bg2">
                  <a:lumMod val="10000"/>
                </a:schemeClr>
              </a:solidFill>
              <a:latin typeface="Cambria" panose="02040503050406030204" pitchFamily="18" charset="0"/>
            </a:endParaRPr>
          </a:p>
        </p:txBody>
      </p:sp>
      <p:sp>
        <p:nvSpPr>
          <p:cNvPr id="62" name="Rectangle 61"/>
          <p:cNvSpPr/>
          <p:nvPr/>
        </p:nvSpPr>
        <p:spPr>
          <a:xfrm>
            <a:off x="5954486" y="4385914"/>
            <a:ext cx="3004540" cy="584775"/>
          </a:xfrm>
          <a:prstGeom prst="rect">
            <a:avLst/>
          </a:prstGeom>
          <a:ln w="28575">
            <a:solidFill>
              <a:srgbClr val="0070C0"/>
            </a:solidFill>
          </a:ln>
        </p:spPr>
        <p:txBody>
          <a:bodyPr wrap="none">
            <a:spAutoFit/>
          </a:bodyPr>
          <a:lstStyle/>
          <a:p>
            <a:r>
              <a:rPr lang="en-US" sz="3200" b="1" dirty="0" smtClean="0">
                <a:solidFill>
                  <a:srgbClr val="FF0000"/>
                </a:solidFill>
                <a:latin typeface="Cambria" panose="02040503050406030204" pitchFamily="18" charset="0"/>
              </a:rPr>
              <a:t>SA is minimum</a:t>
            </a:r>
            <a:endParaRPr lang="en-US" sz="3200" dirty="0">
              <a:solidFill>
                <a:srgbClr val="FF0000"/>
              </a:solidFill>
            </a:endParaRPr>
          </a:p>
        </p:txBody>
      </p:sp>
      <p:sp>
        <p:nvSpPr>
          <p:cNvPr id="46" name="Rectangle 45"/>
          <p:cNvSpPr/>
          <p:nvPr/>
        </p:nvSpPr>
        <p:spPr>
          <a:xfrm>
            <a:off x="970554" y="497068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7" name="TextBox 46"/>
          <p:cNvSpPr txBox="1"/>
          <p:nvPr/>
        </p:nvSpPr>
        <p:spPr>
          <a:xfrm>
            <a:off x="4772710" y="3836028"/>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2</a:t>
            </a:r>
            <a:endParaRPr lang="en-US" b="1" dirty="0">
              <a:solidFill>
                <a:srgbClr val="FF0000"/>
              </a:solidFill>
              <a:latin typeface="Cambria" panose="02040503050406030204" pitchFamily="18" charset="0"/>
            </a:endParaRPr>
          </a:p>
        </p:txBody>
      </p:sp>
      <p:sp>
        <p:nvSpPr>
          <p:cNvPr id="48" name="TextBox 47"/>
          <p:cNvSpPr txBox="1"/>
          <p:nvPr/>
        </p:nvSpPr>
        <p:spPr>
          <a:xfrm>
            <a:off x="4772711" y="5005076"/>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1</a:t>
            </a:r>
            <a:endParaRPr lang="en-US" b="1" dirty="0">
              <a:solidFill>
                <a:srgbClr val="FF0000"/>
              </a:solidFill>
              <a:latin typeface="Cambria" panose="02040503050406030204" pitchFamily="18" charset="0"/>
            </a:endParaRPr>
          </a:p>
        </p:txBody>
      </p:sp>
      <p:sp>
        <p:nvSpPr>
          <p:cNvPr id="49" name="Rectangle 48"/>
          <p:cNvSpPr/>
          <p:nvPr/>
        </p:nvSpPr>
        <p:spPr>
          <a:xfrm>
            <a:off x="970554" y="375750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0" name="Rectangle 49"/>
          <p:cNvSpPr/>
          <p:nvPr/>
        </p:nvSpPr>
        <p:spPr>
          <a:xfrm>
            <a:off x="970554" y="2544329"/>
            <a:ext cx="4740234" cy="12131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1" name="TextBox 50"/>
          <p:cNvSpPr txBox="1"/>
          <p:nvPr/>
        </p:nvSpPr>
        <p:spPr>
          <a:xfrm>
            <a:off x="4772709" y="2585550"/>
            <a:ext cx="938077" cy="369332"/>
          </a:xfrm>
          <a:prstGeom prst="rect">
            <a:avLst/>
          </a:prstGeom>
          <a:noFill/>
        </p:spPr>
        <p:txBody>
          <a:bodyPr wrap="none" rtlCol="0">
            <a:spAutoFit/>
          </a:bodyPr>
          <a:lstStyle/>
          <a:p>
            <a:r>
              <a:rPr lang="en-US" b="1" dirty="0" smtClean="0">
                <a:solidFill>
                  <a:srgbClr val="FF0000"/>
                </a:solidFill>
                <a:latin typeface="Cambria" panose="02040503050406030204" pitchFamily="18" charset="0"/>
              </a:rPr>
              <a:t>Floor 3</a:t>
            </a:r>
            <a:endParaRPr lang="en-US" b="1" dirty="0">
              <a:solidFill>
                <a:srgbClr val="FF0000"/>
              </a:solidFill>
              <a:latin typeface="Cambria" panose="02040503050406030204" pitchFamily="18" charset="0"/>
            </a:endParaRPr>
          </a:p>
        </p:txBody>
      </p:sp>
      <p:cxnSp>
        <p:nvCxnSpPr>
          <p:cNvPr id="52" name="Straight Connector 51"/>
          <p:cNvCxnSpPr/>
          <p:nvPr/>
        </p:nvCxnSpPr>
        <p:spPr>
          <a:xfrm>
            <a:off x="1569779" y="2054431"/>
            <a:ext cx="0" cy="4344839"/>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569779" y="2885705"/>
            <a:ext cx="2906069" cy="2582988"/>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569779" y="4135129"/>
            <a:ext cx="2906069" cy="1467761"/>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569779" y="5400051"/>
            <a:ext cx="2906069" cy="36933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746805" y="5602890"/>
            <a:ext cx="30328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S</a:t>
            </a:r>
            <a:endParaRPr lang="en-US" b="1" dirty="0">
              <a:solidFill>
                <a:schemeClr val="bg2">
                  <a:lumMod val="10000"/>
                </a:schemeClr>
              </a:solidFill>
              <a:latin typeface="Cambria" panose="02040503050406030204" pitchFamily="18" charset="0"/>
            </a:endParaRPr>
          </a:p>
        </p:txBody>
      </p:sp>
      <p:pic>
        <p:nvPicPr>
          <p:cNvPr id="96" name="Picture 95"/>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4475848" y="5468693"/>
            <a:ext cx="265976" cy="453167"/>
          </a:xfrm>
          <a:prstGeom prst="rect">
            <a:avLst/>
          </a:prstGeom>
          <a:solidFill>
            <a:schemeClr val="bg1"/>
          </a:solidFill>
        </p:spPr>
      </p:pic>
      <p:sp>
        <p:nvSpPr>
          <p:cNvPr id="97" name="TextBox 96"/>
          <p:cNvSpPr txBox="1"/>
          <p:nvPr/>
        </p:nvSpPr>
        <p:spPr>
          <a:xfrm>
            <a:off x="2562426" y="5166350"/>
            <a:ext cx="662361"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20m</a:t>
            </a:r>
            <a:endParaRPr lang="en-US" b="1" dirty="0">
              <a:solidFill>
                <a:schemeClr val="bg2">
                  <a:lumMod val="10000"/>
                </a:schemeClr>
              </a:solidFill>
              <a:latin typeface="Cambria" panose="02040503050406030204" pitchFamily="18" charset="0"/>
            </a:endParaRPr>
          </a:p>
        </p:txBody>
      </p:sp>
      <p:sp>
        <p:nvSpPr>
          <p:cNvPr id="98" name="TextBox 97"/>
          <p:cNvSpPr txBox="1"/>
          <p:nvPr/>
        </p:nvSpPr>
        <p:spPr>
          <a:xfrm>
            <a:off x="2550541" y="4364099"/>
            <a:ext cx="662361"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25m</a:t>
            </a:r>
            <a:endParaRPr lang="en-US" b="1" dirty="0">
              <a:solidFill>
                <a:schemeClr val="bg2">
                  <a:lumMod val="10000"/>
                </a:schemeClr>
              </a:solidFill>
              <a:latin typeface="Cambria" panose="02040503050406030204" pitchFamily="18" charset="0"/>
            </a:endParaRPr>
          </a:p>
        </p:txBody>
      </p:sp>
      <p:sp>
        <p:nvSpPr>
          <p:cNvPr id="99" name="TextBox 98"/>
          <p:cNvSpPr txBox="1"/>
          <p:nvPr/>
        </p:nvSpPr>
        <p:spPr>
          <a:xfrm>
            <a:off x="3224787" y="3920478"/>
            <a:ext cx="662361"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30m</a:t>
            </a:r>
            <a:endParaRPr lang="en-US" b="1" dirty="0">
              <a:solidFill>
                <a:schemeClr val="bg2">
                  <a:lumMod val="10000"/>
                </a:schemeClr>
              </a:solidFill>
              <a:latin typeface="Cambria" panose="02040503050406030204" pitchFamily="18" charset="0"/>
            </a:endParaRPr>
          </a:p>
        </p:txBody>
      </p:sp>
      <p:sp>
        <p:nvSpPr>
          <p:cNvPr id="100" name="TextBox 99"/>
          <p:cNvSpPr txBox="1"/>
          <p:nvPr/>
        </p:nvSpPr>
        <p:spPr>
          <a:xfrm>
            <a:off x="-41011" y="3769867"/>
            <a:ext cx="942966" cy="646331"/>
          </a:xfrm>
          <a:prstGeom prst="rect">
            <a:avLst/>
          </a:prstGeom>
          <a:noFill/>
          <a:ln w="19050">
            <a:solidFill>
              <a:srgbClr val="00B0F0"/>
            </a:solidFill>
            <a:prstDash val="dash"/>
          </a:ln>
        </p:spPr>
        <p:txBody>
          <a:bodyPr wrap="square" rtlCol="0">
            <a:spAutoFit/>
          </a:bodyPr>
          <a:lstStyle/>
          <a:p>
            <a:r>
              <a:rPr lang="en-US" dirty="0">
                <a:solidFill>
                  <a:schemeClr val="bg2">
                    <a:lumMod val="10000"/>
                  </a:schemeClr>
                </a:solidFill>
              </a:rPr>
              <a:t>Floor </a:t>
            </a:r>
            <a:endParaRPr lang="en-US" dirty="0" smtClean="0">
              <a:solidFill>
                <a:schemeClr val="bg2">
                  <a:lumMod val="10000"/>
                </a:schemeClr>
              </a:solidFill>
            </a:endParaRPr>
          </a:p>
          <a:p>
            <a:r>
              <a:rPr lang="en-US" dirty="0" smtClean="0">
                <a:solidFill>
                  <a:schemeClr val="bg2">
                    <a:lumMod val="10000"/>
                  </a:schemeClr>
                </a:solidFill>
              </a:rPr>
              <a:t>Beacon</a:t>
            </a:r>
          </a:p>
        </p:txBody>
      </p:sp>
      <p:cxnSp>
        <p:nvCxnSpPr>
          <p:cNvPr id="101" name="Elbow Connector 100"/>
          <p:cNvCxnSpPr/>
          <p:nvPr/>
        </p:nvCxnSpPr>
        <p:spPr>
          <a:xfrm rot="5400000" flipH="1" flipV="1">
            <a:off x="388561" y="2909944"/>
            <a:ext cx="901835" cy="818013"/>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p:nvPr/>
        </p:nvCxnSpPr>
        <p:spPr>
          <a:xfrm rot="16200000" flipH="1">
            <a:off x="382395" y="4464275"/>
            <a:ext cx="941757" cy="845602"/>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901955" y="4093033"/>
            <a:ext cx="36064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4"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floor</a:t>
            </a:r>
            <a:endParaRPr lang="en-US" dirty="0">
              <a:solidFill>
                <a:schemeClr val="bg2">
                  <a:lumMod val="10000"/>
                </a:schemeClr>
              </a:solidFill>
            </a:endParaRPr>
          </a:p>
        </p:txBody>
      </p:sp>
      <p:sp>
        <p:nvSpPr>
          <p:cNvPr id="105" name="Rectangle 104"/>
          <p:cNvSpPr/>
          <p:nvPr/>
        </p:nvSpPr>
        <p:spPr>
          <a:xfrm>
            <a:off x="6616557" y="616448"/>
            <a:ext cx="2527444" cy="646331"/>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b="1" dirty="0" smtClean="0">
                <a:solidFill>
                  <a:schemeClr val="bg2">
                    <a:lumMod val="10000"/>
                  </a:schemeClr>
                </a:solidFill>
              </a:rPr>
              <a:t>Identify floor</a:t>
            </a:r>
          </a:p>
        </p:txBody>
      </p:sp>
      <p:sp>
        <p:nvSpPr>
          <p:cNvPr id="10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grpSp>
        <p:nvGrpSpPr>
          <p:cNvPr id="53" name="Group 52"/>
          <p:cNvGrpSpPr/>
          <p:nvPr/>
        </p:nvGrpSpPr>
        <p:grpSpPr>
          <a:xfrm>
            <a:off x="1248485" y="2532508"/>
            <a:ext cx="680021" cy="746952"/>
            <a:chOff x="1212341" y="4171969"/>
            <a:chExt cx="680021" cy="746952"/>
          </a:xfrm>
        </p:grpSpPr>
        <p:sp>
          <p:nvSpPr>
            <p:cNvPr id="54" name="TextBox 53"/>
            <p:cNvSpPr txBox="1"/>
            <p:nvPr/>
          </p:nvSpPr>
          <p:spPr>
            <a:xfrm>
              <a:off x="1574646" y="4549589"/>
              <a:ext cx="317716"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C</a:t>
              </a:r>
              <a:endParaRPr lang="en-US" b="1" dirty="0">
                <a:solidFill>
                  <a:schemeClr val="bg2">
                    <a:lumMod val="10000"/>
                  </a:schemeClr>
                </a:solidFill>
                <a:latin typeface="Cambria" panose="02040503050406030204" pitchFamily="18" charset="0"/>
              </a:endParaRPr>
            </a:p>
          </p:txBody>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57" name="Group 56"/>
          <p:cNvGrpSpPr/>
          <p:nvPr/>
        </p:nvGrpSpPr>
        <p:grpSpPr>
          <a:xfrm>
            <a:off x="1262596" y="3757509"/>
            <a:ext cx="697653" cy="746952"/>
            <a:chOff x="1212341" y="4171969"/>
            <a:chExt cx="697653" cy="746952"/>
          </a:xfrm>
        </p:grpSpPr>
        <p:sp>
          <p:nvSpPr>
            <p:cNvPr id="58" name="TextBox 57"/>
            <p:cNvSpPr txBox="1"/>
            <p:nvPr/>
          </p:nvSpPr>
          <p:spPr>
            <a:xfrm>
              <a:off x="1574646" y="4549589"/>
              <a:ext cx="335348" cy="369332"/>
            </a:xfrm>
            <a:prstGeom prst="rect">
              <a:avLst/>
            </a:prstGeom>
            <a:noFill/>
          </p:spPr>
          <p:txBody>
            <a:bodyPr wrap="none" rtlCol="0">
              <a:spAutoFit/>
            </a:bodyPr>
            <a:lstStyle/>
            <a:p>
              <a:r>
                <a:rPr lang="en-US" b="1" dirty="0" smtClean="0">
                  <a:solidFill>
                    <a:schemeClr val="bg2">
                      <a:lumMod val="10000"/>
                    </a:schemeClr>
                  </a:solidFill>
                  <a:latin typeface="Cambria" panose="02040503050406030204" pitchFamily="18" charset="0"/>
                </a:rPr>
                <a:t>B</a:t>
              </a:r>
              <a:endParaRPr lang="en-US" b="1" dirty="0">
                <a:solidFill>
                  <a:schemeClr val="bg2">
                    <a:lumMod val="10000"/>
                  </a:schemeClr>
                </a:solidFill>
                <a:latin typeface="Cambria" panose="02040503050406030204" pitchFamily="18" charset="0"/>
              </a:endParaRPr>
            </a:p>
          </p:txBody>
        </p:sp>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82" name="Picture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grpSp>
        <p:nvGrpSpPr>
          <p:cNvPr id="83" name="Group 82"/>
          <p:cNvGrpSpPr/>
          <p:nvPr/>
        </p:nvGrpSpPr>
        <p:grpSpPr>
          <a:xfrm>
            <a:off x="1276074" y="5022431"/>
            <a:ext cx="697653" cy="746952"/>
            <a:chOff x="1212341" y="4171969"/>
            <a:chExt cx="697653" cy="746952"/>
          </a:xfrm>
        </p:grpSpPr>
        <p:sp>
          <p:nvSpPr>
            <p:cNvPr id="89" name="TextBox 88"/>
            <p:cNvSpPr txBox="1"/>
            <p:nvPr/>
          </p:nvSpPr>
          <p:spPr>
            <a:xfrm>
              <a:off x="1574646" y="4549589"/>
              <a:ext cx="335348" cy="369332"/>
            </a:xfrm>
            <a:prstGeom prst="rect">
              <a:avLst/>
            </a:prstGeom>
            <a:noFill/>
          </p:spPr>
          <p:txBody>
            <a:bodyPr wrap="none" rtlCol="0">
              <a:spAutoFit/>
            </a:bodyPr>
            <a:lstStyle/>
            <a:p>
              <a:r>
                <a:rPr lang="en-US" b="1" dirty="0">
                  <a:solidFill>
                    <a:schemeClr val="bg2">
                      <a:lumMod val="10000"/>
                    </a:schemeClr>
                  </a:solidFill>
                  <a:latin typeface="Cambria" panose="02040503050406030204" pitchFamily="18" charset="0"/>
                </a:rPr>
                <a:t>A</a:t>
              </a:r>
            </a:p>
          </p:txBody>
        </p:sp>
        <p:pic>
          <p:nvPicPr>
            <p:cNvPr id="90" name="Pictur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937" y="4171969"/>
              <a:ext cx="470636" cy="347635"/>
            </a:xfrm>
            <a:prstGeom prst="rect">
              <a:avLst/>
            </a:prstGeom>
          </p:spPr>
        </p:pic>
        <p:pic>
          <p:nvPicPr>
            <p:cNvPr id="91" name="Picture 9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341" y="4227651"/>
              <a:ext cx="559684" cy="559684"/>
            </a:xfrm>
            <a:prstGeom prst="rect">
              <a:avLst/>
            </a:prstGeom>
          </p:spPr>
        </p:pic>
      </p:grpSp>
    </p:spTree>
    <p:extLst>
      <p:ext uri="{BB962C8B-B14F-4D97-AF65-F5344CB8AC3E}">
        <p14:creationId xmlns:p14="http://schemas.microsoft.com/office/powerpoint/2010/main" val="85697101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Algorithms – Indoor direction</a:t>
            </a:r>
            <a:endParaRPr lang="en-US" dirty="0">
              <a:solidFill>
                <a:schemeClr val="bg2">
                  <a:lumMod val="10000"/>
                </a:schemeClr>
              </a:solidFill>
            </a:endParaRPr>
          </a:p>
        </p:txBody>
      </p:sp>
      <p:sp>
        <p:nvSpPr>
          <p:cNvPr id="3" name="Slide Number Placeholder 2"/>
          <p:cNvSpPr>
            <a:spLocks noGrp="1"/>
          </p:cNvSpPr>
          <p:nvPr>
            <p:ph type="sldNum" sz="quarter" idx="12"/>
          </p:nvPr>
        </p:nvSpPr>
        <p:spPr/>
        <p:txBody>
          <a:bodyPr/>
          <a:lstStyle/>
          <a:p>
            <a:fld id="{633CC90C-489C-C947-A38D-033AF202A691}" type="slidenum">
              <a:rPr lang="en-US" smtClean="0">
                <a:solidFill>
                  <a:schemeClr val="bg2">
                    <a:lumMod val="10000"/>
                  </a:schemeClr>
                </a:solidFill>
              </a:rPr>
              <a:pPr/>
              <a:t>276</a:t>
            </a:fld>
            <a:endParaRPr lang="en-US" dirty="0">
              <a:solidFill>
                <a:schemeClr val="bg2">
                  <a:lumMod val="10000"/>
                </a:schemeClr>
              </a:solidFill>
            </a:endParaRPr>
          </a:p>
        </p:txBody>
      </p:sp>
      <p:grpSp>
        <p:nvGrpSpPr>
          <p:cNvPr id="12" name="Group 11"/>
          <p:cNvGrpSpPr/>
          <p:nvPr/>
        </p:nvGrpSpPr>
        <p:grpSpPr>
          <a:xfrm>
            <a:off x="531640" y="2460256"/>
            <a:ext cx="8187058" cy="4064000"/>
            <a:chOff x="531640" y="2460256"/>
            <a:chExt cx="8187058" cy="4064000"/>
          </a:xfrm>
        </p:grpSpPr>
        <p:graphicFrame>
          <p:nvGraphicFramePr>
            <p:cNvPr id="13" name="Diagram 12"/>
            <p:cNvGraphicFramePr/>
            <p:nvPr>
              <p:extLst/>
            </p:nvPr>
          </p:nvGraphicFramePr>
          <p:xfrm>
            <a:off x="531640" y="2460256"/>
            <a:ext cx="818705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Oval 13"/>
            <p:cNvSpPr/>
            <p:nvPr/>
          </p:nvSpPr>
          <p:spPr>
            <a:xfrm>
              <a:off x="1669244" y="2464491"/>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Oval 14"/>
            <p:cNvSpPr/>
            <p:nvPr/>
          </p:nvSpPr>
          <p:spPr>
            <a:xfrm>
              <a:off x="1669244" y="3508207"/>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Oval 15"/>
            <p:cNvSpPr/>
            <p:nvPr/>
          </p:nvSpPr>
          <p:spPr>
            <a:xfrm>
              <a:off x="1669244" y="4561698"/>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Oval 16"/>
            <p:cNvSpPr/>
            <p:nvPr/>
          </p:nvSpPr>
          <p:spPr>
            <a:xfrm>
              <a:off x="1669244" y="5615188"/>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8" name="Picture 2" descr="http://www.iconsdb.com/icons/preview/green/checkmark-xx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2880" y="2576989"/>
              <a:ext cx="618173" cy="61817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iconsdb.com/icons/preview/green/checkmark-xx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4279" y="3688366"/>
              <a:ext cx="618173" cy="61817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734558147"/>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30441"/>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277</a:t>
            </a:fld>
            <a:endParaRPr lang="en-US" dirty="0">
              <a:solidFill>
                <a:schemeClr val="bg2">
                  <a:lumMod val="10000"/>
                </a:schemeClr>
              </a:solidFill>
            </a:endParaRPr>
          </a:p>
        </p:txBody>
      </p:sp>
      <p:sp>
        <p:nvSpPr>
          <p:cNvPr id="10" name="Title 1"/>
          <p:cNvSpPr>
            <a:spLocks noGrp="1"/>
          </p:cNvSpPr>
          <p:nvPr>
            <p:ph type="title"/>
          </p:nvPr>
        </p:nvSpPr>
        <p:spPr>
          <a:xfrm>
            <a:off x="531639" y="753228"/>
            <a:ext cx="5982177" cy="1080938"/>
          </a:xfrm>
        </p:spPr>
        <p:txBody>
          <a:bodyPr>
            <a:normAutofit/>
          </a:bodyPr>
          <a:lstStyle/>
          <a:p>
            <a:r>
              <a:rPr lang="en-US" dirty="0" smtClean="0">
                <a:solidFill>
                  <a:schemeClr val="bg2">
                    <a:lumMod val="10000"/>
                  </a:schemeClr>
                </a:solidFill>
              </a:rPr>
              <a:t>Algorithms – Indoor direction – Identify floor</a:t>
            </a:r>
            <a:endParaRPr lang="en-US" dirty="0">
              <a:solidFill>
                <a:schemeClr val="bg2">
                  <a:lumMod val="10000"/>
                </a:schemeClr>
              </a:solidFill>
            </a:endParaRPr>
          </a:p>
        </p:txBody>
      </p:sp>
      <p:cxnSp>
        <p:nvCxnSpPr>
          <p:cNvPr id="5" name="Straight Connector 4"/>
          <p:cNvCxnSpPr/>
          <p:nvPr/>
        </p:nvCxnSpPr>
        <p:spPr>
          <a:xfrm flipH="1">
            <a:off x="1547162" y="39243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547162" y="47371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275321" y="39370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7275321" y="4737100"/>
            <a:ext cx="62216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165350"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15289"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454767" y="356490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08602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1353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350408"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8707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2374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25061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165350"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827989"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42098"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2900" y="2145775"/>
            <a:ext cx="659155" cy="369332"/>
          </a:xfrm>
          <a:prstGeom prst="rect">
            <a:avLst/>
          </a:prstGeom>
          <a:noFill/>
        </p:spPr>
        <p:txBody>
          <a:bodyPr wrap="none" rtlCol="0">
            <a:spAutoFit/>
          </a:bodyPr>
          <a:lstStyle/>
          <a:p>
            <a:r>
              <a:rPr lang="en-US" dirty="0" smtClean="0">
                <a:solidFill>
                  <a:schemeClr val="bg2">
                    <a:lumMod val="10000"/>
                  </a:schemeClr>
                </a:solidFill>
              </a:rPr>
              <a:t>Area</a:t>
            </a:r>
            <a:endParaRPr lang="en-US" dirty="0">
              <a:solidFill>
                <a:schemeClr val="bg2">
                  <a:lumMod val="10000"/>
                </a:schemeClr>
              </a:solidFill>
            </a:endParaRPr>
          </a:p>
        </p:txBody>
      </p:sp>
      <p:sp>
        <p:nvSpPr>
          <p:cNvPr id="33" name="Rectangle 32"/>
          <p:cNvSpPr/>
          <p:nvPr/>
        </p:nvSpPr>
        <p:spPr>
          <a:xfrm>
            <a:off x="6616557" y="616448"/>
            <a:ext cx="2527444" cy="646331"/>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b="1" dirty="0" smtClean="0">
                <a:solidFill>
                  <a:schemeClr val="bg2">
                    <a:lumMod val="10000"/>
                  </a:schemeClr>
                </a:solidFill>
              </a:rPr>
              <a:t>Identify floor</a:t>
            </a:r>
          </a:p>
        </p:txBody>
      </p:sp>
      <p:sp>
        <p:nvSpPr>
          <p:cNvPr id="3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1973371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30441"/>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278</a:t>
            </a:fld>
            <a:endParaRPr lang="en-US" dirty="0">
              <a:solidFill>
                <a:schemeClr val="bg2">
                  <a:lumMod val="10000"/>
                </a:schemeClr>
              </a:solidFill>
            </a:endParaRPr>
          </a:p>
        </p:txBody>
      </p:sp>
      <p:cxnSp>
        <p:nvCxnSpPr>
          <p:cNvPr id="5" name="Straight Connector 4"/>
          <p:cNvCxnSpPr/>
          <p:nvPr/>
        </p:nvCxnSpPr>
        <p:spPr>
          <a:xfrm flipH="1">
            <a:off x="1547162" y="39243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547162" y="47371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275321" y="39370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7275321" y="4737100"/>
            <a:ext cx="62216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165350"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15289"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454767" y="356490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08602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1353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350408"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8707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2374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25061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165350"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827989"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42098"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168" name="Picture 16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2216019"/>
            <a:ext cx="226690" cy="288514"/>
          </a:xfrm>
          <a:prstGeom prst="rect">
            <a:avLst/>
          </a:prstGeom>
        </p:spPr>
      </p:pic>
      <p:pic>
        <p:nvPicPr>
          <p:cNvPr id="170" name="Picture 16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369728" y="2216019"/>
            <a:ext cx="226690" cy="288514"/>
          </a:xfrm>
          <a:prstGeom prst="rect">
            <a:avLst/>
          </a:prstGeom>
        </p:spPr>
      </p:pic>
      <p:pic>
        <p:nvPicPr>
          <p:cNvPr id="172" name="Picture 17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1010" y="2216019"/>
            <a:ext cx="226690" cy="288514"/>
          </a:xfrm>
          <a:prstGeom prst="rect">
            <a:avLst/>
          </a:prstGeom>
        </p:spPr>
      </p:pic>
      <p:pic>
        <p:nvPicPr>
          <p:cNvPr id="174" name="Picture 17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887296" y="2198078"/>
            <a:ext cx="226690" cy="288514"/>
          </a:xfrm>
          <a:prstGeom prst="rect">
            <a:avLst/>
          </a:prstGeom>
        </p:spPr>
      </p:pic>
      <p:pic>
        <p:nvPicPr>
          <p:cNvPr id="176" name="Picture 17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2198078"/>
            <a:ext cx="226690" cy="288514"/>
          </a:xfrm>
          <a:prstGeom prst="rect">
            <a:avLst/>
          </a:prstGeom>
        </p:spPr>
      </p:pic>
      <p:pic>
        <p:nvPicPr>
          <p:cNvPr id="179" name="Picture 17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3370019"/>
            <a:ext cx="226690" cy="288514"/>
          </a:xfrm>
          <a:prstGeom prst="rect">
            <a:avLst/>
          </a:prstGeom>
        </p:spPr>
      </p:pic>
      <p:pic>
        <p:nvPicPr>
          <p:cNvPr id="180" name="Picture 17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677893" y="3370019"/>
            <a:ext cx="226690" cy="288514"/>
          </a:xfrm>
          <a:prstGeom prst="rect">
            <a:avLst/>
          </a:prstGeom>
        </p:spPr>
      </p:pic>
      <p:pic>
        <p:nvPicPr>
          <p:cNvPr id="181" name="Picture 18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369728" y="3370019"/>
            <a:ext cx="226690" cy="288514"/>
          </a:xfrm>
          <a:prstGeom prst="rect">
            <a:avLst/>
          </a:prstGeom>
        </p:spPr>
      </p:pic>
      <p:pic>
        <p:nvPicPr>
          <p:cNvPr id="182" name="Picture 18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975369" y="3370019"/>
            <a:ext cx="226690" cy="288514"/>
          </a:xfrm>
          <a:prstGeom prst="rect">
            <a:avLst/>
          </a:prstGeom>
        </p:spPr>
      </p:pic>
      <p:pic>
        <p:nvPicPr>
          <p:cNvPr id="183" name="Picture 18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1010" y="3370019"/>
            <a:ext cx="226690" cy="288514"/>
          </a:xfrm>
          <a:prstGeom prst="rect">
            <a:avLst/>
          </a:prstGeom>
        </p:spPr>
      </p:pic>
      <p:pic>
        <p:nvPicPr>
          <p:cNvPr id="184" name="Picture 18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281655" y="3352078"/>
            <a:ext cx="226690" cy="288514"/>
          </a:xfrm>
          <a:prstGeom prst="rect">
            <a:avLst/>
          </a:prstGeom>
        </p:spPr>
      </p:pic>
      <p:pic>
        <p:nvPicPr>
          <p:cNvPr id="185" name="Picture 18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887296" y="3352078"/>
            <a:ext cx="226690" cy="288514"/>
          </a:xfrm>
          <a:prstGeom prst="rect">
            <a:avLst/>
          </a:prstGeom>
        </p:spPr>
      </p:pic>
      <p:pic>
        <p:nvPicPr>
          <p:cNvPr id="186" name="Picture 18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492937" y="3352078"/>
            <a:ext cx="226690" cy="288514"/>
          </a:xfrm>
          <a:prstGeom prst="rect">
            <a:avLst/>
          </a:prstGeom>
        </p:spPr>
      </p:pic>
      <p:pic>
        <p:nvPicPr>
          <p:cNvPr id="187" name="Picture 18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3352078"/>
            <a:ext cx="226690" cy="288514"/>
          </a:xfrm>
          <a:prstGeom prst="rect">
            <a:avLst/>
          </a:prstGeom>
        </p:spPr>
      </p:pic>
      <p:pic>
        <p:nvPicPr>
          <p:cNvPr id="188" name="Picture 18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42912" y="3352078"/>
            <a:ext cx="226690" cy="288514"/>
          </a:xfrm>
          <a:prstGeom prst="rect">
            <a:avLst/>
          </a:prstGeom>
        </p:spPr>
      </p:pic>
      <p:pic>
        <p:nvPicPr>
          <p:cNvPr id="189" name="Picture 18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90361" y="4964853"/>
            <a:ext cx="226690" cy="288514"/>
          </a:xfrm>
          <a:prstGeom prst="rect">
            <a:avLst/>
          </a:prstGeom>
        </p:spPr>
      </p:pic>
      <p:pic>
        <p:nvPicPr>
          <p:cNvPr id="191" name="Picture 19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01643" y="4964853"/>
            <a:ext cx="226690" cy="288514"/>
          </a:xfrm>
          <a:prstGeom prst="rect">
            <a:avLst/>
          </a:prstGeom>
        </p:spPr>
      </p:pic>
      <p:pic>
        <p:nvPicPr>
          <p:cNvPr id="197" name="Picture 19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835061" y="4946912"/>
            <a:ext cx="226690" cy="288514"/>
          </a:xfrm>
          <a:prstGeom prst="rect">
            <a:avLst/>
          </a:prstGeom>
        </p:spPr>
      </p:pic>
      <p:pic>
        <p:nvPicPr>
          <p:cNvPr id="198" name="Picture 19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66662" y="4946912"/>
            <a:ext cx="226690" cy="288514"/>
          </a:xfrm>
          <a:prstGeom prst="rect">
            <a:avLst/>
          </a:prstGeom>
        </p:spPr>
      </p:pic>
      <p:pic>
        <p:nvPicPr>
          <p:cNvPr id="206" name="Picture 20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42912" y="6125303"/>
            <a:ext cx="226690" cy="288514"/>
          </a:xfrm>
          <a:prstGeom prst="rect">
            <a:avLst/>
          </a:prstGeom>
        </p:spPr>
      </p:pic>
      <p:pic>
        <p:nvPicPr>
          <p:cNvPr id="208" name="Picture 20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13578" y="5421342"/>
            <a:ext cx="226690" cy="288514"/>
          </a:xfrm>
          <a:prstGeom prst="rect">
            <a:avLst/>
          </a:prstGeom>
        </p:spPr>
      </p:pic>
      <p:pic>
        <p:nvPicPr>
          <p:cNvPr id="209" name="Picture 20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96002" y="5421342"/>
            <a:ext cx="226690" cy="288514"/>
          </a:xfrm>
          <a:prstGeom prst="rect">
            <a:avLst/>
          </a:prstGeom>
        </p:spPr>
      </p:pic>
      <p:pic>
        <p:nvPicPr>
          <p:cNvPr id="210" name="Picture 20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66611" y="3779265"/>
            <a:ext cx="226690" cy="288514"/>
          </a:xfrm>
          <a:prstGeom prst="rect">
            <a:avLst/>
          </a:prstGeom>
        </p:spPr>
      </p:pic>
      <p:pic>
        <p:nvPicPr>
          <p:cNvPr id="211" name="Picture 21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3779265"/>
            <a:ext cx="226690" cy="288514"/>
          </a:xfrm>
          <a:prstGeom prst="rect">
            <a:avLst/>
          </a:prstGeom>
        </p:spPr>
      </p:pic>
      <p:pic>
        <p:nvPicPr>
          <p:cNvPr id="213" name="Picture 21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369728" y="3779265"/>
            <a:ext cx="226690" cy="288514"/>
          </a:xfrm>
          <a:prstGeom prst="rect">
            <a:avLst/>
          </a:prstGeom>
        </p:spPr>
      </p:pic>
      <p:pic>
        <p:nvPicPr>
          <p:cNvPr id="215" name="Picture 21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1010" y="3779265"/>
            <a:ext cx="226690" cy="288514"/>
          </a:xfrm>
          <a:prstGeom prst="rect">
            <a:avLst/>
          </a:prstGeom>
        </p:spPr>
      </p:pic>
      <p:pic>
        <p:nvPicPr>
          <p:cNvPr id="217" name="Picture 21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887296" y="3761324"/>
            <a:ext cx="226690" cy="288514"/>
          </a:xfrm>
          <a:prstGeom prst="rect">
            <a:avLst/>
          </a:prstGeom>
        </p:spPr>
      </p:pic>
      <p:pic>
        <p:nvPicPr>
          <p:cNvPr id="219" name="Picture 21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3761324"/>
            <a:ext cx="226690" cy="288514"/>
          </a:xfrm>
          <a:prstGeom prst="rect">
            <a:avLst/>
          </a:prstGeom>
        </p:spPr>
      </p:pic>
      <p:pic>
        <p:nvPicPr>
          <p:cNvPr id="221" name="Picture 22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66611" y="4580091"/>
            <a:ext cx="226690" cy="288514"/>
          </a:xfrm>
          <a:prstGeom prst="rect">
            <a:avLst/>
          </a:prstGeom>
        </p:spPr>
      </p:pic>
      <p:pic>
        <p:nvPicPr>
          <p:cNvPr id="222" name="Picture 22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4580091"/>
            <a:ext cx="226690" cy="288514"/>
          </a:xfrm>
          <a:prstGeom prst="rect">
            <a:avLst/>
          </a:prstGeom>
        </p:spPr>
      </p:pic>
      <p:pic>
        <p:nvPicPr>
          <p:cNvPr id="223" name="Picture 22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677893" y="4580091"/>
            <a:ext cx="226690" cy="288514"/>
          </a:xfrm>
          <a:prstGeom prst="rect">
            <a:avLst/>
          </a:prstGeom>
        </p:spPr>
      </p:pic>
      <p:pic>
        <p:nvPicPr>
          <p:cNvPr id="230" name="Picture 22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4562150"/>
            <a:ext cx="226690" cy="288514"/>
          </a:xfrm>
          <a:prstGeom prst="rect">
            <a:avLst/>
          </a:prstGeom>
        </p:spPr>
      </p:pic>
      <p:pic>
        <p:nvPicPr>
          <p:cNvPr id="231" name="Picture 23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42912" y="4562150"/>
            <a:ext cx="226690" cy="288514"/>
          </a:xfrm>
          <a:prstGeom prst="rect">
            <a:avLst/>
          </a:prstGeom>
        </p:spPr>
      </p:pic>
      <p:pic>
        <p:nvPicPr>
          <p:cNvPr id="232" name="Picture 23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33817" y="2185912"/>
            <a:ext cx="226690" cy="288514"/>
          </a:xfrm>
          <a:prstGeom prst="rect">
            <a:avLst/>
          </a:prstGeom>
        </p:spPr>
      </p:pic>
      <p:pic>
        <p:nvPicPr>
          <p:cNvPr id="233" name="Picture 2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495" y="4067779"/>
            <a:ext cx="559684" cy="559684"/>
          </a:xfrm>
          <a:prstGeom prst="rect">
            <a:avLst/>
          </a:prstGeom>
        </p:spPr>
      </p:pic>
      <p:sp>
        <p:nvSpPr>
          <p:cNvPr id="234" name="TextBox 233"/>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smtClean="0">
                <a:solidFill>
                  <a:schemeClr val="bg2">
                    <a:lumMod val="10000"/>
                  </a:schemeClr>
                </a:solidFill>
              </a:rPr>
              <a:t>Beacon</a:t>
            </a:r>
          </a:p>
          <a:p>
            <a:r>
              <a:rPr lang="en-US" dirty="0" smtClean="0">
                <a:solidFill>
                  <a:schemeClr val="bg2">
                    <a:lumMod val="10000"/>
                  </a:schemeClr>
                </a:solidFill>
              </a:rPr>
              <a:t>Floor</a:t>
            </a:r>
            <a:endParaRPr lang="en-US" dirty="0">
              <a:solidFill>
                <a:schemeClr val="bg2">
                  <a:lumMod val="10000"/>
                </a:schemeClr>
              </a:solidFill>
            </a:endParaRPr>
          </a:p>
        </p:txBody>
      </p:sp>
      <p:cxnSp>
        <p:nvCxnSpPr>
          <p:cNvPr id="235" name="Elbow Connector 234"/>
          <p:cNvCxnSpPr>
            <a:endCxn id="233" idx="1"/>
          </p:cNvCxnSpPr>
          <p:nvPr/>
        </p:nvCxnSpPr>
        <p:spPr>
          <a:xfrm>
            <a:off x="737012" y="3859751"/>
            <a:ext cx="531483" cy="487870"/>
          </a:xfrm>
          <a:prstGeom prst="bentConnector3">
            <a:avLst>
              <a:gd name="adj1" fmla="val -257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location</a:t>
            </a:r>
            <a:endParaRPr lang="en-US" dirty="0">
              <a:solidFill>
                <a:schemeClr val="bg2">
                  <a:lumMod val="10000"/>
                </a:schemeClr>
              </a:solidFill>
            </a:endParaRPr>
          </a:p>
        </p:txBody>
      </p:sp>
      <p:sp>
        <p:nvSpPr>
          <p:cNvPr id="64" name="Rectangle 63"/>
          <p:cNvSpPr/>
          <p:nvPr/>
        </p:nvSpPr>
        <p:spPr>
          <a:xfrm>
            <a:off x="6616557" y="616448"/>
            <a:ext cx="2527444" cy="923330"/>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b="1" dirty="0" smtClean="0">
                <a:solidFill>
                  <a:schemeClr val="bg2">
                    <a:lumMod val="10000"/>
                  </a:schemeClr>
                </a:solidFill>
              </a:rPr>
              <a:t>Identify location</a:t>
            </a:r>
          </a:p>
        </p:txBody>
      </p:sp>
      <p:sp>
        <p:nvSpPr>
          <p:cNvPr id="6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719238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30441"/>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279</a:t>
            </a:fld>
            <a:endParaRPr lang="en-US" dirty="0">
              <a:solidFill>
                <a:schemeClr val="bg2">
                  <a:lumMod val="10000"/>
                </a:schemeClr>
              </a:solidFill>
            </a:endParaRPr>
          </a:p>
        </p:txBody>
      </p:sp>
      <p:cxnSp>
        <p:nvCxnSpPr>
          <p:cNvPr id="5" name="Straight Connector 4"/>
          <p:cNvCxnSpPr/>
          <p:nvPr/>
        </p:nvCxnSpPr>
        <p:spPr>
          <a:xfrm flipH="1">
            <a:off x="1547162" y="39243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547162" y="47371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275321" y="39370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7275321" y="4737100"/>
            <a:ext cx="62216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165350"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15289"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454767" y="356490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08602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1353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350408"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8707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2374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25061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165350"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827989"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42098"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168" name="Picture 16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2216019"/>
            <a:ext cx="226690" cy="288514"/>
          </a:xfrm>
          <a:prstGeom prst="rect">
            <a:avLst/>
          </a:prstGeom>
        </p:spPr>
      </p:pic>
      <p:pic>
        <p:nvPicPr>
          <p:cNvPr id="170" name="Picture 16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369728" y="2216019"/>
            <a:ext cx="226690" cy="288514"/>
          </a:xfrm>
          <a:prstGeom prst="rect">
            <a:avLst/>
          </a:prstGeom>
        </p:spPr>
      </p:pic>
      <p:pic>
        <p:nvPicPr>
          <p:cNvPr id="172" name="Picture 17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1010" y="2216019"/>
            <a:ext cx="226690" cy="288514"/>
          </a:xfrm>
          <a:prstGeom prst="rect">
            <a:avLst/>
          </a:prstGeom>
        </p:spPr>
      </p:pic>
      <p:pic>
        <p:nvPicPr>
          <p:cNvPr id="174" name="Picture 17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887296" y="2198078"/>
            <a:ext cx="226690" cy="288514"/>
          </a:xfrm>
          <a:prstGeom prst="rect">
            <a:avLst/>
          </a:prstGeom>
        </p:spPr>
      </p:pic>
      <p:pic>
        <p:nvPicPr>
          <p:cNvPr id="176" name="Picture 17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2198078"/>
            <a:ext cx="226690" cy="288514"/>
          </a:xfrm>
          <a:prstGeom prst="rect">
            <a:avLst/>
          </a:prstGeom>
        </p:spPr>
      </p:pic>
      <p:pic>
        <p:nvPicPr>
          <p:cNvPr id="179" name="Picture 17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3370019"/>
            <a:ext cx="226690" cy="288514"/>
          </a:xfrm>
          <a:prstGeom prst="rect">
            <a:avLst/>
          </a:prstGeom>
        </p:spPr>
      </p:pic>
      <p:pic>
        <p:nvPicPr>
          <p:cNvPr id="180" name="Picture 17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677893" y="3370019"/>
            <a:ext cx="226690" cy="288514"/>
          </a:xfrm>
          <a:prstGeom prst="rect">
            <a:avLst/>
          </a:prstGeom>
        </p:spPr>
      </p:pic>
      <p:pic>
        <p:nvPicPr>
          <p:cNvPr id="181" name="Picture 18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369728" y="3370019"/>
            <a:ext cx="226690" cy="288514"/>
          </a:xfrm>
          <a:prstGeom prst="rect">
            <a:avLst/>
          </a:prstGeom>
        </p:spPr>
      </p:pic>
      <p:pic>
        <p:nvPicPr>
          <p:cNvPr id="182" name="Picture 18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964526" y="3414294"/>
            <a:ext cx="226690" cy="288514"/>
          </a:xfrm>
          <a:prstGeom prst="rect">
            <a:avLst/>
          </a:prstGeom>
        </p:spPr>
      </p:pic>
      <p:pic>
        <p:nvPicPr>
          <p:cNvPr id="183" name="Picture 18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1010" y="3370019"/>
            <a:ext cx="226690" cy="288514"/>
          </a:xfrm>
          <a:prstGeom prst="rect">
            <a:avLst/>
          </a:prstGeom>
        </p:spPr>
      </p:pic>
      <p:pic>
        <p:nvPicPr>
          <p:cNvPr id="184" name="Picture 18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281655" y="3352078"/>
            <a:ext cx="226690" cy="288514"/>
          </a:xfrm>
          <a:prstGeom prst="rect">
            <a:avLst/>
          </a:prstGeom>
        </p:spPr>
      </p:pic>
      <p:pic>
        <p:nvPicPr>
          <p:cNvPr id="185" name="Picture 18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887296" y="3352078"/>
            <a:ext cx="226690" cy="288514"/>
          </a:xfrm>
          <a:prstGeom prst="rect">
            <a:avLst/>
          </a:prstGeom>
        </p:spPr>
      </p:pic>
      <p:pic>
        <p:nvPicPr>
          <p:cNvPr id="186" name="Picture 18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492937" y="3352078"/>
            <a:ext cx="226690" cy="288514"/>
          </a:xfrm>
          <a:prstGeom prst="rect">
            <a:avLst/>
          </a:prstGeom>
        </p:spPr>
      </p:pic>
      <p:pic>
        <p:nvPicPr>
          <p:cNvPr id="187" name="Picture 18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3352078"/>
            <a:ext cx="226690" cy="288514"/>
          </a:xfrm>
          <a:prstGeom prst="rect">
            <a:avLst/>
          </a:prstGeom>
        </p:spPr>
      </p:pic>
      <p:pic>
        <p:nvPicPr>
          <p:cNvPr id="188" name="Picture 18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42912" y="3352078"/>
            <a:ext cx="226690" cy="288514"/>
          </a:xfrm>
          <a:prstGeom prst="rect">
            <a:avLst/>
          </a:prstGeom>
        </p:spPr>
      </p:pic>
      <p:pic>
        <p:nvPicPr>
          <p:cNvPr id="189" name="Picture 18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90361" y="4964853"/>
            <a:ext cx="226690" cy="288514"/>
          </a:xfrm>
          <a:prstGeom prst="rect">
            <a:avLst/>
          </a:prstGeom>
        </p:spPr>
      </p:pic>
      <p:pic>
        <p:nvPicPr>
          <p:cNvPr id="191" name="Picture 19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01643" y="4964853"/>
            <a:ext cx="226690" cy="288514"/>
          </a:xfrm>
          <a:prstGeom prst="rect">
            <a:avLst/>
          </a:prstGeom>
        </p:spPr>
      </p:pic>
      <p:pic>
        <p:nvPicPr>
          <p:cNvPr id="197" name="Picture 19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835061" y="4946912"/>
            <a:ext cx="226690" cy="288514"/>
          </a:xfrm>
          <a:prstGeom prst="rect">
            <a:avLst/>
          </a:prstGeom>
        </p:spPr>
      </p:pic>
      <p:pic>
        <p:nvPicPr>
          <p:cNvPr id="198" name="Picture 19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66662" y="4946912"/>
            <a:ext cx="226690" cy="288514"/>
          </a:xfrm>
          <a:prstGeom prst="rect">
            <a:avLst/>
          </a:prstGeom>
        </p:spPr>
      </p:pic>
      <p:pic>
        <p:nvPicPr>
          <p:cNvPr id="206" name="Picture 20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42912" y="6125303"/>
            <a:ext cx="226690" cy="288514"/>
          </a:xfrm>
          <a:prstGeom prst="rect">
            <a:avLst/>
          </a:prstGeom>
        </p:spPr>
      </p:pic>
      <p:pic>
        <p:nvPicPr>
          <p:cNvPr id="208" name="Picture 20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13578" y="5421342"/>
            <a:ext cx="226690" cy="288514"/>
          </a:xfrm>
          <a:prstGeom prst="rect">
            <a:avLst/>
          </a:prstGeom>
        </p:spPr>
      </p:pic>
      <p:pic>
        <p:nvPicPr>
          <p:cNvPr id="209" name="Picture 20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96002" y="5421342"/>
            <a:ext cx="226690" cy="288514"/>
          </a:xfrm>
          <a:prstGeom prst="rect">
            <a:avLst/>
          </a:prstGeom>
        </p:spPr>
      </p:pic>
      <p:pic>
        <p:nvPicPr>
          <p:cNvPr id="210" name="Picture 20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66611" y="3779265"/>
            <a:ext cx="226690" cy="288514"/>
          </a:xfrm>
          <a:prstGeom prst="rect">
            <a:avLst/>
          </a:prstGeom>
        </p:spPr>
      </p:pic>
      <p:pic>
        <p:nvPicPr>
          <p:cNvPr id="211" name="Picture 21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3779265"/>
            <a:ext cx="226690" cy="288514"/>
          </a:xfrm>
          <a:prstGeom prst="rect">
            <a:avLst/>
          </a:prstGeom>
        </p:spPr>
      </p:pic>
      <p:pic>
        <p:nvPicPr>
          <p:cNvPr id="213" name="Picture 21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369728" y="3779265"/>
            <a:ext cx="226690" cy="288514"/>
          </a:xfrm>
          <a:prstGeom prst="rect">
            <a:avLst/>
          </a:prstGeom>
        </p:spPr>
      </p:pic>
      <p:pic>
        <p:nvPicPr>
          <p:cNvPr id="215" name="Picture 21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1010" y="3779265"/>
            <a:ext cx="226690" cy="288514"/>
          </a:xfrm>
          <a:prstGeom prst="rect">
            <a:avLst/>
          </a:prstGeom>
        </p:spPr>
      </p:pic>
      <p:pic>
        <p:nvPicPr>
          <p:cNvPr id="217" name="Picture 21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887296" y="3761324"/>
            <a:ext cx="226690" cy="288514"/>
          </a:xfrm>
          <a:prstGeom prst="rect">
            <a:avLst/>
          </a:prstGeom>
        </p:spPr>
      </p:pic>
      <p:pic>
        <p:nvPicPr>
          <p:cNvPr id="219" name="Picture 21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3761324"/>
            <a:ext cx="226690" cy="288514"/>
          </a:xfrm>
          <a:prstGeom prst="rect">
            <a:avLst/>
          </a:prstGeom>
        </p:spPr>
      </p:pic>
      <p:pic>
        <p:nvPicPr>
          <p:cNvPr id="221" name="Picture 22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66611" y="4580091"/>
            <a:ext cx="226690" cy="288514"/>
          </a:xfrm>
          <a:prstGeom prst="rect">
            <a:avLst/>
          </a:prstGeom>
        </p:spPr>
      </p:pic>
      <p:pic>
        <p:nvPicPr>
          <p:cNvPr id="222" name="Picture 22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4580091"/>
            <a:ext cx="226690" cy="288514"/>
          </a:xfrm>
          <a:prstGeom prst="rect">
            <a:avLst/>
          </a:prstGeom>
        </p:spPr>
      </p:pic>
      <p:pic>
        <p:nvPicPr>
          <p:cNvPr id="223" name="Picture 22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677893" y="4580091"/>
            <a:ext cx="226690" cy="288514"/>
          </a:xfrm>
          <a:prstGeom prst="rect">
            <a:avLst/>
          </a:prstGeom>
        </p:spPr>
      </p:pic>
      <p:pic>
        <p:nvPicPr>
          <p:cNvPr id="230" name="Picture 22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4562150"/>
            <a:ext cx="226690" cy="288514"/>
          </a:xfrm>
          <a:prstGeom prst="rect">
            <a:avLst/>
          </a:prstGeom>
        </p:spPr>
      </p:pic>
      <p:pic>
        <p:nvPicPr>
          <p:cNvPr id="231" name="Picture 23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42912" y="4562150"/>
            <a:ext cx="226690" cy="288514"/>
          </a:xfrm>
          <a:prstGeom prst="rect">
            <a:avLst/>
          </a:prstGeom>
        </p:spPr>
      </p:pic>
      <p:pic>
        <p:nvPicPr>
          <p:cNvPr id="232" name="Picture 23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33817" y="2185912"/>
            <a:ext cx="226690" cy="288514"/>
          </a:xfrm>
          <a:prstGeom prst="rect">
            <a:avLst/>
          </a:prstGeom>
        </p:spPr>
      </p:pic>
      <p:pic>
        <p:nvPicPr>
          <p:cNvPr id="233" name="Picture 2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495" y="4067779"/>
            <a:ext cx="559684" cy="559684"/>
          </a:xfrm>
          <a:prstGeom prst="rect">
            <a:avLst/>
          </a:prstGeom>
        </p:spPr>
      </p:pic>
      <p:sp>
        <p:nvSpPr>
          <p:cNvPr id="234" name="TextBox 233"/>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smtClean="0">
                <a:solidFill>
                  <a:schemeClr val="bg2">
                    <a:lumMod val="10000"/>
                  </a:schemeClr>
                </a:solidFill>
              </a:rPr>
              <a:t>Beacon</a:t>
            </a:r>
          </a:p>
          <a:p>
            <a:r>
              <a:rPr lang="en-US" dirty="0" smtClean="0">
                <a:solidFill>
                  <a:schemeClr val="bg2">
                    <a:lumMod val="10000"/>
                  </a:schemeClr>
                </a:solidFill>
              </a:rPr>
              <a:t>Floor</a:t>
            </a:r>
            <a:endParaRPr lang="en-US" dirty="0">
              <a:solidFill>
                <a:schemeClr val="bg2">
                  <a:lumMod val="10000"/>
                </a:schemeClr>
              </a:solidFill>
            </a:endParaRPr>
          </a:p>
        </p:txBody>
      </p:sp>
      <p:cxnSp>
        <p:nvCxnSpPr>
          <p:cNvPr id="235" name="Elbow Connector 234"/>
          <p:cNvCxnSpPr>
            <a:endCxn id="233" idx="1"/>
          </p:cNvCxnSpPr>
          <p:nvPr/>
        </p:nvCxnSpPr>
        <p:spPr>
          <a:xfrm>
            <a:off x="737012" y="3859751"/>
            <a:ext cx="531483" cy="487870"/>
          </a:xfrm>
          <a:prstGeom prst="bentConnector3">
            <a:avLst>
              <a:gd name="adj1" fmla="val -257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location</a:t>
            </a:r>
            <a:endParaRPr lang="en-US" dirty="0">
              <a:solidFill>
                <a:schemeClr val="bg2">
                  <a:lumMod val="10000"/>
                </a:schemeClr>
              </a:solidFill>
            </a:endParaRPr>
          </a:p>
        </p:txBody>
      </p:sp>
      <p:sp>
        <p:nvSpPr>
          <p:cNvPr id="64" name="Rectangle 63"/>
          <p:cNvSpPr/>
          <p:nvPr/>
        </p:nvSpPr>
        <p:spPr>
          <a:xfrm>
            <a:off x="6616557" y="616448"/>
            <a:ext cx="2527444" cy="923330"/>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b="1" dirty="0" smtClean="0">
                <a:solidFill>
                  <a:schemeClr val="bg2">
                    <a:lumMod val="10000"/>
                  </a:schemeClr>
                </a:solidFill>
              </a:rPr>
              <a:t>Identify location</a:t>
            </a:r>
          </a:p>
        </p:txBody>
      </p:sp>
      <p:sp>
        <p:nvSpPr>
          <p:cNvPr id="6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61" name="Oval 60"/>
          <p:cNvSpPr/>
          <p:nvPr/>
        </p:nvSpPr>
        <p:spPr>
          <a:xfrm>
            <a:off x="4547682" y="3370019"/>
            <a:ext cx="297770" cy="30645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70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36889" y="3694717"/>
            <a:ext cx="777777" cy="300082"/>
          </a:xfrm>
          <a:prstGeom prst="rect">
            <a:avLst/>
          </a:prstGeom>
          <a:noFill/>
        </p:spPr>
        <p:txBody>
          <a:bodyPr wrap="none" rtlCol="0">
            <a:spAutoFit/>
          </a:bodyPr>
          <a:lstStyle/>
          <a:p>
            <a:r>
              <a:rPr lang="en-US" sz="1350" dirty="0">
                <a:solidFill>
                  <a:schemeClr val="bg2">
                    <a:lumMod val="10000"/>
                  </a:schemeClr>
                </a:solidFill>
              </a:rPr>
              <a:t>Camera</a:t>
            </a:r>
          </a:p>
        </p:txBody>
      </p:sp>
      <p:sp>
        <p:nvSpPr>
          <p:cNvPr id="17" name="TextBox 16"/>
          <p:cNvSpPr txBox="1"/>
          <p:nvPr/>
        </p:nvSpPr>
        <p:spPr>
          <a:xfrm>
            <a:off x="1774441" y="2837494"/>
            <a:ext cx="1495346" cy="300082"/>
          </a:xfrm>
          <a:prstGeom prst="rect">
            <a:avLst/>
          </a:prstGeom>
          <a:noFill/>
        </p:spPr>
        <p:txBody>
          <a:bodyPr wrap="none" rtlCol="0">
            <a:spAutoFit/>
          </a:bodyPr>
          <a:lstStyle/>
          <a:p>
            <a:r>
              <a:rPr lang="en-US" sz="1350" dirty="0">
                <a:solidFill>
                  <a:schemeClr val="bg2">
                    <a:lumMod val="10000"/>
                  </a:schemeClr>
                </a:solidFill>
              </a:rPr>
              <a:t>1. Take a picture</a:t>
            </a:r>
          </a:p>
        </p:txBody>
      </p:sp>
      <p:sp>
        <p:nvSpPr>
          <p:cNvPr id="20" name="TextBox 19"/>
          <p:cNvSpPr txBox="1"/>
          <p:nvPr/>
        </p:nvSpPr>
        <p:spPr>
          <a:xfrm>
            <a:off x="5188193" y="2698995"/>
            <a:ext cx="1281120" cy="300082"/>
          </a:xfrm>
          <a:prstGeom prst="rect">
            <a:avLst/>
          </a:prstGeom>
          <a:noFill/>
        </p:spPr>
        <p:txBody>
          <a:bodyPr wrap="none" rtlCol="0">
            <a:spAutoFit/>
          </a:bodyPr>
          <a:lstStyle/>
          <a:p>
            <a:r>
              <a:rPr lang="en-US" sz="1350" dirty="0">
                <a:solidFill>
                  <a:schemeClr val="bg2">
                    <a:lumMod val="10000"/>
                  </a:schemeClr>
                </a:solidFill>
              </a:rPr>
              <a:t>2. Send image</a:t>
            </a:r>
          </a:p>
        </p:txBody>
      </p:sp>
      <p:sp>
        <p:nvSpPr>
          <p:cNvPr id="21" name="TextBox 20"/>
          <p:cNvSpPr txBox="1"/>
          <p:nvPr/>
        </p:nvSpPr>
        <p:spPr>
          <a:xfrm>
            <a:off x="3824376" y="3691042"/>
            <a:ext cx="731290" cy="300082"/>
          </a:xfrm>
          <a:prstGeom prst="rect">
            <a:avLst/>
          </a:prstGeom>
          <a:noFill/>
        </p:spPr>
        <p:txBody>
          <a:bodyPr wrap="none" rtlCol="0">
            <a:spAutoFit/>
          </a:bodyPr>
          <a:lstStyle/>
          <a:p>
            <a:r>
              <a:rPr lang="en-US" sz="1350" dirty="0">
                <a:solidFill>
                  <a:schemeClr val="bg2">
                    <a:lumMod val="10000"/>
                  </a:schemeClr>
                </a:solidFill>
              </a:rPr>
              <a:t>System</a:t>
            </a:r>
          </a:p>
        </p:txBody>
      </p:sp>
      <p:sp>
        <p:nvSpPr>
          <p:cNvPr id="28" name="TextBox 27"/>
          <p:cNvSpPr txBox="1"/>
          <p:nvPr/>
        </p:nvSpPr>
        <p:spPr>
          <a:xfrm>
            <a:off x="7016106" y="3691042"/>
            <a:ext cx="1678665" cy="507831"/>
          </a:xfrm>
          <a:prstGeom prst="rect">
            <a:avLst/>
          </a:prstGeom>
          <a:noFill/>
        </p:spPr>
        <p:txBody>
          <a:bodyPr wrap="none" rtlCol="0">
            <a:spAutoFit/>
          </a:bodyPr>
          <a:lstStyle/>
          <a:p>
            <a:r>
              <a:rPr lang="en-US" sz="1350" dirty="0">
                <a:solidFill>
                  <a:schemeClr val="bg2">
                    <a:lumMod val="10000"/>
                  </a:schemeClr>
                </a:solidFill>
              </a:rPr>
              <a:t>Microsoft Cognitive</a:t>
            </a:r>
          </a:p>
          <a:p>
            <a:pPr algn="ctr"/>
            <a:r>
              <a:rPr lang="en-US" sz="1350" dirty="0" smtClean="0">
                <a:solidFill>
                  <a:schemeClr val="bg2">
                    <a:lumMod val="10000"/>
                  </a:schemeClr>
                </a:solidFill>
              </a:rPr>
              <a:t>Services</a:t>
            </a:r>
            <a:endParaRPr lang="en-US" sz="1350" dirty="0">
              <a:solidFill>
                <a:schemeClr val="bg2">
                  <a:lumMod val="10000"/>
                </a:schemeClr>
              </a:solidFill>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898" y="2434553"/>
            <a:ext cx="1479168" cy="1479168"/>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0397" y="2766806"/>
            <a:ext cx="1478307" cy="855373"/>
          </a:xfrm>
          <a:prstGeom prst="rect">
            <a:avLst/>
          </a:prstGeom>
        </p:spPr>
      </p:pic>
      <p:sp>
        <p:nvSpPr>
          <p:cNvPr id="2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solidFill>
                  <a:schemeClr val="bg2">
                    <a:lumMod val="10000"/>
                  </a:schemeClr>
                </a:solidFill>
              </a:rPr>
              <a:t>How’d we do that?</a:t>
            </a:r>
            <a:endParaRPr lang="en-US" sz="2700" dirty="0">
              <a:solidFill>
                <a:schemeClr val="bg2">
                  <a:lumMod val="10000"/>
                </a:schemeClr>
              </a:solidFill>
            </a:endParaRPr>
          </a:p>
        </p:txBody>
      </p:sp>
      <p:cxnSp>
        <p:nvCxnSpPr>
          <p:cNvPr id="33" name="Straight Arrow Connector 32"/>
          <p:cNvCxnSpPr>
            <a:endCxn id="31" idx="1"/>
          </p:cNvCxnSpPr>
          <p:nvPr/>
        </p:nvCxnSpPr>
        <p:spPr>
          <a:xfrm>
            <a:off x="1648047" y="3174137"/>
            <a:ext cx="17168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21" y="2738258"/>
            <a:ext cx="963844" cy="963844"/>
          </a:xfrm>
          <a:prstGeom prst="rect">
            <a:avLst/>
          </a:prstGeom>
        </p:spPr>
      </p:pic>
      <p:cxnSp>
        <p:nvCxnSpPr>
          <p:cNvPr id="34" name="Straight Arrow Connector 33"/>
          <p:cNvCxnSpPr/>
          <p:nvPr/>
        </p:nvCxnSpPr>
        <p:spPr>
          <a:xfrm>
            <a:off x="4825326" y="3047390"/>
            <a:ext cx="2123334" cy="5776"/>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690" y="3230389"/>
            <a:ext cx="1176666" cy="1129599"/>
          </a:xfrm>
          <a:prstGeom prst="rect">
            <a:avLst/>
          </a:prstGeom>
        </p:spPr>
      </p:pic>
      <p:sp>
        <p:nvSpPr>
          <p:cNvPr id="16" name="TextBox 15"/>
          <p:cNvSpPr txBox="1"/>
          <p:nvPr/>
        </p:nvSpPr>
        <p:spPr>
          <a:xfrm>
            <a:off x="2131636" y="4359988"/>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28</a:t>
            </a:fld>
            <a:endParaRPr lang="en-US">
              <a:solidFill>
                <a:schemeClr val="bg2">
                  <a:lumMod val="10000"/>
                </a:schemeClr>
              </a:solidFill>
            </a:endParaRPr>
          </a:p>
        </p:txBody>
      </p:sp>
    </p:spTree>
    <p:extLst>
      <p:ext uri="{BB962C8B-B14F-4D97-AF65-F5344CB8AC3E}">
        <p14:creationId xmlns:p14="http://schemas.microsoft.com/office/powerpoint/2010/main" val="1779741046"/>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280</a:t>
            </a:fld>
            <a:endParaRPr lang="en-US" dirty="0">
              <a:solidFill>
                <a:schemeClr val="bg2">
                  <a:lumMod val="10000"/>
                </a:schemeClr>
              </a:solidFill>
            </a:endParaRPr>
          </a:p>
        </p:txBody>
      </p:sp>
      <p:sp>
        <p:nvSpPr>
          <p:cNvPr id="63"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location</a:t>
            </a:r>
            <a:endParaRPr lang="en-US" dirty="0">
              <a:solidFill>
                <a:schemeClr val="bg2">
                  <a:lumMod val="10000"/>
                </a:schemeClr>
              </a:solidFill>
            </a:endParaRPr>
          </a:p>
        </p:txBody>
      </p:sp>
      <p:sp>
        <p:nvSpPr>
          <p:cNvPr id="64" name="Rectangle 63"/>
          <p:cNvSpPr/>
          <p:nvPr/>
        </p:nvSpPr>
        <p:spPr>
          <a:xfrm>
            <a:off x="6616557" y="616448"/>
            <a:ext cx="2527444" cy="923330"/>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b="1" dirty="0" smtClean="0">
                <a:solidFill>
                  <a:schemeClr val="bg2">
                    <a:lumMod val="10000"/>
                  </a:schemeClr>
                </a:solidFill>
              </a:rPr>
              <a:t>Identify location</a:t>
            </a:r>
          </a:p>
        </p:txBody>
      </p:sp>
      <p:sp>
        <p:nvSpPr>
          <p:cNvPr id="6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grpSp>
        <p:nvGrpSpPr>
          <p:cNvPr id="6" name="Group 5"/>
          <p:cNvGrpSpPr/>
          <p:nvPr/>
        </p:nvGrpSpPr>
        <p:grpSpPr>
          <a:xfrm>
            <a:off x="1085850" y="2171700"/>
            <a:ext cx="6732046" cy="4221547"/>
            <a:chOff x="2713574" y="1777066"/>
            <a:chExt cx="5105067" cy="3099735"/>
          </a:xfrm>
        </p:grpSpPr>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19632" r="30091" b="49675"/>
            <a:stretch/>
          </p:blipFill>
          <p:spPr>
            <a:xfrm>
              <a:off x="2867025" y="1972297"/>
              <a:ext cx="4743451" cy="2904504"/>
            </a:xfrm>
            <a:prstGeom prst="rect">
              <a:avLst/>
            </a:prstGeom>
          </p:spPr>
        </p:pic>
        <p:cxnSp>
          <p:nvCxnSpPr>
            <p:cNvPr id="23" name="Straight Connector 22"/>
            <p:cNvCxnSpPr/>
            <p:nvPr/>
          </p:nvCxnSpPr>
          <p:spPr>
            <a:xfrm flipV="1">
              <a:off x="2917706"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867791" y="3767410"/>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805661"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737967"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684180"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630090"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170" name="Picture 16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1805907"/>
              <a:ext cx="336797" cy="419548"/>
            </a:xfrm>
            <a:prstGeom prst="rect">
              <a:avLst/>
            </a:prstGeom>
          </p:spPr>
        </p:pic>
        <p:pic>
          <p:nvPicPr>
            <p:cNvPr id="172" name="Picture 17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1805907"/>
              <a:ext cx="336797" cy="419548"/>
            </a:xfrm>
            <a:prstGeom prst="rect">
              <a:avLst/>
            </a:prstGeom>
          </p:spPr>
        </p:pic>
        <p:pic>
          <p:nvPicPr>
            <p:cNvPr id="174" name="Picture 17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1779819"/>
              <a:ext cx="336797" cy="419548"/>
            </a:xfrm>
            <a:prstGeom prst="rect">
              <a:avLst/>
            </a:prstGeom>
          </p:spPr>
        </p:pic>
        <p:pic>
          <p:nvPicPr>
            <p:cNvPr id="180" name="Picture 17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13574" y="3484018"/>
              <a:ext cx="336797" cy="419548"/>
            </a:xfrm>
            <a:prstGeom prst="rect">
              <a:avLst/>
            </a:prstGeom>
          </p:spPr>
        </p:pic>
        <p:pic>
          <p:nvPicPr>
            <p:cNvPr id="181" name="Picture 18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3484018"/>
              <a:ext cx="336797" cy="419548"/>
            </a:xfrm>
            <a:prstGeom prst="rect">
              <a:avLst/>
            </a:prstGeom>
          </p:spPr>
        </p:pic>
        <p:pic>
          <p:nvPicPr>
            <p:cNvPr id="182" name="Picture 18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625150" y="3548402"/>
              <a:ext cx="336797" cy="419548"/>
            </a:xfrm>
            <a:prstGeom prst="rect">
              <a:avLst/>
            </a:prstGeom>
          </p:spPr>
        </p:pic>
        <p:pic>
          <p:nvPicPr>
            <p:cNvPr id="184" name="Picture 18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582032" y="3457929"/>
              <a:ext cx="336797" cy="419548"/>
            </a:xfrm>
            <a:prstGeom prst="rect">
              <a:avLst/>
            </a:prstGeom>
          </p:spPr>
        </p:pic>
        <p:pic>
          <p:nvPicPr>
            <p:cNvPr id="185" name="Picture 18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3457929"/>
              <a:ext cx="336797" cy="419548"/>
            </a:xfrm>
            <a:prstGeom prst="rect">
              <a:avLst/>
            </a:prstGeom>
          </p:spPr>
        </p:pic>
        <p:pic>
          <p:nvPicPr>
            <p:cNvPr id="213" name="Picture 21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4079131"/>
              <a:ext cx="336797" cy="419548"/>
            </a:xfrm>
            <a:prstGeom prst="rect">
              <a:avLst/>
            </a:prstGeom>
          </p:spPr>
        </p:pic>
        <p:pic>
          <p:nvPicPr>
            <p:cNvPr id="215" name="Picture 21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4079131"/>
              <a:ext cx="336797" cy="419548"/>
            </a:xfrm>
            <a:prstGeom prst="rect">
              <a:avLst/>
            </a:prstGeom>
          </p:spPr>
        </p:pic>
        <p:pic>
          <p:nvPicPr>
            <p:cNvPr id="217" name="Picture 21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4053043"/>
              <a:ext cx="336797" cy="419548"/>
            </a:xfrm>
            <a:prstGeom prst="rect">
              <a:avLst/>
            </a:prstGeom>
          </p:spPr>
        </p:pic>
        <p:sp>
          <p:nvSpPr>
            <p:cNvPr id="62" name="Rectangle 61"/>
            <p:cNvSpPr/>
            <p:nvPr/>
          </p:nvSpPr>
          <p:spPr>
            <a:xfrm>
              <a:off x="4584465" y="1777066"/>
              <a:ext cx="2334368" cy="2710462"/>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6" name="Rectangle 65"/>
            <p:cNvSpPr/>
            <p:nvPr/>
          </p:nvSpPr>
          <p:spPr>
            <a:xfrm>
              <a:off x="4760142" y="1972296"/>
              <a:ext cx="977824" cy="1795113"/>
            </a:xfrm>
            <a:prstGeom prst="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8" name="Rectangle 67"/>
            <p:cNvSpPr/>
            <p:nvPr/>
          </p:nvSpPr>
          <p:spPr>
            <a:xfrm>
              <a:off x="5732155" y="1981218"/>
              <a:ext cx="989779" cy="1795113"/>
            </a:xfrm>
            <a:prstGeom prst="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Rectangle 66"/>
            <p:cNvSpPr/>
            <p:nvPr/>
          </p:nvSpPr>
          <p:spPr>
            <a:xfrm>
              <a:off x="5732155" y="3785253"/>
              <a:ext cx="989779" cy="504783"/>
            </a:xfrm>
            <a:prstGeom prst="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9" name="Rectangle 68"/>
            <p:cNvSpPr/>
            <p:nvPr/>
          </p:nvSpPr>
          <p:spPr>
            <a:xfrm>
              <a:off x="4764645" y="3785253"/>
              <a:ext cx="989779" cy="504783"/>
            </a:xfrm>
            <a:prstGeom prst="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183" name="Picture 18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0207" y="3523173"/>
              <a:ext cx="336797" cy="419548"/>
            </a:xfrm>
            <a:prstGeom prst="rect">
              <a:avLst/>
            </a:prstGeom>
          </p:spPr>
        </p:pic>
        <p:sp>
          <p:nvSpPr>
            <p:cNvPr id="61" name="Oval 60"/>
            <p:cNvSpPr/>
            <p:nvPr/>
          </p:nvSpPr>
          <p:spPr>
            <a:xfrm>
              <a:off x="5445420" y="3444565"/>
              <a:ext cx="574829" cy="5790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4202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108846" y="2150338"/>
            <a:ext cx="6732046" cy="4259874"/>
            <a:chOff x="2713574" y="1748924"/>
            <a:chExt cx="5105067" cy="3127877"/>
          </a:xfrm>
        </p:grpSpPr>
        <p:pic>
          <p:nvPicPr>
            <p:cNvPr id="75" name="Picture 74"/>
            <p:cNvPicPr>
              <a:picLocks noChangeAspect="1"/>
            </p:cNvPicPr>
            <p:nvPr/>
          </p:nvPicPr>
          <p:blipFill rotWithShape="1">
            <a:blip r:embed="rId2">
              <a:extLst>
                <a:ext uri="{28A0092B-C50C-407E-A947-70E740481C1C}">
                  <a14:useLocalDpi xmlns:a14="http://schemas.microsoft.com/office/drawing/2010/main" val="0"/>
                </a:ext>
              </a:extLst>
            </a:blip>
            <a:srcRect l="19632" r="30091" b="49675"/>
            <a:stretch/>
          </p:blipFill>
          <p:spPr>
            <a:xfrm>
              <a:off x="2867025" y="1972297"/>
              <a:ext cx="4743451" cy="2904504"/>
            </a:xfrm>
            <a:prstGeom prst="rect">
              <a:avLst/>
            </a:prstGeom>
          </p:spPr>
        </p:pic>
        <p:cxnSp>
          <p:nvCxnSpPr>
            <p:cNvPr id="108" name="Straight Connector 107"/>
            <p:cNvCxnSpPr/>
            <p:nvPr/>
          </p:nvCxnSpPr>
          <p:spPr>
            <a:xfrm flipV="1">
              <a:off x="6685673" y="3751195"/>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4769320" y="3743869"/>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917706"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867791" y="3767410"/>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737967"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7630090"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1805907"/>
              <a:ext cx="336797" cy="419548"/>
            </a:xfrm>
            <a:prstGeom prst="rect">
              <a:avLst/>
            </a:prstGeom>
          </p:spPr>
        </p:pic>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1805907"/>
              <a:ext cx="336797" cy="419548"/>
            </a:xfrm>
            <a:prstGeom prst="rect">
              <a:avLst/>
            </a:prstGeom>
          </p:spPr>
        </p:pic>
        <p:pic>
          <p:nvPicPr>
            <p:cNvPr id="84" name="Picture 8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1779819"/>
              <a:ext cx="336797" cy="419548"/>
            </a:xfrm>
            <a:prstGeom prst="rect">
              <a:avLst/>
            </a:prstGeom>
          </p:spPr>
        </p:pic>
        <p:pic>
          <p:nvPicPr>
            <p:cNvPr id="85" name="Picture 8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13574" y="3484018"/>
              <a:ext cx="336797" cy="419548"/>
            </a:xfrm>
            <a:prstGeom prst="rect">
              <a:avLst/>
            </a:prstGeom>
          </p:spPr>
        </p:pic>
        <p:pic>
          <p:nvPicPr>
            <p:cNvPr id="86" name="Picture 8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3484018"/>
              <a:ext cx="336797" cy="419548"/>
            </a:xfrm>
            <a:prstGeom prst="rect">
              <a:avLst/>
            </a:prstGeom>
          </p:spPr>
        </p:pic>
        <p:pic>
          <p:nvPicPr>
            <p:cNvPr id="87" name="Picture 8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625150" y="3548402"/>
              <a:ext cx="336797" cy="419548"/>
            </a:xfrm>
            <a:prstGeom prst="rect">
              <a:avLst/>
            </a:prstGeom>
          </p:spPr>
        </p:pic>
        <p:pic>
          <p:nvPicPr>
            <p:cNvPr id="88" name="Picture 8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582032" y="3457929"/>
              <a:ext cx="336797" cy="419548"/>
            </a:xfrm>
            <a:prstGeom prst="rect">
              <a:avLst/>
            </a:prstGeom>
          </p:spPr>
        </p:pic>
        <p:pic>
          <p:nvPicPr>
            <p:cNvPr id="89" name="Picture 8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3457929"/>
              <a:ext cx="336797" cy="419548"/>
            </a:xfrm>
            <a:prstGeom prst="rect">
              <a:avLst/>
            </a:prstGeom>
          </p:spPr>
        </p:pic>
        <p:pic>
          <p:nvPicPr>
            <p:cNvPr id="90" name="Picture 8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4079131"/>
              <a:ext cx="336797" cy="419548"/>
            </a:xfrm>
            <a:prstGeom prst="rect">
              <a:avLst/>
            </a:prstGeom>
          </p:spPr>
        </p:pic>
        <p:pic>
          <p:nvPicPr>
            <p:cNvPr id="91" name="Picture 9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4079131"/>
              <a:ext cx="336797" cy="419548"/>
            </a:xfrm>
            <a:prstGeom prst="rect">
              <a:avLst/>
            </a:prstGeom>
          </p:spPr>
        </p:pic>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4053043"/>
              <a:ext cx="336797" cy="419548"/>
            </a:xfrm>
            <a:prstGeom prst="rect">
              <a:avLst/>
            </a:prstGeom>
          </p:spPr>
        </p:pic>
        <p:pic>
          <p:nvPicPr>
            <p:cNvPr id="98" name="Picture 9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0207" y="3523173"/>
              <a:ext cx="336797" cy="419548"/>
            </a:xfrm>
            <a:prstGeom prst="rect">
              <a:avLst/>
            </a:prstGeom>
          </p:spPr>
        </p:pic>
        <p:sp>
          <p:nvSpPr>
            <p:cNvPr id="99" name="Oval 98"/>
            <p:cNvSpPr/>
            <p:nvPr/>
          </p:nvSpPr>
          <p:spPr>
            <a:xfrm>
              <a:off x="5445420" y="3444565"/>
              <a:ext cx="574829" cy="579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512334" y="3468024"/>
              <a:ext cx="574829" cy="5790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21191" y="1748924"/>
              <a:ext cx="574829" cy="579033"/>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281</a:t>
            </a:fld>
            <a:endParaRPr lang="en-US" dirty="0">
              <a:solidFill>
                <a:schemeClr val="bg2">
                  <a:lumMod val="10000"/>
                </a:schemeClr>
              </a:solidFill>
            </a:endParaRPr>
          </a:p>
        </p:txBody>
      </p:sp>
      <p:sp>
        <p:nvSpPr>
          <p:cNvPr id="68"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location</a:t>
            </a:r>
            <a:endParaRPr lang="en-US" dirty="0">
              <a:solidFill>
                <a:schemeClr val="bg2">
                  <a:lumMod val="10000"/>
                </a:schemeClr>
              </a:solidFill>
            </a:endParaRPr>
          </a:p>
        </p:txBody>
      </p:sp>
      <p:sp>
        <p:nvSpPr>
          <p:cNvPr id="73" name="Rectangle 72"/>
          <p:cNvSpPr/>
          <p:nvPr/>
        </p:nvSpPr>
        <p:spPr>
          <a:xfrm>
            <a:off x="6616557" y="616448"/>
            <a:ext cx="2527444" cy="923330"/>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b="1" dirty="0" smtClean="0">
                <a:solidFill>
                  <a:schemeClr val="bg2">
                    <a:lumMod val="10000"/>
                  </a:schemeClr>
                </a:solidFill>
              </a:rPr>
              <a:t>Identify location</a:t>
            </a:r>
          </a:p>
        </p:txBody>
      </p:sp>
      <p:sp>
        <p:nvSpPr>
          <p:cNvPr id="7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06" name="Picture 105"/>
          <p:cNvPicPr>
            <a:picLocks noChangeAspect="1"/>
          </p:cNvPicPr>
          <p:nvPr/>
        </p:nvPicPr>
        <p:blipFill rotWithShape="1">
          <a:blip r:embed="rId4">
            <a:extLst>
              <a:ext uri="{28A0092B-C50C-407E-A947-70E740481C1C}">
                <a14:useLocalDpi xmlns:a14="http://schemas.microsoft.com/office/drawing/2010/main" val="0"/>
              </a:ext>
            </a:extLst>
          </a:blip>
          <a:srcRect l="21197" r="20111"/>
          <a:stretch/>
        </p:blipFill>
        <p:spPr>
          <a:xfrm>
            <a:off x="4209263" y="3361556"/>
            <a:ext cx="470114" cy="800975"/>
          </a:xfrm>
          <a:prstGeom prst="rect">
            <a:avLst/>
          </a:prstGeom>
          <a:solidFill>
            <a:schemeClr val="bg1"/>
          </a:solidFill>
        </p:spPr>
      </p:pic>
    </p:spTree>
    <p:extLst>
      <p:ext uri="{BB962C8B-B14F-4D97-AF65-F5344CB8AC3E}">
        <p14:creationId xmlns:p14="http://schemas.microsoft.com/office/powerpoint/2010/main" val="381800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108846" y="2192414"/>
            <a:ext cx="6732046" cy="4217798"/>
            <a:chOff x="2713574" y="1779819"/>
            <a:chExt cx="5105067" cy="3096982"/>
          </a:xfrm>
        </p:grpSpPr>
        <p:pic>
          <p:nvPicPr>
            <p:cNvPr id="75" name="Picture 74"/>
            <p:cNvPicPr>
              <a:picLocks noChangeAspect="1"/>
            </p:cNvPicPr>
            <p:nvPr/>
          </p:nvPicPr>
          <p:blipFill rotWithShape="1">
            <a:blip r:embed="rId2">
              <a:extLst>
                <a:ext uri="{28A0092B-C50C-407E-A947-70E740481C1C}">
                  <a14:useLocalDpi xmlns:a14="http://schemas.microsoft.com/office/drawing/2010/main" val="0"/>
                </a:ext>
              </a:extLst>
            </a:blip>
            <a:srcRect l="19632" r="30091" b="49675"/>
            <a:stretch/>
          </p:blipFill>
          <p:spPr>
            <a:xfrm>
              <a:off x="2867025" y="1972297"/>
              <a:ext cx="4743451" cy="2904504"/>
            </a:xfrm>
            <a:prstGeom prst="rect">
              <a:avLst/>
            </a:prstGeom>
          </p:spPr>
        </p:pic>
        <p:cxnSp>
          <p:nvCxnSpPr>
            <p:cNvPr id="108" name="Straight Connector 107"/>
            <p:cNvCxnSpPr/>
            <p:nvPr/>
          </p:nvCxnSpPr>
          <p:spPr>
            <a:xfrm flipV="1">
              <a:off x="6685673" y="3751195"/>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4769320" y="3743869"/>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917706"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867791" y="3767410"/>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737967"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7630090"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1805907"/>
              <a:ext cx="336797" cy="419548"/>
            </a:xfrm>
            <a:prstGeom prst="rect">
              <a:avLst/>
            </a:prstGeom>
          </p:spPr>
        </p:pic>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1805907"/>
              <a:ext cx="336797" cy="419548"/>
            </a:xfrm>
            <a:prstGeom prst="rect">
              <a:avLst/>
            </a:prstGeom>
          </p:spPr>
        </p:pic>
        <p:pic>
          <p:nvPicPr>
            <p:cNvPr id="84" name="Picture 8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1779819"/>
              <a:ext cx="336797" cy="419548"/>
            </a:xfrm>
            <a:prstGeom prst="rect">
              <a:avLst/>
            </a:prstGeom>
          </p:spPr>
        </p:pic>
        <p:pic>
          <p:nvPicPr>
            <p:cNvPr id="85" name="Picture 8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13574" y="3484018"/>
              <a:ext cx="336797" cy="419548"/>
            </a:xfrm>
            <a:prstGeom prst="rect">
              <a:avLst/>
            </a:prstGeom>
          </p:spPr>
        </p:pic>
        <p:pic>
          <p:nvPicPr>
            <p:cNvPr id="86" name="Picture 8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3484018"/>
              <a:ext cx="336797" cy="419548"/>
            </a:xfrm>
            <a:prstGeom prst="rect">
              <a:avLst/>
            </a:prstGeom>
          </p:spPr>
        </p:pic>
        <p:pic>
          <p:nvPicPr>
            <p:cNvPr id="87" name="Picture 8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625150" y="3548402"/>
              <a:ext cx="336797" cy="419548"/>
            </a:xfrm>
            <a:prstGeom prst="rect">
              <a:avLst/>
            </a:prstGeom>
          </p:spPr>
        </p:pic>
        <p:pic>
          <p:nvPicPr>
            <p:cNvPr id="88" name="Picture 8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582032" y="3457929"/>
              <a:ext cx="336797" cy="419548"/>
            </a:xfrm>
            <a:prstGeom prst="rect">
              <a:avLst/>
            </a:prstGeom>
          </p:spPr>
        </p:pic>
        <p:pic>
          <p:nvPicPr>
            <p:cNvPr id="89" name="Picture 8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3457929"/>
              <a:ext cx="336797" cy="419548"/>
            </a:xfrm>
            <a:prstGeom prst="rect">
              <a:avLst/>
            </a:prstGeom>
          </p:spPr>
        </p:pic>
        <p:pic>
          <p:nvPicPr>
            <p:cNvPr id="90" name="Picture 8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4079131"/>
              <a:ext cx="336797" cy="419548"/>
            </a:xfrm>
            <a:prstGeom prst="rect">
              <a:avLst/>
            </a:prstGeom>
          </p:spPr>
        </p:pic>
        <p:pic>
          <p:nvPicPr>
            <p:cNvPr id="91" name="Picture 9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4079131"/>
              <a:ext cx="336797" cy="419548"/>
            </a:xfrm>
            <a:prstGeom prst="rect">
              <a:avLst/>
            </a:prstGeom>
          </p:spPr>
        </p:pic>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4053043"/>
              <a:ext cx="336797" cy="419548"/>
            </a:xfrm>
            <a:prstGeom prst="rect">
              <a:avLst/>
            </a:prstGeom>
          </p:spPr>
        </p:pic>
        <p:pic>
          <p:nvPicPr>
            <p:cNvPr id="98" name="Picture 9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0207" y="3523173"/>
              <a:ext cx="336797" cy="419548"/>
            </a:xfrm>
            <a:prstGeom prst="rect">
              <a:avLst/>
            </a:prstGeom>
          </p:spPr>
        </p:pic>
        <p:sp>
          <p:nvSpPr>
            <p:cNvPr id="100" name="Oval 99"/>
            <p:cNvSpPr/>
            <p:nvPr/>
          </p:nvSpPr>
          <p:spPr>
            <a:xfrm>
              <a:off x="4512334" y="3468024"/>
              <a:ext cx="574829" cy="5790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282</a:t>
            </a:fld>
            <a:endParaRPr lang="en-US" dirty="0">
              <a:solidFill>
                <a:schemeClr val="bg2">
                  <a:lumMod val="10000"/>
                </a:schemeClr>
              </a:solidFill>
            </a:endParaRPr>
          </a:p>
        </p:txBody>
      </p:sp>
      <p:sp>
        <p:nvSpPr>
          <p:cNvPr id="68"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location</a:t>
            </a:r>
            <a:endParaRPr lang="en-US" dirty="0">
              <a:solidFill>
                <a:schemeClr val="bg2">
                  <a:lumMod val="10000"/>
                </a:schemeClr>
              </a:solidFill>
            </a:endParaRPr>
          </a:p>
        </p:txBody>
      </p:sp>
      <p:sp>
        <p:nvSpPr>
          <p:cNvPr id="73" name="Rectangle 72"/>
          <p:cNvSpPr/>
          <p:nvPr/>
        </p:nvSpPr>
        <p:spPr>
          <a:xfrm>
            <a:off x="6616557" y="616448"/>
            <a:ext cx="2527444" cy="923330"/>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b="1" dirty="0" smtClean="0">
                <a:solidFill>
                  <a:schemeClr val="bg2">
                    <a:lumMod val="10000"/>
                  </a:schemeClr>
                </a:solidFill>
              </a:rPr>
              <a:t>Identify location</a:t>
            </a:r>
          </a:p>
        </p:txBody>
      </p:sp>
      <p:sp>
        <p:nvSpPr>
          <p:cNvPr id="7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06" name="Picture 105"/>
          <p:cNvPicPr>
            <a:picLocks noChangeAspect="1"/>
          </p:cNvPicPr>
          <p:nvPr/>
        </p:nvPicPr>
        <p:blipFill rotWithShape="1">
          <a:blip r:embed="rId4">
            <a:extLst>
              <a:ext uri="{28A0092B-C50C-407E-A947-70E740481C1C}">
                <a14:useLocalDpi xmlns:a14="http://schemas.microsoft.com/office/drawing/2010/main" val="0"/>
              </a:ext>
            </a:extLst>
          </a:blip>
          <a:srcRect l="21197" r="20111"/>
          <a:stretch/>
        </p:blipFill>
        <p:spPr>
          <a:xfrm>
            <a:off x="4209263" y="3361556"/>
            <a:ext cx="470114" cy="800975"/>
          </a:xfrm>
          <a:prstGeom prst="rect">
            <a:avLst/>
          </a:prstGeom>
          <a:solidFill>
            <a:schemeClr val="bg1"/>
          </a:solidFill>
        </p:spPr>
      </p:pic>
      <p:sp>
        <p:nvSpPr>
          <p:cNvPr id="30" name="Rectangle 29"/>
          <p:cNvSpPr/>
          <p:nvPr/>
        </p:nvSpPr>
        <p:spPr>
          <a:xfrm>
            <a:off x="2395741" y="2320100"/>
            <a:ext cx="2901197" cy="3539616"/>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Tree>
    <p:extLst>
      <p:ext uri="{BB962C8B-B14F-4D97-AF65-F5344CB8AC3E}">
        <p14:creationId xmlns:p14="http://schemas.microsoft.com/office/powerpoint/2010/main" val="242320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108846" y="2150338"/>
            <a:ext cx="6732046" cy="4259874"/>
            <a:chOff x="2713574" y="1748924"/>
            <a:chExt cx="5105067" cy="3127877"/>
          </a:xfrm>
        </p:grpSpPr>
        <p:pic>
          <p:nvPicPr>
            <p:cNvPr id="75" name="Picture 74"/>
            <p:cNvPicPr>
              <a:picLocks noChangeAspect="1"/>
            </p:cNvPicPr>
            <p:nvPr/>
          </p:nvPicPr>
          <p:blipFill rotWithShape="1">
            <a:blip r:embed="rId2">
              <a:extLst>
                <a:ext uri="{28A0092B-C50C-407E-A947-70E740481C1C}">
                  <a14:useLocalDpi xmlns:a14="http://schemas.microsoft.com/office/drawing/2010/main" val="0"/>
                </a:ext>
              </a:extLst>
            </a:blip>
            <a:srcRect l="19632" r="30091" b="49675"/>
            <a:stretch/>
          </p:blipFill>
          <p:spPr>
            <a:xfrm>
              <a:off x="2867025" y="1972297"/>
              <a:ext cx="4743451" cy="2904504"/>
            </a:xfrm>
            <a:prstGeom prst="rect">
              <a:avLst/>
            </a:prstGeom>
          </p:spPr>
        </p:pic>
        <p:cxnSp>
          <p:nvCxnSpPr>
            <p:cNvPr id="108" name="Straight Connector 107"/>
            <p:cNvCxnSpPr/>
            <p:nvPr/>
          </p:nvCxnSpPr>
          <p:spPr>
            <a:xfrm flipV="1">
              <a:off x="6685673" y="3751195"/>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4769320" y="3743869"/>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917706"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867791" y="3767410"/>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737967"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7630090"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1805907"/>
              <a:ext cx="336797" cy="419548"/>
            </a:xfrm>
            <a:prstGeom prst="rect">
              <a:avLst/>
            </a:prstGeom>
          </p:spPr>
        </p:pic>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1805907"/>
              <a:ext cx="336797" cy="419548"/>
            </a:xfrm>
            <a:prstGeom prst="rect">
              <a:avLst/>
            </a:prstGeom>
          </p:spPr>
        </p:pic>
        <p:pic>
          <p:nvPicPr>
            <p:cNvPr id="84" name="Picture 8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1779819"/>
              <a:ext cx="336797" cy="419548"/>
            </a:xfrm>
            <a:prstGeom prst="rect">
              <a:avLst/>
            </a:prstGeom>
          </p:spPr>
        </p:pic>
        <p:pic>
          <p:nvPicPr>
            <p:cNvPr id="85" name="Picture 8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13574" y="3484018"/>
              <a:ext cx="336797" cy="419548"/>
            </a:xfrm>
            <a:prstGeom prst="rect">
              <a:avLst/>
            </a:prstGeom>
          </p:spPr>
        </p:pic>
        <p:pic>
          <p:nvPicPr>
            <p:cNvPr id="86" name="Picture 8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3484018"/>
              <a:ext cx="336797" cy="419548"/>
            </a:xfrm>
            <a:prstGeom prst="rect">
              <a:avLst/>
            </a:prstGeom>
          </p:spPr>
        </p:pic>
        <p:pic>
          <p:nvPicPr>
            <p:cNvPr id="87" name="Picture 8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625150" y="3548402"/>
              <a:ext cx="336797" cy="419548"/>
            </a:xfrm>
            <a:prstGeom prst="rect">
              <a:avLst/>
            </a:prstGeom>
          </p:spPr>
        </p:pic>
        <p:pic>
          <p:nvPicPr>
            <p:cNvPr id="88" name="Picture 8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582032" y="3457929"/>
              <a:ext cx="336797" cy="419548"/>
            </a:xfrm>
            <a:prstGeom prst="rect">
              <a:avLst/>
            </a:prstGeom>
          </p:spPr>
        </p:pic>
        <p:pic>
          <p:nvPicPr>
            <p:cNvPr id="89" name="Picture 8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3457929"/>
              <a:ext cx="336797" cy="419548"/>
            </a:xfrm>
            <a:prstGeom prst="rect">
              <a:avLst/>
            </a:prstGeom>
          </p:spPr>
        </p:pic>
        <p:pic>
          <p:nvPicPr>
            <p:cNvPr id="90" name="Picture 8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4079131"/>
              <a:ext cx="336797" cy="419548"/>
            </a:xfrm>
            <a:prstGeom prst="rect">
              <a:avLst/>
            </a:prstGeom>
          </p:spPr>
        </p:pic>
        <p:pic>
          <p:nvPicPr>
            <p:cNvPr id="91" name="Picture 9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4079131"/>
              <a:ext cx="336797" cy="419548"/>
            </a:xfrm>
            <a:prstGeom prst="rect">
              <a:avLst/>
            </a:prstGeom>
          </p:spPr>
        </p:pic>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4053043"/>
              <a:ext cx="336797" cy="419548"/>
            </a:xfrm>
            <a:prstGeom prst="rect">
              <a:avLst/>
            </a:prstGeom>
          </p:spPr>
        </p:pic>
        <p:pic>
          <p:nvPicPr>
            <p:cNvPr id="98" name="Picture 9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0207" y="3523173"/>
              <a:ext cx="336797" cy="419548"/>
            </a:xfrm>
            <a:prstGeom prst="rect">
              <a:avLst/>
            </a:prstGeom>
          </p:spPr>
        </p:pic>
        <p:sp>
          <p:nvSpPr>
            <p:cNvPr id="105" name="Oval 104"/>
            <p:cNvSpPr/>
            <p:nvPr/>
          </p:nvSpPr>
          <p:spPr>
            <a:xfrm>
              <a:off x="5421191" y="1748924"/>
              <a:ext cx="574829" cy="579033"/>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283</a:t>
            </a:fld>
            <a:endParaRPr lang="en-US" dirty="0">
              <a:solidFill>
                <a:schemeClr val="bg2">
                  <a:lumMod val="10000"/>
                </a:schemeClr>
              </a:solidFill>
            </a:endParaRPr>
          </a:p>
        </p:txBody>
      </p:sp>
      <p:sp>
        <p:nvSpPr>
          <p:cNvPr id="68"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location</a:t>
            </a:r>
            <a:endParaRPr lang="en-US" dirty="0">
              <a:solidFill>
                <a:schemeClr val="bg2">
                  <a:lumMod val="10000"/>
                </a:schemeClr>
              </a:solidFill>
            </a:endParaRPr>
          </a:p>
        </p:txBody>
      </p:sp>
      <p:sp>
        <p:nvSpPr>
          <p:cNvPr id="73" name="Rectangle 72"/>
          <p:cNvSpPr/>
          <p:nvPr/>
        </p:nvSpPr>
        <p:spPr>
          <a:xfrm>
            <a:off x="6616557" y="616448"/>
            <a:ext cx="2527444" cy="923330"/>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b="1" dirty="0" smtClean="0">
                <a:solidFill>
                  <a:schemeClr val="bg2">
                    <a:lumMod val="10000"/>
                  </a:schemeClr>
                </a:solidFill>
              </a:rPr>
              <a:t>Identify location</a:t>
            </a:r>
          </a:p>
        </p:txBody>
      </p:sp>
      <p:sp>
        <p:nvSpPr>
          <p:cNvPr id="7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06" name="Picture 105"/>
          <p:cNvPicPr>
            <a:picLocks noChangeAspect="1"/>
          </p:cNvPicPr>
          <p:nvPr/>
        </p:nvPicPr>
        <p:blipFill rotWithShape="1">
          <a:blip r:embed="rId4">
            <a:extLst>
              <a:ext uri="{28A0092B-C50C-407E-A947-70E740481C1C}">
                <a14:useLocalDpi xmlns:a14="http://schemas.microsoft.com/office/drawing/2010/main" val="0"/>
              </a:ext>
            </a:extLst>
          </a:blip>
          <a:srcRect l="21197" r="20111"/>
          <a:stretch/>
        </p:blipFill>
        <p:spPr>
          <a:xfrm>
            <a:off x="4209263" y="3361556"/>
            <a:ext cx="470114" cy="800975"/>
          </a:xfrm>
          <a:prstGeom prst="rect">
            <a:avLst/>
          </a:prstGeom>
          <a:solidFill>
            <a:schemeClr val="bg1"/>
          </a:solidFill>
        </p:spPr>
      </p:pic>
      <p:sp>
        <p:nvSpPr>
          <p:cNvPr id="31" name="Rectangle 30"/>
          <p:cNvSpPr/>
          <p:nvPr/>
        </p:nvSpPr>
        <p:spPr>
          <a:xfrm>
            <a:off x="3629639" y="2227943"/>
            <a:ext cx="2873903" cy="2811766"/>
          </a:xfrm>
          <a:prstGeom prst="rect">
            <a:avLst/>
          </a:prstGeom>
          <a:noFill/>
          <a:ln w="571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Tree>
    <p:extLst>
      <p:ext uri="{BB962C8B-B14F-4D97-AF65-F5344CB8AC3E}">
        <p14:creationId xmlns:p14="http://schemas.microsoft.com/office/powerpoint/2010/main" val="1044690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108846" y="2192414"/>
            <a:ext cx="6732046" cy="4217798"/>
            <a:chOff x="2713574" y="1779819"/>
            <a:chExt cx="5105067" cy="3096982"/>
          </a:xfrm>
        </p:grpSpPr>
        <p:pic>
          <p:nvPicPr>
            <p:cNvPr id="75" name="Picture 74"/>
            <p:cNvPicPr>
              <a:picLocks noChangeAspect="1"/>
            </p:cNvPicPr>
            <p:nvPr/>
          </p:nvPicPr>
          <p:blipFill rotWithShape="1">
            <a:blip r:embed="rId2">
              <a:extLst>
                <a:ext uri="{28A0092B-C50C-407E-A947-70E740481C1C}">
                  <a14:useLocalDpi xmlns:a14="http://schemas.microsoft.com/office/drawing/2010/main" val="0"/>
                </a:ext>
              </a:extLst>
            </a:blip>
            <a:srcRect l="19632" r="30091" b="49675"/>
            <a:stretch/>
          </p:blipFill>
          <p:spPr>
            <a:xfrm>
              <a:off x="2867025" y="1972297"/>
              <a:ext cx="4743451" cy="2904504"/>
            </a:xfrm>
            <a:prstGeom prst="rect">
              <a:avLst/>
            </a:prstGeom>
          </p:spPr>
        </p:pic>
        <p:cxnSp>
          <p:nvCxnSpPr>
            <p:cNvPr id="108" name="Straight Connector 107"/>
            <p:cNvCxnSpPr/>
            <p:nvPr/>
          </p:nvCxnSpPr>
          <p:spPr>
            <a:xfrm flipV="1">
              <a:off x="6685673" y="3751195"/>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4769320" y="3743869"/>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917706"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867791" y="3767410"/>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737967"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7630090"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1805907"/>
              <a:ext cx="336797" cy="419548"/>
            </a:xfrm>
            <a:prstGeom prst="rect">
              <a:avLst/>
            </a:prstGeom>
          </p:spPr>
        </p:pic>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1805907"/>
              <a:ext cx="336797" cy="419548"/>
            </a:xfrm>
            <a:prstGeom prst="rect">
              <a:avLst/>
            </a:prstGeom>
          </p:spPr>
        </p:pic>
        <p:pic>
          <p:nvPicPr>
            <p:cNvPr id="84" name="Picture 8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1779819"/>
              <a:ext cx="336797" cy="419548"/>
            </a:xfrm>
            <a:prstGeom prst="rect">
              <a:avLst/>
            </a:prstGeom>
          </p:spPr>
        </p:pic>
        <p:pic>
          <p:nvPicPr>
            <p:cNvPr id="85" name="Picture 8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13574" y="3484018"/>
              <a:ext cx="336797" cy="419548"/>
            </a:xfrm>
            <a:prstGeom prst="rect">
              <a:avLst/>
            </a:prstGeom>
          </p:spPr>
        </p:pic>
        <p:pic>
          <p:nvPicPr>
            <p:cNvPr id="86" name="Picture 8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3484018"/>
              <a:ext cx="336797" cy="419548"/>
            </a:xfrm>
            <a:prstGeom prst="rect">
              <a:avLst/>
            </a:prstGeom>
          </p:spPr>
        </p:pic>
        <p:pic>
          <p:nvPicPr>
            <p:cNvPr id="87" name="Picture 8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625150" y="3548402"/>
              <a:ext cx="336797" cy="419548"/>
            </a:xfrm>
            <a:prstGeom prst="rect">
              <a:avLst/>
            </a:prstGeom>
          </p:spPr>
        </p:pic>
        <p:pic>
          <p:nvPicPr>
            <p:cNvPr id="88" name="Picture 8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582032" y="3457929"/>
              <a:ext cx="336797" cy="419548"/>
            </a:xfrm>
            <a:prstGeom prst="rect">
              <a:avLst/>
            </a:prstGeom>
          </p:spPr>
        </p:pic>
        <p:pic>
          <p:nvPicPr>
            <p:cNvPr id="89" name="Picture 8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3457929"/>
              <a:ext cx="336797" cy="419548"/>
            </a:xfrm>
            <a:prstGeom prst="rect">
              <a:avLst/>
            </a:prstGeom>
          </p:spPr>
        </p:pic>
        <p:pic>
          <p:nvPicPr>
            <p:cNvPr id="90" name="Picture 8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4079131"/>
              <a:ext cx="336797" cy="419548"/>
            </a:xfrm>
            <a:prstGeom prst="rect">
              <a:avLst/>
            </a:prstGeom>
          </p:spPr>
        </p:pic>
        <p:pic>
          <p:nvPicPr>
            <p:cNvPr id="91" name="Picture 9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4079131"/>
              <a:ext cx="336797" cy="419548"/>
            </a:xfrm>
            <a:prstGeom prst="rect">
              <a:avLst/>
            </a:prstGeom>
          </p:spPr>
        </p:pic>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4053043"/>
              <a:ext cx="336797" cy="419548"/>
            </a:xfrm>
            <a:prstGeom prst="rect">
              <a:avLst/>
            </a:prstGeom>
          </p:spPr>
        </p:pic>
        <p:pic>
          <p:nvPicPr>
            <p:cNvPr id="98" name="Picture 9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0207" y="3523173"/>
              <a:ext cx="336797" cy="419548"/>
            </a:xfrm>
            <a:prstGeom prst="rect">
              <a:avLst/>
            </a:prstGeom>
          </p:spPr>
        </p:pic>
        <p:sp>
          <p:nvSpPr>
            <p:cNvPr id="99" name="Oval 98"/>
            <p:cNvSpPr/>
            <p:nvPr/>
          </p:nvSpPr>
          <p:spPr>
            <a:xfrm>
              <a:off x="5445420" y="3444565"/>
              <a:ext cx="574829" cy="579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284</a:t>
            </a:fld>
            <a:endParaRPr lang="en-US" dirty="0">
              <a:solidFill>
                <a:schemeClr val="bg2">
                  <a:lumMod val="10000"/>
                </a:schemeClr>
              </a:solidFill>
            </a:endParaRPr>
          </a:p>
        </p:txBody>
      </p:sp>
      <p:sp>
        <p:nvSpPr>
          <p:cNvPr id="68"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location</a:t>
            </a:r>
            <a:endParaRPr lang="en-US" dirty="0">
              <a:solidFill>
                <a:schemeClr val="bg2">
                  <a:lumMod val="10000"/>
                </a:schemeClr>
              </a:solidFill>
            </a:endParaRPr>
          </a:p>
        </p:txBody>
      </p:sp>
      <p:sp>
        <p:nvSpPr>
          <p:cNvPr id="73" name="Rectangle 72"/>
          <p:cNvSpPr/>
          <p:nvPr/>
        </p:nvSpPr>
        <p:spPr>
          <a:xfrm>
            <a:off x="6616557" y="616448"/>
            <a:ext cx="2527444" cy="923330"/>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b="1" dirty="0" smtClean="0">
                <a:solidFill>
                  <a:schemeClr val="bg2">
                    <a:lumMod val="10000"/>
                  </a:schemeClr>
                </a:solidFill>
              </a:rPr>
              <a:t>Identify location</a:t>
            </a:r>
          </a:p>
        </p:txBody>
      </p:sp>
      <p:sp>
        <p:nvSpPr>
          <p:cNvPr id="7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06" name="Picture 105"/>
          <p:cNvPicPr>
            <a:picLocks noChangeAspect="1"/>
          </p:cNvPicPr>
          <p:nvPr/>
        </p:nvPicPr>
        <p:blipFill rotWithShape="1">
          <a:blip r:embed="rId4">
            <a:extLst>
              <a:ext uri="{28A0092B-C50C-407E-A947-70E740481C1C}">
                <a14:useLocalDpi xmlns:a14="http://schemas.microsoft.com/office/drawing/2010/main" val="0"/>
              </a:ext>
            </a:extLst>
          </a:blip>
          <a:srcRect l="21197" r="20111"/>
          <a:stretch/>
        </p:blipFill>
        <p:spPr>
          <a:xfrm>
            <a:off x="4209263" y="3361556"/>
            <a:ext cx="470114" cy="800975"/>
          </a:xfrm>
          <a:prstGeom prst="rect">
            <a:avLst/>
          </a:prstGeom>
          <a:solidFill>
            <a:schemeClr val="bg1"/>
          </a:solidFill>
        </p:spPr>
      </p:pic>
      <p:sp>
        <p:nvSpPr>
          <p:cNvPr id="31" name="Rectangle 30"/>
          <p:cNvSpPr/>
          <p:nvPr/>
        </p:nvSpPr>
        <p:spPr>
          <a:xfrm>
            <a:off x="3722647" y="2392723"/>
            <a:ext cx="2685915" cy="33318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Tree>
    <p:extLst>
      <p:ext uri="{BB962C8B-B14F-4D97-AF65-F5344CB8AC3E}">
        <p14:creationId xmlns:p14="http://schemas.microsoft.com/office/powerpoint/2010/main" val="290128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108846" y="2150338"/>
            <a:ext cx="6732046" cy="4259874"/>
            <a:chOff x="2713574" y="1748924"/>
            <a:chExt cx="5105067" cy="3127877"/>
          </a:xfrm>
        </p:grpSpPr>
        <p:pic>
          <p:nvPicPr>
            <p:cNvPr id="75" name="Picture 74"/>
            <p:cNvPicPr>
              <a:picLocks noChangeAspect="1"/>
            </p:cNvPicPr>
            <p:nvPr/>
          </p:nvPicPr>
          <p:blipFill rotWithShape="1">
            <a:blip r:embed="rId2">
              <a:extLst>
                <a:ext uri="{28A0092B-C50C-407E-A947-70E740481C1C}">
                  <a14:useLocalDpi xmlns:a14="http://schemas.microsoft.com/office/drawing/2010/main" val="0"/>
                </a:ext>
              </a:extLst>
            </a:blip>
            <a:srcRect l="19632" r="30091" b="49675"/>
            <a:stretch/>
          </p:blipFill>
          <p:spPr>
            <a:xfrm>
              <a:off x="2867025" y="1972297"/>
              <a:ext cx="4743451" cy="2904504"/>
            </a:xfrm>
            <a:prstGeom prst="rect">
              <a:avLst/>
            </a:prstGeom>
          </p:spPr>
        </p:pic>
        <p:cxnSp>
          <p:nvCxnSpPr>
            <p:cNvPr id="108" name="Straight Connector 107"/>
            <p:cNvCxnSpPr/>
            <p:nvPr/>
          </p:nvCxnSpPr>
          <p:spPr>
            <a:xfrm flipV="1">
              <a:off x="6685673" y="3751195"/>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4769320" y="3743869"/>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917706"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867791" y="3767410"/>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737967"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7630090"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1805907"/>
              <a:ext cx="336797" cy="419548"/>
            </a:xfrm>
            <a:prstGeom prst="rect">
              <a:avLst/>
            </a:prstGeom>
          </p:spPr>
        </p:pic>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1805907"/>
              <a:ext cx="336797" cy="419548"/>
            </a:xfrm>
            <a:prstGeom prst="rect">
              <a:avLst/>
            </a:prstGeom>
          </p:spPr>
        </p:pic>
        <p:pic>
          <p:nvPicPr>
            <p:cNvPr id="84" name="Picture 8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1779819"/>
              <a:ext cx="336797" cy="419548"/>
            </a:xfrm>
            <a:prstGeom prst="rect">
              <a:avLst/>
            </a:prstGeom>
          </p:spPr>
        </p:pic>
        <p:pic>
          <p:nvPicPr>
            <p:cNvPr id="85" name="Picture 8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13574" y="3484018"/>
              <a:ext cx="336797" cy="419548"/>
            </a:xfrm>
            <a:prstGeom prst="rect">
              <a:avLst/>
            </a:prstGeom>
          </p:spPr>
        </p:pic>
        <p:pic>
          <p:nvPicPr>
            <p:cNvPr id="86" name="Picture 8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3484018"/>
              <a:ext cx="336797" cy="419548"/>
            </a:xfrm>
            <a:prstGeom prst="rect">
              <a:avLst/>
            </a:prstGeom>
          </p:spPr>
        </p:pic>
        <p:pic>
          <p:nvPicPr>
            <p:cNvPr id="87" name="Picture 8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625150" y="3548402"/>
              <a:ext cx="336797" cy="419548"/>
            </a:xfrm>
            <a:prstGeom prst="rect">
              <a:avLst/>
            </a:prstGeom>
          </p:spPr>
        </p:pic>
        <p:pic>
          <p:nvPicPr>
            <p:cNvPr id="88" name="Picture 8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582032" y="3457929"/>
              <a:ext cx="336797" cy="419548"/>
            </a:xfrm>
            <a:prstGeom prst="rect">
              <a:avLst/>
            </a:prstGeom>
          </p:spPr>
        </p:pic>
        <p:pic>
          <p:nvPicPr>
            <p:cNvPr id="89" name="Picture 8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3457929"/>
              <a:ext cx="336797" cy="419548"/>
            </a:xfrm>
            <a:prstGeom prst="rect">
              <a:avLst/>
            </a:prstGeom>
          </p:spPr>
        </p:pic>
        <p:pic>
          <p:nvPicPr>
            <p:cNvPr id="90" name="Picture 8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4079131"/>
              <a:ext cx="336797" cy="419548"/>
            </a:xfrm>
            <a:prstGeom prst="rect">
              <a:avLst/>
            </a:prstGeom>
          </p:spPr>
        </p:pic>
        <p:pic>
          <p:nvPicPr>
            <p:cNvPr id="91" name="Picture 9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4079131"/>
              <a:ext cx="336797" cy="419548"/>
            </a:xfrm>
            <a:prstGeom prst="rect">
              <a:avLst/>
            </a:prstGeom>
          </p:spPr>
        </p:pic>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4053043"/>
              <a:ext cx="336797" cy="419548"/>
            </a:xfrm>
            <a:prstGeom prst="rect">
              <a:avLst/>
            </a:prstGeom>
          </p:spPr>
        </p:pic>
        <p:pic>
          <p:nvPicPr>
            <p:cNvPr id="98" name="Picture 9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0207" y="3523173"/>
              <a:ext cx="336797" cy="419548"/>
            </a:xfrm>
            <a:prstGeom prst="rect">
              <a:avLst/>
            </a:prstGeom>
          </p:spPr>
        </p:pic>
        <p:sp>
          <p:nvSpPr>
            <p:cNvPr id="99" name="Oval 98"/>
            <p:cNvSpPr/>
            <p:nvPr/>
          </p:nvSpPr>
          <p:spPr>
            <a:xfrm>
              <a:off x="5445420" y="3444565"/>
              <a:ext cx="574829" cy="579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512334" y="3468024"/>
              <a:ext cx="574829" cy="5790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21191" y="1748924"/>
              <a:ext cx="574829" cy="579033"/>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285</a:t>
            </a:fld>
            <a:endParaRPr lang="en-US" dirty="0">
              <a:solidFill>
                <a:schemeClr val="bg2">
                  <a:lumMod val="10000"/>
                </a:schemeClr>
              </a:solidFill>
            </a:endParaRPr>
          </a:p>
        </p:txBody>
      </p:sp>
      <p:sp>
        <p:nvSpPr>
          <p:cNvPr id="68"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location</a:t>
            </a:r>
            <a:endParaRPr lang="en-US" dirty="0">
              <a:solidFill>
                <a:schemeClr val="bg2">
                  <a:lumMod val="10000"/>
                </a:schemeClr>
              </a:solidFill>
            </a:endParaRPr>
          </a:p>
        </p:txBody>
      </p:sp>
      <p:sp>
        <p:nvSpPr>
          <p:cNvPr id="73" name="Rectangle 72"/>
          <p:cNvSpPr/>
          <p:nvPr/>
        </p:nvSpPr>
        <p:spPr>
          <a:xfrm>
            <a:off x="6616557" y="616448"/>
            <a:ext cx="2527444" cy="923330"/>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b="1" dirty="0" smtClean="0">
                <a:solidFill>
                  <a:schemeClr val="bg2">
                    <a:lumMod val="10000"/>
                  </a:schemeClr>
                </a:solidFill>
              </a:rPr>
              <a:t>Identify location</a:t>
            </a:r>
          </a:p>
        </p:txBody>
      </p:sp>
      <p:sp>
        <p:nvSpPr>
          <p:cNvPr id="7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06" name="Picture 105"/>
          <p:cNvPicPr>
            <a:picLocks noChangeAspect="1"/>
          </p:cNvPicPr>
          <p:nvPr/>
        </p:nvPicPr>
        <p:blipFill rotWithShape="1">
          <a:blip r:embed="rId4">
            <a:extLst>
              <a:ext uri="{28A0092B-C50C-407E-A947-70E740481C1C}">
                <a14:useLocalDpi xmlns:a14="http://schemas.microsoft.com/office/drawing/2010/main" val="0"/>
              </a:ext>
            </a:extLst>
          </a:blip>
          <a:srcRect l="21197" r="20111"/>
          <a:stretch/>
        </p:blipFill>
        <p:spPr>
          <a:xfrm>
            <a:off x="4209263" y="3361556"/>
            <a:ext cx="470114" cy="800975"/>
          </a:xfrm>
          <a:prstGeom prst="rect">
            <a:avLst/>
          </a:prstGeom>
          <a:solidFill>
            <a:schemeClr val="bg1"/>
          </a:solidFill>
        </p:spPr>
      </p:pic>
      <p:sp>
        <p:nvSpPr>
          <p:cNvPr id="32" name="Rectangle 31"/>
          <p:cNvSpPr/>
          <p:nvPr/>
        </p:nvSpPr>
        <p:spPr>
          <a:xfrm>
            <a:off x="2395741" y="2320100"/>
            <a:ext cx="2901197" cy="3539616"/>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Rectangle 33"/>
          <p:cNvSpPr/>
          <p:nvPr/>
        </p:nvSpPr>
        <p:spPr>
          <a:xfrm>
            <a:off x="3722647" y="2392723"/>
            <a:ext cx="2685915" cy="33318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Rectangle 36"/>
          <p:cNvSpPr/>
          <p:nvPr/>
        </p:nvSpPr>
        <p:spPr>
          <a:xfrm>
            <a:off x="3629639" y="2227943"/>
            <a:ext cx="2873903" cy="2811766"/>
          </a:xfrm>
          <a:prstGeom prst="rect">
            <a:avLst/>
          </a:prstGeom>
          <a:noFill/>
          <a:ln w="571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Tree>
    <p:extLst>
      <p:ext uri="{BB962C8B-B14F-4D97-AF65-F5344CB8AC3E}">
        <p14:creationId xmlns:p14="http://schemas.microsoft.com/office/powerpoint/2010/main" val="1409518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108846" y="2150338"/>
            <a:ext cx="6732046" cy="4259874"/>
            <a:chOff x="2713574" y="1748924"/>
            <a:chExt cx="5105067" cy="3127877"/>
          </a:xfrm>
        </p:grpSpPr>
        <p:pic>
          <p:nvPicPr>
            <p:cNvPr id="75" name="Picture 74"/>
            <p:cNvPicPr>
              <a:picLocks noChangeAspect="1"/>
            </p:cNvPicPr>
            <p:nvPr/>
          </p:nvPicPr>
          <p:blipFill rotWithShape="1">
            <a:blip r:embed="rId2">
              <a:extLst>
                <a:ext uri="{28A0092B-C50C-407E-A947-70E740481C1C}">
                  <a14:useLocalDpi xmlns:a14="http://schemas.microsoft.com/office/drawing/2010/main" val="0"/>
                </a:ext>
              </a:extLst>
            </a:blip>
            <a:srcRect l="19632" r="30091" b="49675"/>
            <a:stretch/>
          </p:blipFill>
          <p:spPr>
            <a:xfrm>
              <a:off x="2867025" y="1972297"/>
              <a:ext cx="4743451" cy="2904504"/>
            </a:xfrm>
            <a:prstGeom prst="rect">
              <a:avLst/>
            </a:prstGeom>
          </p:spPr>
        </p:pic>
        <p:cxnSp>
          <p:nvCxnSpPr>
            <p:cNvPr id="108" name="Straight Connector 107"/>
            <p:cNvCxnSpPr/>
            <p:nvPr/>
          </p:nvCxnSpPr>
          <p:spPr>
            <a:xfrm flipV="1">
              <a:off x="6685673" y="3751195"/>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4769320" y="3743869"/>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917706"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867791" y="3767410"/>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737967"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7630090" y="3745232"/>
              <a:ext cx="1" cy="544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1805907"/>
              <a:ext cx="336797" cy="419548"/>
            </a:xfrm>
            <a:prstGeom prst="rect">
              <a:avLst/>
            </a:prstGeom>
          </p:spPr>
        </p:pic>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1805907"/>
              <a:ext cx="336797" cy="419548"/>
            </a:xfrm>
            <a:prstGeom prst="rect">
              <a:avLst/>
            </a:prstGeom>
          </p:spPr>
        </p:pic>
        <p:pic>
          <p:nvPicPr>
            <p:cNvPr id="84" name="Picture 8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1779819"/>
              <a:ext cx="336797" cy="419548"/>
            </a:xfrm>
            <a:prstGeom prst="rect">
              <a:avLst/>
            </a:prstGeom>
          </p:spPr>
        </p:pic>
        <p:pic>
          <p:nvPicPr>
            <p:cNvPr id="85" name="Picture 8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13574" y="3484018"/>
              <a:ext cx="336797" cy="419548"/>
            </a:xfrm>
            <a:prstGeom prst="rect">
              <a:avLst/>
            </a:prstGeom>
          </p:spPr>
        </p:pic>
        <p:pic>
          <p:nvPicPr>
            <p:cNvPr id="86" name="Picture 8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3484018"/>
              <a:ext cx="336797" cy="419548"/>
            </a:xfrm>
            <a:prstGeom prst="rect">
              <a:avLst/>
            </a:prstGeom>
          </p:spPr>
        </p:pic>
        <p:pic>
          <p:nvPicPr>
            <p:cNvPr id="87" name="Picture 8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625150" y="3548402"/>
              <a:ext cx="336797" cy="419548"/>
            </a:xfrm>
            <a:prstGeom prst="rect">
              <a:avLst/>
            </a:prstGeom>
          </p:spPr>
        </p:pic>
        <p:pic>
          <p:nvPicPr>
            <p:cNvPr id="88" name="Picture 8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582032" y="3457929"/>
              <a:ext cx="336797" cy="419548"/>
            </a:xfrm>
            <a:prstGeom prst="rect">
              <a:avLst/>
            </a:prstGeom>
          </p:spPr>
        </p:pic>
        <p:pic>
          <p:nvPicPr>
            <p:cNvPr id="89" name="Picture 8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3457929"/>
              <a:ext cx="336797" cy="419548"/>
            </a:xfrm>
            <a:prstGeom prst="rect">
              <a:avLst/>
            </a:prstGeom>
          </p:spPr>
        </p:pic>
        <p:pic>
          <p:nvPicPr>
            <p:cNvPr id="90" name="Picture 8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741447" y="4079131"/>
              <a:ext cx="336797" cy="419548"/>
            </a:xfrm>
            <a:prstGeom prst="rect">
              <a:avLst/>
            </a:prstGeom>
          </p:spPr>
        </p:pic>
        <p:pic>
          <p:nvPicPr>
            <p:cNvPr id="91" name="Picture 9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1071" y="4079131"/>
              <a:ext cx="336797" cy="419548"/>
            </a:xfrm>
            <a:prstGeom prst="rect">
              <a:avLst/>
            </a:prstGeom>
          </p:spPr>
        </p:pic>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481844" y="4053043"/>
              <a:ext cx="336797" cy="419548"/>
            </a:xfrm>
            <a:prstGeom prst="rect">
              <a:avLst/>
            </a:prstGeom>
          </p:spPr>
        </p:pic>
        <p:pic>
          <p:nvPicPr>
            <p:cNvPr id="98" name="Picture 9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540207" y="3523173"/>
              <a:ext cx="336797" cy="419548"/>
            </a:xfrm>
            <a:prstGeom prst="rect">
              <a:avLst/>
            </a:prstGeom>
          </p:spPr>
        </p:pic>
        <p:sp>
          <p:nvSpPr>
            <p:cNvPr id="100" name="Oval 99"/>
            <p:cNvSpPr/>
            <p:nvPr/>
          </p:nvSpPr>
          <p:spPr>
            <a:xfrm>
              <a:off x="4512334" y="3468024"/>
              <a:ext cx="574829" cy="5790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21191" y="1748924"/>
              <a:ext cx="574829" cy="579033"/>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286</a:t>
            </a:fld>
            <a:endParaRPr lang="en-US" dirty="0">
              <a:solidFill>
                <a:schemeClr val="bg2">
                  <a:lumMod val="10000"/>
                </a:schemeClr>
              </a:solidFill>
            </a:endParaRPr>
          </a:p>
        </p:txBody>
      </p:sp>
      <p:sp>
        <p:nvSpPr>
          <p:cNvPr id="68"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location</a:t>
            </a:r>
            <a:endParaRPr lang="en-US" dirty="0">
              <a:solidFill>
                <a:schemeClr val="bg2">
                  <a:lumMod val="10000"/>
                </a:schemeClr>
              </a:solidFill>
            </a:endParaRPr>
          </a:p>
        </p:txBody>
      </p:sp>
      <p:sp>
        <p:nvSpPr>
          <p:cNvPr id="73" name="Rectangle 72"/>
          <p:cNvSpPr/>
          <p:nvPr/>
        </p:nvSpPr>
        <p:spPr>
          <a:xfrm>
            <a:off x="6616557" y="616448"/>
            <a:ext cx="2527444" cy="923330"/>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b="1" dirty="0" smtClean="0">
                <a:solidFill>
                  <a:schemeClr val="bg2">
                    <a:lumMod val="10000"/>
                  </a:schemeClr>
                </a:solidFill>
              </a:rPr>
              <a:t>Identify location</a:t>
            </a:r>
          </a:p>
        </p:txBody>
      </p:sp>
      <p:sp>
        <p:nvSpPr>
          <p:cNvPr id="7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106" name="Picture 105"/>
          <p:cNvPicPr>
            <a:picLocks noChangeAspect="1"/>
          </p:cNvPicPr>
          <p:nvPr/>
        </p:nvPicPr>
        <p:blipFill rotWithShape="1">
          <a:blip r:embed="rId4">
            <a:extLst>
              <a:ext uri="{28A0092B-C50C-407E-A947-70E740481C1C}">
                <a14:useLocalDpi xmlns:a14="http://schemas.microsoft.com/office/drawing/2010/main" val="0"/>
              </a:ext>
            </a:extLst>
          </a:blip>
          <a:srcRect l="21197" r="20111"/>
          <a:stretch/>
        </p:blipFill>
        <p:spPr>
          <a:xfrm>
            <a:off x="4209263" y="3361556"/>
            <a:ext cx="470114" cy="800975"/>
          </a:xfrm>
          <a:prstGeom prst="rect">
            <a:avLst/>
          </a:prstGeom>
          <a:solidFill>
            <a:schemeClr val="bg1"/>
          </a:solidFill>
        </p:spPr>
      </p:pic>
      <p:sp>
        <p:nvSpPr>
          <p:cNvPr id="34" name="Rectangle 33"/>
          <p:cNvSpPr/>
          <p:nvPr/>
        </p:nvSpPr>
        <p:spPr>
          <a:xfrm>
            <a:off x="3722647" y="2392723"/>
            <a:ext cx="1437621" cy="255129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Oval 30"/>
          <p:cNvSpPr/>
          <p:nvPr/>
        </p:nvSpPr>
        <p:spPr>
          <a:xfrm>
            <a:off x="4711328" y="4459641"/>
            <a:ext cx="758026" cy="7885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907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289587"/>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287</a:t>
            </a:fld>
            <a:endParaRPr lang="en-US" dirty="0">
              <a:solidFill>
                <a:schemeClr val="bg2">
                  <a:lumMod val="10000"/>
                </a:schemeClr>
              </a:solidFill>
            </a:endParaRPr>
          </a:p>
        </p:txBody>
      </p:sp>
      <p:cxnSp>
        <p:nvCxnSpPr>
          <p:cNvPr id="5" name="Straight Connector 4"/>
          <p:cNvCxnSpPr/>
          <p:nvPr/>
        </p:nvCxnSpPr>
        <p:spPr>
          <a:xfrm flipH="1">
            <a:off x="1547162" y="39243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547162" y="47371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275321" y="3937000"/>
            <a:ext cx="60548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7275321" y="4737100"/>
            <a:ext cx="62216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165350"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15289"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454767" y="356490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08602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71353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350408"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8707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623744"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250616" y="3549650"/>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165350"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827989"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42098" y="4725121"/>
            <a:ext cx="1" cy="3746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168" name="Picture 16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2216019"/>
            <a:ext cx="226690" cy="288514"/>
          </a:xfrm>
          <a:prstGeom prst="rect">
            <a:avLst/>
          </a:prstGeom>
        </p:spPr>
      </p:pic>
      <p:pic>
        <p:nvPicPr>
          <p:cNvPr id="170" name="Picture 16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369728" y="2216019"/>
            <a:ext cx="226690" cy="288514"/>
          </a:xfrm>
          <a:prstGeom prst="rect">
            <a:avLst/>
          </a:prstGeom>
        </p:spPr>
      </p:pic>
      <p:pic>
        <p:nvPicPr>
          <p:cNvPr id="172" name="Picture 17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1010" y="2216019"/>
            <a:ext cx="226690" cy="288514"/>
          </a:xfrm>
          <a:prstGeom prst="rect">
            <a:avLst/>
          </a:prstGeom>
        </p:spPr>
      </p:pic>
      <p:pic>
        <p:nvPicPr>
          <p:cNvPr id="174" name="Picture 17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887296" y="2198078"/>
            <a:ext cx="226690" cy="288514"/>
          </a:xfrm>
          <a:prstGeom prst="rect">
            <a:avLst/>
          </a:prstGeom>
        </p:spPr>
      </p:pic>
      <p:pic>
        <p:nvPicPr>
          <p:cNvPr id="176" name="Picture 17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2198078"/>
            <a:ext cx="226690" cy="288514"/>
          </a:xfrm>
          <a:prstGeom prst="rect">
            <a:avLst/>
          </a:prstGeom>
        </p:spPr>
      </p:pic>
      <p:pic>
        <p:nvPicPr>
          <p:cNvPr id="179" name="Picture 17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3370019"/>
            <a:ext cx="226690" cy="288514"/>
          </a:xfrm>
          <a:prstGeom prst="rect">
            <a:avLst/>
          </a:prstGeom>
        </p:spPr>
      </p:pic>
      <p:pic>
        <p:nvPicPr>
          <p:cNvPr id="180" name="Picture 17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677893" y="3370019"/>
            <a:ext cx="226690" cy="288514"/>
          </a:xfrm>
          <a:prstGeom prst="rect">
            <a:avLst/>
          </a:prstGeom>
        </p:spPr>
      </p:pic>
      <p:pic>
        <p:nvPicPr>
          <p:cNvPr id="181" name="Picture 18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369728" y="3370019"/>
            <a:ext cx="226690" cy="288514"/>
          </a:xfrm>
          <a:prstGeom prst="rect">
            <a:avLst/>
          </a:prstGeom>
        </p:spPr>
      </p:pic>
      <p:pic>
        <p:nvPicPr>
          <p:cNvPr id="182" name="Picture 18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975369" y="3370019"/>
            <a:ext cx="226690" cy="288514"/>
          </a:xfrm>
          <a:prstGeom prst="rect">
            <a:avLst/>
          </a:prstGeom>
        </p:spPr>
      </p:pic>
      <p:pic>
        <p:nvPicPr>
          <p:cNvPr id="183" name="Picture 18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1010" y="3370019"/>
            <a:ext cx="226690" cy="288514"/>
          </a:xfrm>
          <a:prstGeom prst="rect">
            <a:avLst/>
          </a:prstGeom>
        </p:spPr>
      </p:pic>
      <p:pic>
        <p:nvPicPr>
          <p:cNvPr id="184" name="Picture 183"/>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281655" y="3352078"/>
            <a:ext cx="226690" cy="288514"/>
          </a:xfrm>
          <a:prstGeom prst="rect">
            <a:avLst/>
          </a:prstGeom>
        </p:spPr>
      </p:pic>
      <p:pic>
        <p:nvPicPr>
          <p:cNvPr id="185" name="Picture 18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887296" y="3352078"/>
            <a:ext cx="226690" cy="288514"/>
          </a:xfrm>
          <a:prstGeom prst="rect">
            <a:avLst/>
          </a:prstGeom>
        </p:spPr>
      </p:pic>
      <p:pic>
        <p:nvPicPr>
          <p:cNvPr id="186" name="Picture 18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492937" y="3352078"/>
            <a:ext cx="226690" cy="288514"/>
          </a:xfrm>
          <a:prstGeom prst="rect">
            <a:avLst/>
          </a:prstGeom>
        </p:spPr>
      </p:pic>
      <p:pic>
        <p:nvPicPr>
          <p:cNvPr id="187" name="Picture 18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3352078"/>
            <a:ext cx="226690" cy="288514"/>
          </a:xfrm>
          <a:prstGeom prst="rect">
            <a:avLst/>
          </a:prstGeom>
        </p:spPr>
      </p:pic>
      <p:pic>
        <p:nvPicPr>
          <p:cNvPr id="188" name="Picture 18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42912" y="3352078"/>
            <a:ext cx="226690" cy="288514"/>
          </a:xfrm>
          <a:prstGeom prst="rect">
            <a:avLst/>
          </a:prstGeom>
        </p:spPr>
      </p:pic>
      <p:pic>
        <p:nvPicPr>
          <p:cNvPr id="189" name="Picture 18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90361" y="4964853"/>
            <a:ext cx="226690" cy="288514"/>
          </a:xfrm>
          <a:prstGeom prst="rect">
            <a:avLst/>
          </a:prstGeom>
        </p:spPr>
      </p:pic>
      <p:pic>
        <p:nvPicPr>
          <p:cNvPr id="191" name="Picture 19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01643" y="4964853"/>
            <a:ext cx="226690" cy="288514"/>
          </a:xfrm>
          <a:prstGeom prst="rect">
            <a:avLst/>
          </a:prstGeom>
        </p:spPr>
      </p:pic>
      <p:pic>
        <p:nvPicPr>
          <p:cNvPr id="197" name="Picture 19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6835061" y="4946912"/>
            <a:ext cx="226690" cy="288514"/>
          </a:xfrm>
          <a:prstGeom prst="rect">
            <a:avLst/>
          </a:prstGeom>
        </p:spPr>
      </p:pic>
      <p:pic>
        <p:nvPicPr>
          <p:cNvPr id="198" name="Picture 19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66662" y="4946912"/>
            <a:ext cx="226690" cy="288514"/>
          </a:xfrm>
          <a:prstGeom prst="rect">
            <a:avLst/>
          </a:prstGeom>
        </p:spPr>
      </p:pic>
      <p:pic>
        <p:nvPicPr>
          <p:cNvPr id="206" name="Picture 205"/>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42912" y="6125303"/>
            <a:ext cx="226690" cy="288514"/>
          </a:xfrm>
          <a:prstGeom prst="rect">
            <a:avLst/>
          </a:prstGeom>
        </p:spPr>
      </p:pic>
      <p:pic>
        <p:nvPicPr>
          <p:cNvPr id="208" name="Picture 207"/>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713578" y="5421342"/>
            <a:ext cx="226690" cy="288514"/>
          </a:xfrm>
          <a:prstGeom prst="rect">
            <a:avLst/>
          </a:prstGeom>
        </p:spPr>
      </p:pic>
      <p:pic>
        <p:nvPicPr>
          <p:cNvPr id="209" name="Picture 20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96002" y="5421342"/>
            <a:ext cx="226690" cy="288514"/>
          </a:xfrm>
          <a:prstGeom prst="rect">
            <a:avLst/>
          </a:prstGeom>
        </p:spPr>
      </p:pic>
      <p:pic>
        <p:nvPicPr>
          <p:cNvPr id="210" name="Picture 20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66611" y="3779265"/>
            <a:ext cx="226690" cy="288514"/>
          </a:xfrm>
          <a:prstGeom prst="rect">
            <a:avLst/>
          </a:prstGeom>
        </p:spPr>
      </p:pic>
      <p:pic>
        <p:nvPicPr>
          <p:cNvPr id="211" name="Picture 21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3779265"/>
            <a:ext cx="226690" cy="288514"/>
          </a:xfrm>
          <a:prstGeom prst="rect">
            <a:avLst/>
          </a:prstGeom>
        </p:spPr>
      </p:pic>
      <p:pic>
        <p:nvPicPr>
          <p:cNvPr id="213" name="Picture 21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3369728" y="3779265"/>
            <a:ext cx="226690" cy="288514"/>
          </a:xfrm>
          <a:prstGeom prst="rect">
            <a:avLst/>
          </a:prstGeom>
        </p:spPr>
      </p:pic>
      <p:pic>
        <p:nvPicPr>
          <p:cNvPr id="215" name="Picture 214"/>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1010" y="3779265"/>
            <a:ext cx="226690" cy="288514"/>
          </a:xfrm>
          <a:prstGeom prst="rect">
            <a:avLst/>
          </a:prstGeom>
        </p:spPr>
      </p:pic>
      <p:pic>
        <p:nvPicPr>
          <p:cNvPr id="217" name="Picture 216"/>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5887296" y="3761324"/>
            <a:ext cx="226690" cy="288514"/>
          </a:xfrm>
          <a:prstGeom prst="rect">
            <a:avLst/>
          </a:prstGeom>
        </p:spPr>
      </p:pic>
      <p:pic>
        <p:nvPicPr>
          <p:cNvPr id="219" name="Picture 218"/>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3761324"/>
            <a:ext cx="226690" cy="288514"/>
          </a:xfrm>
          <a:prstGeom prst="rect">
            <a:avLst/>
          </a:prstGeom>
        </p:spPr>
      </p:pic>
      <p:pic>
        <p:nvPicPr>
          <p:cNvPr id="221" name="Picture 22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66611" y="4580091"/>
            <a:ext cx="226690" cy="288514"/>
          </a:xfrm>
          <a:prstGeom prst="rect">
            <a:avLst/>
          </a:prstGeom>
        </p:spPr>
      </p:pic>
      <p:pic>
        <p:nvPicPr>
          <p:cNvPr id="222" name="Picture 22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072252" y="4580091"/>
            <a:ext cx="226690" cy="288514"/>
          </a:xfrm>
          <a:prstGeom prst="rect">
            <a:avLst/>
          </a:prstGeom>
        </p:spPr>
      </p:pic>
      <p:pic>
        <p:nvPicPr>
          <p:cNvPr id="223" name="Picture 222"/>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2677893" y="4580091"/>
            <a:ext cx="226690" cy="288514"/>
          </a:xfrm>
          <a:prstGeom prst="rect">
            <a:avLst/>
          </a:prstGeom>
        </p:spPr>
      </p:pic>
      <p:pic>
        <p:nvPicPr>
          <p:cNvPr id="230" name="Picture 22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137271" y="4562150"/>
            <a:ext cx="226690" cy="288514"/>
          </a:xfrm>
          <a:prstGeom prst="rect">
            <a:avLst/>
          </a:prstGeom>
        </p:spPr>
      </p:pic>
      <p:pic>
        <p:nvPicPr>
          <p:cNvPr id="231" name="Picture 230"/>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7742912" y="4562150"/>
            <a:ext cx="226690" cy="288514"/>
          </a:xfrm>
          <a:prstGeom prst="rect">
            <a:avLst/>
          </a:prstGeom>
        </p:spPr>
      </p:pic>
      <p:pic>
        <p:nvPicPr>
          <p:cNvPr id="232" name="Picture 231"/>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1433817" y="2185912"/>
            <a:ext cx="226690" cy="288514"/>
          </a:xfrm>
          <a:prstGeom prst="rect">
            <a:avLst/>
          </a:prstGeom>
        </p:spPr>
      </p:pic>
      <p:pic>
        <p:nvPicPr>
          <p:cNvPr id="233" name="Picture 2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495" y="4067779"/>
            <a:ext cx="559684" cy="559684"/>
          </a:xfrm>
          <a:prstGeom prst="rect">
            <a:avLst/>
          </a:prstGeom>
        </p:spPr>
      </p:pic>
      <p:sp>
        <p:nvSpPr>
          <p:cNvPr id="234" name="TextBox 233"/>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smtClean="0">
                <a:solidFill>
                  <a:schemeClr val="bg2">
                    <a:lumMod val="10000"/>
                  </a:schemeClr>
                </a:solidFill>
              </a:rPr>
              <a:t>Beacon</a:t>
            </a:r>
          </a:p>
          <a:p>
            <a:r>
              <a:rPr lang="en-US" dirty="0" smtClean="0">
                <a:solidFill>
                  <a:schemeClr val="bg2">
                    <a:lumMod val="10000"/>
                  </a:schemeClr>
                </a:solidFill>
              </a:rPr>
              <a:t>Floor</a:t>
            </a:r>
            <a:endParaRPr lang="en-US" dirty="0">
              <a:solidFill>
                <a:schemeClr val="bg2">
                  <a:lumMod val="10000"/>
                </a:schemeClr>
              </a:solidFill>
            </a:endParaRPr>
          </a:p>
        </p:txBody>
      </p:sp>
      <p:cxnSp>
        <p:nvCxnSpPr>
          <p:cNvPr id="235" name="Elbow Connector 234"/>
          <p:cNvCxnSpPr>
            <a:endCxn id="233" idx="1"/>
          </p:cNvCxnSpPr>
          <p:nvPr/>
        </p:nvCxnSpPr>
        <p:spPr>
          <a:xfrm>
            <a:off x="737012" y="3859751"/>
            <a:ext cx="531483" cy="487870"/>
          </a:xfrm>
          <a:prstGeom prst="bentConnector3">
            <a:avLst>
              <a:gd name="adj1" fmla="val -257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285018" y="2833872"/>
            <a:ext cx="208800" cy="208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2"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Identify location</a:t>
            </a:r>
            <a:endParaRPr lang="en-US" dirty="0">
              <a:solidFill>
                <a:schemeClr val="bg2">
                  <a:lumMod val="10000"/>
                </a:schemeClr>
              </a:solidFill>
            </a:endParaRPr>
          </a:p>
        </p:txBody>
      </p:sp>
      <p:sp>
        <p:nvSpPr>
          <p:cNvPr id="63" name="Rectangle 62"/>
          <p:cNvSpPr/>
          <p:nvPr/>
        </p:nvSpPr>
        <p:spPr>
          <a:xfrm>
            <a:off x="6616557" y="616448"/>
            <a:ext cx="2527444" cy="923330"/>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b="1" dirty="0" smtClean="0">
                <a:solidFill>
                  <a:schemeClr val="bg2">
                    <a:lumMod val="10000"/>
                  </a:schemeClr>
                </a:solidFill>
              </a:rPr>
              <a:t>Identify location</a:t>
            </a:r>
          </a:p>
        </p:txBody>
      </p:sp>
      <p:sp>
        <p:nvSpPr>
          <p:cNvPr id="6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1691571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288</a:t>
            </a:fld>
            <a:endParaRPr lang="en-US" dirty="0">
              <a:solidFill>
                <a:schemeClr val="bg2">
                  <a:lumMod val="10000"/>
                </a:schemeClr>
              </a:solidFill>
            </a:endParaRPr>
          </a:p>
        </p:txBody>
      </p:sp>
      <p:sp>
        <p:nvSpPr>
          <p:cNvPr id="15" name="Title 1"/>
          <p:cNvSpPr>
            <a:spLocks noGrp="1"/>
          </p:cNvSpPr>
          <p:nvPr>
            <p:ph type="title"/>
          </p:nvPr>
        </p:nvSpPr>
        <p:spPr>
          <a:xfrm>
            <a:off x="531639" y="753228"/>
            <a:ext cx="5992451" cy="1080938"/>
          </a:xfrm>
        </p:spPr>
        <p:txBody>
          <a:bodyPr/>
          <a:lstStyle/>
          <a:p>
            <a:r>
              <a:rPr lang="en-US" dirty="0" smtClean="0">
                <a:solidFill>
                  <a:schemeClr val="bg2">
                    <a:lumMod val="10000"/>
                  </a:schemeClr>
                </a:solidFill>
              </a:rPr>
              <a:t>Algorithms – Indoor direction</a:t>
            </a:r>
            <a:endParaRPr lang="en-US" dirty="0">
              <a:solidFill>
                <a:schemeClr val="bg2">
                  <a:lumMod val="10000"/>
                </a:schemeClr>
              </a:solidFill>
            </a:endParaRPr>
          </a:p>
        </p:txBody>
      </p:sp>
      <p:grpSp>
        <p:nvGrpSpPr>
          <p:cNvPr id="12" name="Group 11"/>
          <p:cNvGrpSpPr/>
          <p:nvPr/>
        </p:nvGrpSpPr>
        <p:grpSpPr>
          <a:xfrm>
            <a:off x="531640" y="2460256"/>
            <a:ext cx="8187058" cy="4064000"/>
            <a:chOff x="531640" y="2460256"/>
            <a:chExt cx="8187058" cy="4064000"/>
          </a:xfrm>
        </p:grpSpPr>
        <p:graphicFrame>
          <p:nvGraphicFramePr>
            <p:cNvPr id="13" name="Diagram 12"/>
            <p:cNvGraphicFramePr/>
            <p:nvPr>
              <p:extLst/>
            </p:nvPr>
          </p:nvGraphicFramePr>
          <p:xfrm>
            <a:off x="531640" y="2460256"/>
            <a:ext cx="818705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Oval 13"/>
            <p:cNvSpPr/>
            <p:nvPr/>
          </p:nvSpPr>
          <p:spPr>
            <a:xfrm>
              <a:off x="1669244" y="2464491"/>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3" name="Oval 22"/>
            <p:cNvSpPr/>
            <p:nvPr/>
          </p:nvSpPr>
          <p:spPr>
            <a:xfrm>
              <a:off x="1669244" y="3508207"/>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Oval 23"/>
            <p:cNvSpPr/>
            <p:nvPr/>
          </p:nvSpPr>
          <p:spPr>
            <a:xfrm>
              <a:off x="1669244" y="4561698"/>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Oval 24"/>
            <p:cNvSpPr/>
            <p:nvPr/>
          </p:nvSpPr>
          <p:spPr>
            <a:xfrm>
              <a:off x="1669244" y="5615188"/>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26" name="Picture 2" descr="http://www.iconsdb.com/icons/preview/green/checkmark-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2880" y="2576989"/>
              <a:ext cx="618173" cy="6181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iconsdb.com/icons/preview/green/checkmark-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4279" y="3688366"/>
              <a:ext cx="618173" cy="6181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ww.iconsdb.com/icons/preview/green/checkmark-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4279" y="4680011"/>
              <a:ext cx="618173" cy="618173"/>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1850084816"/>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462" y="2324091"/>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pPr/>
              <a:t>289</a:t>
            </a:fld>
            <a:endParaRPr lang="en-US" dirty="0"/>
          </a:p>
        </p:txBody>
      </p:sp>
      <p:sp>
        <p:nvSpPr>
          <p:cNvPr id="33" name="Oval 32"/>
          <p:cNvSpPr/>
          <p:nvPr/>
        </p:nvSpPr>
        <p:spPr>
          <a:xfrm>
            <a:off x="1960931"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430708"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084610"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675303"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307761"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40219"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572677"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205135"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855356"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650605"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438839" y="52682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660985" y="54269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840011"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945587"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433645"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088425"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675302" y="367120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311969"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943020" y="367620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594736"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200389"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858770"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635261"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819170"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660985"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449142"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486663"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486662" y="42676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486663" y="367438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819169" y="43092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a:stCxn id="34" idx="4"/>
            <a:endCxn id="49" idx="0"/>
          </p:cNvCxnSpPr>
          <p:nvPr/>
        </p:nvCxnSpPr>
        <p:spPr>
          <a:xfrm>
            <a:off x="2493917" y="2945809"/>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48561"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733362"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68585"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97725"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641272" y="2945809"/>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264465"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18516"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018365" y="2951643"/>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703674" y="2939384"/>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5" idx="0"/>
          </p:cNvCxnSpPr>
          <p:nvPr/>
        </p:nvCxnSpPr>
        <p:spPr>
          <a:xfrm flipH="1">
            <a:off x="2502048" y="4953341"/>
            <a:ext cx="9201" cy="3149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49870" y="3771701"/>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49869" y="4348034"/>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878390" y="4411762"/>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882790" y="3746424"/>
            <a:ext cx="1" cy="5627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6"/>
            <a:endCxn id="61" idx="2"/>
          </p:cNvCxnSpPr>
          <p:nvPr/>
        </p:nvCxnSpPr>
        <p:spPr>
          <a:xfrm>
            <a:off x="1945587" y="4913616"/>
            <a:ext cx="55410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761678" y="3746424"/>
            <a:ext cx="573305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4255985" y="2775036"/>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endCxn id="46" idx="0"/>
          </p:cNvCxnSpPr>
          <p:nvPr/>
        </p:nvCxnSpPr>
        <p:spPr>
          <a:xfrm flipH="1">
            <a:off x="4724194" y="4860165"/>
            <a:ext cx="3321" cy="56679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Direction</a:t>
            </a:r>
            <a:endParaRPr lang="en-US" dirty="0">
              <a:solidFill>
                <a:schemeClr val="bg2">
                  <a:lumMod val="10000"/>
                </a:schemeClr>
              </a:solidFill>
            </a:endParaRPr>
          </a:p>
        </p:txBody>
      </p:sp>
      <p:sp>
        <p:nvSpPr>
          <p:cNvPr id="68" name="Rectangle 67"/>
          <p:cNvSpPr/>
          <p:nvPr/>
        </p:nvSpPr>
        <p:spPr>
          <a:xfrm>
            <a:off x="6616557" y="616448"/>
            <a:ext cx="2527444" cy="1200329"/>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dirty="0" smtClean="0">
                <a:solidFill>
                  <a:schemeClr val="bg2">
                    <a:lumMod val="10000"/>
                  </a:schemeClr>
                </a:solidFill>
              </a:rPr>
              <a:t>Identify location</a:t>
            </a:r>
          </a:p>
          <a:p>
            <a:pPr marL="342900" indent="-342900">
              <a:buAutoNum type="arabicPeriod"/>
            </a:pPr>
            <a:r>
              <a:rPr lang="en-US" b="1" dirty="0" smtClean="0">
                <a:solidFill>
                  <a:schemeClr val="bg2">
                    <a:lumMod val="10000"/>
                  </a:schemeClr>
                </a:solidFill>
              </a:rPr>
              <a:t>Direction</a:t>
            </a:r>
          </a:p>
        </p:txBody>
      </p:sp>
      <p:sp>
        <p:nvSpPr>
          <p:cNvPr id="7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959777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36889" y="3694717"/>
            <a:ext cx="777777" cy="300082"/>
          </a:xfrm>
          <a:prstGeom prst="rect">
            <a:avLst/>
          </a:prstGeom>
          <a:noFill/>
        </p:spPr>
        <p:txBody>
          <a:bodyPr wrap="none" rtlCol="0">
            <a:spAutoFit/>
          </a:bodyPr>
          <a:lstStyle/>
          <a:p>
            <a:r>
              <a:rPr lang="en-US" sz="1350" dirty="0">
                <a:solidFill>
                  <a:schemeClr val="bg2">
                    <a:lumMod val="10000"/>
                  </a:schemeClr>
                </a:solidFill>
              </a:rPr>
              <a:t>Camera</a:t>
            </a:r>
          </a:p>
        </p:txBody>
      </p:sp>
      <p:sp>
        <p:nvSpPr>
          <p:cNvPr id="17" name="TextBox 16"/>
          <p:cNvSpPr txBox="1"/>
          <p:nvPr/>
        </p:nvSpPr>
        <p:spPr>
          <a:xfrm>
            <a:off x="1774441" y="2837494"/>
            <a:ext cx="1495346" cy="300082"/>
          </a:xfrm>
          <a:prstGeom prst="rect">
            <a:avLst/>
          </a:prstGeom>
          <a:noFill/>
        </p:spPr>
        <p:txBody>
          <a:bodyPr wrap="none" rtlCol="0">
            <a:spAutoFit/>
          </a:bodyPr>
          <a:lstStyle/>
          <a:p>
            <a:r>
              <a:rPr lang="en-US" sz="1350" dirty="0">
                <a:solidFill>
                  <a:schemeClr val="bg2">
                    <a:lumMod val="10000"/>
                  </a:schemeClr>
                </a:solidFill>
              </a:rPr>
              <a:t>1. Take a picture</a:t>
            </a:r>
          </a:p>
        </p:txBody>
      </p:sp>
      <p:sp>
        <p:nvSpPr>
          <p:cNvPr id="20" name="TextBox 19"/>
          <p:cNvSpPr txBox="1"/>
          <p:nvPr/>
        </p:nvSpPr>
        <p:spPr>
          <a:xfrm>
            <a:off x="5188193" y="2698995"/>
            <a:ext cx="1281120" cy="300082"/>
          </a:xfrm>
          <a:prstGeom prst="rect">
            <a:avLst/>
          </a:prstGeom>
          <a:noFill/>
        </p:spPr>
        <p:txBody>
          <a:bodyPr wrap="none" rtlCol="0">
            <a:spAutoFit/>
          </a:bodyPr>
          <a:lstStyle/>
          <a:p>
            <a:r>
              <a:rPr lang="en-US" sz="1350" dirty="0">
                <a:solidFill>
                  <a:schemeClr val="bg2">
                    <a:lumMod val="10000"/>
                  </a:schemeClr>
                </a:solidFill>
              </a:rPr>
              <a:t>2. Send image</a:t>
            </a:r>
          </a:p>
        </p:txBody>
      </p:sp>
      <p:sp>
        <p:nvSpPr>
          <p:cNvPr id="21" name="TextBox 20"/>
          <p:cNvSpPr txBox="1"/>
          <p:nvPr/>
        </p:nvSpPr>
        <p:spPr>
          <a:xfrm>
            <a:off x="3824376" y="3691042"/>
            <a:ext cx="731290" cy="300082"/>
          </a:xfrm>
          <a:prstGeom prst="rect">
            <a:avLst/>
          </a:prstGeom>
          <a:noFill/>
        </p:spPr>
        <p:txBody>
          <a:bodyPr wrap="none" rtlCol="0">
            <a:spAutoFit/>
          </a:bodyPr>
          <a:lstStyle/>
          <a:p>
            <a:r>
              <a:rPr lang="en-US" sz="1350" dirty="0">
                <a:solidFill>
                  <a:schemeClr val="bg2">
                    <a:lumMod val="10000"/>
                  </a:schemeClr>
                </a:solidFill>
              </a:rPr>
              <a:t>System</a:t>
            </a:r>
          </a:p>
        </p:txBody>
      </p:sp>
      <p:sp>
        <p:nvSpPr>
          <p:cNvPr id="25" name="TextBox 24"/>
          <p:cNvSpPr txBox="1"/>
          <p:nvPr/>
        </p:nvSpPr>
        <p:spPr>
          <a:xfrm>
            <a:off x="5158298" y="3213919"/>
            <a:ext cx="1790362" cy="300082"/>
          </a:xfrm>
          <a:prstGeom prst="rect">
            <a:avLst/>
          </a:prstGeom>
          <a:noFill/>
        </p:spPr>
        <p:txBody>
          <a:bodyPr wrap="none" rtlCol="0">
            <a:spAutoFit/>
          </a:bodyPr>
          <a:lstStyle/>
          <a:p>
            <a:r>
              <a:rPr lang="en-US" sz="1350" dirty="0">
                <a:solidFill>
                  <a:schemeClr val="bg2">
                    <a:lumMod val="10000"/>
                  </a:schemeClr>
                </a:solidFill>
              </a:rPr>
              <a:t>3. Response Emotion</a:t>
            </a:r>
          </a:p>
        </p:txBody>
      </p:sp>
      <p:sp>
        <p:nvSpPr>
          <p:cNvPr id="28" name="TextBox 27"/>
          <p:cNvSpPr txBox="1"/>
          <p:nvPr/>
        </p:nvSpPr>
        <p:spPr>
          <a:xfrm>
            <a:off x="7016106" y="3691042"/>
            <a:ext cx="1678665" cy="507831"/>
          </a:xfrm>
          <a:prstGeom prst="rect">
            <a:avLst/>
          </a:prstGeom>
          <a:noFill/>
        </p:spPr>
        <p:txBody>
          <a:bodyPr wrap="none" rtlCol="0">
            <a:spAutoFit/>
          </a:bodyPr>
          <a:lstStyle/>
          <a:p>
            <a:r>
              <a:rPr lang="en-US" sz="1350" dirty="0">
                <a:solidFill>
                  <a:schemeClr val="bg2">
                    <a:lumMod val="10000"/>
                  </a:schemeClr>
                </a:solidFill>
              </a:rPr>
              <a:t>Microsoft Cognitive</a:t>
            </a:r>
          </a:p>
          <a:p>
            <a:pPr algn="ctr"/>
            <a:r>
              <a:rPr lang="en-US" sz="1350" dirty="0" smtClean="0">
                <a:solidFill>
                  <a:schemeClr val="bg2">
                    <a:lumMod val="10000"/>
                  </a:schemeClr>
                </a:solidFill>
              </a:rPr>
              <a:t>Services</a:t>
            </a:r>
            <a:endParaRPr lang="en-US" sz="1350" dirty="0">
              <a:solidFill>
                <a:schemeClr val="bg2">
                  <a:lumMod val="10000"/>
                </a:schemeClr>
              </a:solidFill>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898" y="2434553"/>
            <a:ext cx="1479168" cy="1479168"/>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0397" y="2766806"/>
            <a:ext cx="1478307" cy="855373"/>
          </a:xfrm>
          <a:prstGeom prst="rect">
            <a:avLst/>
          </a:prstGeom>
        </p:spPr>
      </p:pic>
      <p:sp>
        <p:nvSpPr>
          <p:cNvPr id="2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solidFill>
                  <a:schemeClr val="bg2">
                    <a:lumMod val="10000"/>
                  </a:schemeClr>
                </a:solidFill>
              </a:rPr>
              <a:t>How’d we do that?</a:t>
            </a:r>
            <a:endParaRPr lang="en-US" sz="2700" dirty="0">
              <a:solidFill>
                <a:schemeClr val="bg2">
                  <a:lumMod val="10000"/>
                </a:schemeClr>
              </a:solidFill>
            </a:endParaRPr>
          </a:p>
        </p:txBody>
      </p:sp>
      <p:cxnSp>
        <p:nvCxnSpPr>
          <p:cNvPr id="33" name="Straight Arrow Connector 32"/>
          <p:cNvCxnSpPr>
            <a:endCxn id="31" idx="1"/>
          </p:cNvCxnSpPr>
          <p:nvPr/>
        </p:nvCxnSpPr>
        <p:spPr>
          <a:xfrm>
            <a:off x="1648047" y="3174137"/>
            <a:ext cx="17168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21" y="2738258"/>
            <a:ext cx="963844" cy="963844"/>
          </a:xfrm>
          <a:prstGeom prst="rect">
            <a:avLst/>
          </a:prstGeom>
        </p:spPr>
      </p:pic>
      <p:cxnSp>
        <p:nvCxnSpPr>
          <p:cNvPr id="34" name="Straight Arrow Connector 33"/>
          <p:cNvCxnSpPr/>
          <p:nvPr/>
        </p:nvCxnSpPr>
        <p:spPr>
          <a:xfrm>
            <a:off x="4825326" y="3047390"/>
            <a:ext cx="2123334" cy="5776"/>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flipH="1">
            <a:off x="4825326" y="3505584"/>
            <a:ext cx="2123334"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690" y="3230389"/>
            <a:ext cx="1176666" cy="1129599"/>
          </a:xfrm>
          <a:prstGeom prst="rect">
            <a:avLst/>
          </a:prstGeom>
        </p:spPr>
      </p:pic>
      <p:sp>
        <p:nvSpPr>
          <p:cNvPr id="18" name="TextBox 17"/>
          <p:cNvSpPr txBox="1"/>
          <p:nvPr/>
        </p:nvSpPr>
        <p:spPr>
          <a:xfrm>
            <a:off x="2131636" y="4359988"/>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29</a:t>
            </a:fld>
            <a:endParaRPr lang="en-US">
              <a:solidFill>
                <a:schemeClr val="bg2">
                  <a:lumMod val="10000"/>
                </a:schemeClr>
              </a:solidFill>
            </a:endParaRPr>
          </a:p>
        </p:txBody>
      </p:sp>
    </p:spTree>
    <p:extLst>
      <p:ext uri="{BB962C8B-B14F-4D97-AF65-F5344CB8AC3E}">
        <p14:creationId xmlns:p14="http://schemas.microsoft.com/office/powerpoint/2010/main" val="1414000054"/>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4462" y="2330441"/>
            <a:ext cx="6350326" cy="3968953"/>
          </a:xfrm>
        </p:spPr>
      </p:pic>
      <p:sp>
        <p:nvSpPr>
          <p:cNvPr id="4" name="Slide Number Placeholder 3"/>
          <p:cNvSpPr>
            <a:spLocks noGrp="1"/>
          </p:cNvSpPr>
          <p:nvPr>
            <p:ph type="sldNum" sz="quarter" idx="12"/>
          </p:nvPr>
        </p:nvSpPr>
        <p:spPr/>
        <p:txBody>
          <a:bodyPr/>
          <a:lstStyle/>
          <a:p>
            <a:fld id="{633CC90C-489C-C947-A38D-033AF202A691}" type="slidenum">
              <a:rPr lang="en-US" smtClean="0"/>
              <a:pPr/>
              <a:t>290</a:t>
            </a:fld>
            <a:endParaRPr lang="en-US" dirty="0"/>
          </a:p>
        </p:txBody>
      </p:sp>
      <p:sp>
        <p:nvSpPr>
          <p:cNvPr id="33" name="Oval 32"/>
          <p:cNvSpPr/>
          <p:nvPr/>
        </p:nvSpPr>
        <p:spPr>
          <a:xfrm>
            <a:off x="1960931"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430708"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084610"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675303"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307761"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090066"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020414"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855356"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650605"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438839" y="52682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654152" y="572527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840011"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945587"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433645"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088425"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675302" y="367120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311969"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092867" y="367036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015668"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858770"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635261"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819170"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660985"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449142"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486663"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486662" y="42676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486663" y="367438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819169" y="43092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a:stCxn id="34" idx="4"/>
            <a:endCxn id="49" idx="0"/>
          </p:cNvCxnSpPr>
          <p:nvPr/>
        </p:nvCxnSpPr>
        <p:spPr>
          <a:xfrm>
            <a:off x="2493917" y="2945809"/>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48561"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733362"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68585"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147572" y="2934141"/>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079744" y="2934141"/>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18516"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018365" y="2951643"/>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703674" y="2939384"/>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5" idx="0"/>
          </p:cNvCxnSpPr>
          <p:nvPr/>
        </p:nvCxnSpPr>
        <p:spPr>
          <a:xfrm flipH="1">
            <a:off x="2502048" y="4953341"/>
            <a:ext cx="9201" cy="3149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49870" y="3771701"/>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49869" y="4348034"/>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878390" y="4411762"/>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882790" y="3746424"/>
            <a:ext cx="1" cy="5627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6"/>
            <a:endCxn id="61" idx="2"/>
          </p:cNvCxnSpPr>
          <p:nvPr/>
        </p:nvCxnSpPr>
        <p:spPr>
          <a:xfrm>
            <a:off x="1945587" y="4913616"/>
            <a:ext cx="55410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761678" y="3746424"/>
            <a:ext cx="573305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3631196" y="2758248"/>
            <a:ext cx="218564" cy="2167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stCxn id="59" idx="4"/>
            <a:endCxn id="46" idx="0"/>
          </p:cNvCxnSpPr>
          <p:nvPr/>
        </p:nvCxnSpPr>
        <p:spPr>
          <a:xfrm flipH="1">
            <a:off x="4717361" y="4976759"/>
            <a:ext cx="6833" cy="74851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Direction</a:t>
            </a:r>
            <a:endParaRPr lang="en-US" dirty="0">
              <a:solidFill>
                <a:schemeClr val="bg2">
                  <a:lumMod val="10000"/>
                </a:schemeClr>
              </a:solidFill>
            </a:endParaRPr>
          </a:p>
        </p:txBody>
      </p:sp>
      <p:sp>
        <p:nvSpPr>
          <p:cNvPr id="68" name="Rectangle 67"/>
          <p:cNvSpPr/>
          <p:nvPr/>
        </p:nvSpPr>
        <p:spPr>
          <a:xfrm>
            <a:off x="6616557" y="616448"/>
            <a:ext cx="2527444" cy="1200329"/>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dirty="0" smtClean="0">
                <a:solidFill>
                  <a:schemeClr val="bg2">
                    <a:lumMod val="10000"/>
                  </a:schemeClr>
                </a:solidFill>
              </a:rPr>
              <a:t>Identify location</a:t>
            </a:r>
          </a:p>
          <a:p>
            <a:pPr marL="342900" indent="-342900">
              <a:buAutoNum type="arabicPeriod"/>
            </a:pPr>
            <a:r>
              <a:rPr lang="en-US" b="1" dirty="0" smtClean="0">
                <a:solidFill>
                  <a:schemeClr val="bg2">
                    <a:lumMod val="10000"/>
                  </a:schemeClr>
                </a:solidFill>
              </a:rPr>
              <a:t>Direction</a:t>
            </a:r>
          </a:p>
        </p:txBody>
      </p:sp>
      <p:sp>
        <p:nvSpPr>
          <p:cNvPr id="7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88" name="Oval 87"/>
          <p:cNvSpPr/>
          <p:nvPr/>
        </p:nvSpPr>
        <p:spPr>
          <a:xfrm>
            <a:off x="3084610" y="572527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675302" y="572527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890615" y="572527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7156538" y="572527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5953823" y="4912446"/>
            <a:ext cx="2937" cy="81282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212018" y="4896314"/>
            <a:ext cx="2937" cy="81282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738510" y="4912446"/>
            <a:ext cx="2937" cy="81282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142777" y="4912446"/>
            <a:ext cx="2937" cy="81282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3075669"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3671254"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5889251"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7156537" y="4852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433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483" y="2743926"/>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291</a:t>
            </a:fld>
            <a:endParaRPr lang="en-US" dirty="0">
              <a:solidFill>
                <a:schemeClr val="bg2">
                  <a:lumMod val="10000"/>
                </a:schemeClr>
              </a:solidFill>
            </a:endParaRPr>
          </a:p>
        </p:txBody>
      </p:sp>
      <p:sp>
        <p:nvSpPr>
          <p:cNvPr id="33" name="Oval 32"/>
          <p:cNvSpPr/>
          <p:nvPr/>
        </p:nvSpPr>
        <p:spPr>
          <a:xfrm>
            <a:off x="1956952" y="323701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Oval 33"/>
          <p:cNvSpPr/>
          <p:nvPr/>
        </p:nvSpPr>
        <p:spPr>
          <a:xfrm>
            <a:off x="2426729" y="323701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Oval 34"/>
          <p:cNvSpPr/>
          <p:nvPr/>
        </p:nvSpPr>
        <p:spPr>
          <a:xfrm>
            <a:off x="3080631" y="323118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Oval 35"/>
          <p:cNvSpPr/>
          <p:nvPr/>
        </p:nvSpPr>
        <p:spPr>
          <a:xfrm>
            <a:off x="3671324" y="323701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Oval 36"/>
          <p:cNvSpPr/>
          <p:nvPr/>
        </p:nvSpPr>
        <p:spPr>
          <a:xfrm>
            <a:off x="4303782" y="323701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Oval 37"/>
          <p:cNvSpPr/>
          <p:nvPr/>
        </p:nvSpPr>
        <p:spPr>
          <a:xfrm>
            <a:off x="4936240" y="323701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Oval 38"/>
          <p:cNvSpPr/>
          <p:nvPr/>
        </p:nvSpPr>
        <p:spPr>
          <a:xfrm>
            <a:off x="5568698" y="323118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1" name="Oval 40"/>
          <p:cNvSpPr/>
          <p:nvPr/>
        </p:nvSpPr>
        <p:spPr>
          <a:xfrm>
            <a:off x="6201156" y="323701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2" name="Oval 41"/>
          <p:cNvSpPr/>
          <p:nvPr/>
        </p:nvSpPr>
        <p:spPr>
          <a:xfrm>
            <a:off x="6851377" y="323118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3" name="Oval 42"/>
          <p:cNvSpPr/>
          <p:nvPr/>
        </p:nvSpPr>
        <p:spPr>
          <a:xfrm>
            <a:off x="1646626" y="323701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Oval 44"/>
          <p:cNvSpPr/>
          <p:nvPr/>
        </p:nvSpPr>
        <p:spPr>
          <a:xfrm>
            <a:off x="2434860" y="568809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6" name="Oval 45"/>
          <p:cNvSpPr/>
          <p:nvPr/>
        </p:nvSpPr>
        <p:spPr>
          <a:xfrm>
            <a:off x="4657006" y="584679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7" name="Oval 46"/>
          <p:cNvSpPr/>
          <p:nvPr/>
        </p:nvSpPr>
        <p:spPr>
          <a:xfrm>
            <a:off x="6836032" y="40961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8" name="Oval 47"/>
          <p:cNvSpPr/>
          <p:nvPr/>
        </p:nvSpPr>
        <p:spPr>
          <a:xfrm>
            <a:off x="1941608" y="41019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9" name="Oval 48"/>
          <p:cNvSpPr/>
          <p:nvPr/>
        </p:nvSpPr>
        <p:spPr>
          <a:xfrm>
            <a:off x="2429666" y="40961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0" name="Oval 49"/>
          <p:cNvSpPr/>
          <p:nvPr/>
        </p:nvSpPr>
        <p:spPr>
          <a:xfrm>
            <a:off x="3084446" y="40961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1" name="Oval 50"/>
          <p:cNvSpPr/>
          <p:nvPr/>
        </p:nvSpPr>
        <p:spPr>
          <a:xfrm>
            <a:off x="3671323" y="409104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2" name="Oval 51"/>
          <p:cNvSpPr/>
          <p:nvPr/>
        </p:nvSpPr>
        <p:spPr>
          <a:xfrm>
            <a:off x="4307990" y="40961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3" name="Oval 52"/>
          <p:cNvSpPr/>
          <p:nvPr/>
        </p:nvSpPr>
        <p:spPr>
          <a:xfrm>
            <a:off x="4939041" y="409603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4" name="Oval 53"/>
          <p:cNvSpPr/>
          <p:nvPr/>
        </p:nvSpPr>
        <p:spPr>
          <a:xfrm>
            <a:off x="5590757" y="40961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5" name="Oval 54"/>
          <p:cNvSpPr/>
          <p:nvPr/>
        </p:nvSpPr>
        <p:spPr>
          <a:xfrm>
            <a:off x="6196410" y="41019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6" name="Oval 55"/>
          <p:cNvSpPr/>
          <p:nvPr/>
        </p:nvSpPr>
        <p:spPr>
          <a:xfrm>
            <a:off x="6854791" y="40961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Oval 56"/>
          <p:cNvSpPr/>
          <p:nvPr/>
        </p:nvSpPr>
        <p:spPr>
          <a:xfrm>
            <a:off x="1631282" y="41019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8" name="Oval 57"/>
          <p:cNvSpPr/>
          <p:nvPr/>
        </p:nvSpPr>
        <p:spPr>
          <a:xfrm>
            <a:off x="1815191" y="526913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9" name="Oval 58"/>
          <p:cNvSpPr/>
          <p:nvPr/>
        </p:nvSpPr>
        <p:spPr>
          <a:xfrm>
            <a:off x="4657006" y="526796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Oval 59"/>
          <p:cNvSpPr/>
          <p:nvPr/>
        </p:nvSpPr>
        <p:spPr>
          <a:xfrm>
            <a:off x="2445163" y="526913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1" name="Oval 60"/>
          <p:cNvSpPr/>
          <p:nvPr/>
        </p:nvSpPr>
        <p:spPr>
          <a:xfrm>
            <a:off x="7482684" y="526913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2" name="Oval 61"/>
          <p:cNvSpPr/>
          <p:nvPr/>
        </p:nvSpPr>
        <p:spPr>
          <a:xfrm>
            <a:off x="7482683" y="468746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3" name="Oval 62"/>
          <p:cNvSpPr/>
          <p:nvPr/>
        </p:nvSpPr>
        <p:spPr>
          <a:xfrm>
            <a:off x="7482684" y="409421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4" name="Oval 63"/>
          <p:cNvSpPr/>
          <p:nvPr/>
        </p:nvSpPr>
        <p:spPr>
          <a:xfrm>
            <a:off x="1815190" y="472904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9" name="Straight Connector 68"/>
          <p:cNvCxnSpPr>
            <a:stCxn id="34" idx="4"/>
            <a:endCxn id="49" idx="0"/>
          </p:cNvCxnSpPr>
          <p:nvPr/>
        </p:nvCxnSpPr>
        <p:spPr>
          <a:xfrm>
            <a:off x="2489938" y="3365644"/>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44582" y="3359810"/>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729383" y="3359810"/>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64606" y="3359810"/>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93746" y="3359810"/>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637293" y="3365644"/>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260486" y="3359810"/>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14537" y="3359810"/>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014386" y="337147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699695" y="3359219"/>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5" idx="0"/>
          </p:cNvCxnSpPr>
          <p:nvPr/>
        </p:nvCxnSpPr>
        <p:spPr>
          <a:xfrm flipH="1">
            <a:off x="2498069" y="5373176"/>
            <a:ext cx="9201" cy="3149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45891" y="4191536"/>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45890" y="4767869"/>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874411" y="4831597"/>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878811" y="4166259"/>
            <a:ext cx="1" cy="5627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6"/>
            <a:endCxn id="61" idx="2"/>
          </p:cNvCxnSpPr>
          <p:nvPr/>
        </p:nvCxnSpPr>
        <p:spPr>
          <a:xfrm>
            <a:off x="1941608" y="5333451"/>
            <a:ext cx="55410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757699" y="4166259"/>
            <a:ext cx="573305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4258234" y="3194871"/>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7" name="Straight Connector 66"/>
          <p:cNvCxnSpPr>
            <a:endCxn id="46" idx="0"/>
          </p:cNvCxnSpPr>
          <p:nvPr/>
        </p:nvCxnSpPr>
        <p:spPr>
          <a:xfrm flipH="1">
            <a:off x="4720215" y="5280000"/>
            <a:ext cx="3321" cy="56679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0"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Direction</a:t>
            </a:r>
            <a:endParaRPr lang="en-US" dirty="0">
              <a:solidFill>
                <a:schemeClr val="bg2">
                  <a:lumMod val="10000"/>
                </a:schemeClr>
              </a:solidFill>
            </a:endParaRPr>
          </a:p>
        </p:txBody>
      </p:sp>
      <p:sp>
        <p:nvSpPr>
          <p:cNvPr id="91" name="Rectangle 90"/>
          <p:cNvSpPr/>
          <p:nvPr/>
        </p:nvSpPr>
        <p:spPr>
          <a:xfrm>
            <a:off x="6616557" y="616448"/>
            <a:ext cx="2527444" cy="1200329"/>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dirty="0" smtClean="0">
                <a:solidFill>
                  <a:schemeClr val="bg2">
                    <a:lumMod val="10000"/>
                  </a:schemeClr>
                </a:solidFill>
              </a:rPr>
              <a:t>Identify location</a:t>
            </a:r>
          </a:p>
          <a:p>
            <a:pPr marL="342900" indent="-342900">
              <a:buAutoNum type="arabicPeriod"/>
            </a:pPr>
            <a:r>
              <a:rPr lang="en-US" b="1" dirty="0" smtClean="0">
                <a:solidFill>
                  <a:schemeClr val="bg2">
                    <a:lumMod val="10000"/>
                  </a:schemeClr>
                </a:solidFill>
              </a:rPr>
              <a:t>Direction</a:t>
            </a:r>
          </a:p>
        </p:txBody>
      </p:sp>
      <p:sp>
        <p:nvSpPr>
          <p:cNvPr id="9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93" name="TextBox 92"/>
          <p:cNvSpPr txBox="1"/>
          <p:nvPr/>
        </p:nvSpPr>
        <p:spPr>
          <a:xfrm>
            <a:off x="3747210" y="2206110"/>
            <a:ext cx="2274982" cy="369332"/>
          </a:xfrm>
          <a:prstGeom prst="rect">
            <a:avLst/>
          </a:prstGeom>
          <a:solidFill>
            <a:schemeClr val="bg1"/>
          </a:solidFill>
          <a:ln w="19050">
            <a:solidFill>
              <a:srgbClr val="7030A0"/>
            </a:solidFill>
          </a:ln>
        </p:spPr>
        <p:txBody>
          <a:bodyPr wrap="none" rtlCol="0">
            <a:spAutoFit/>
          </a:bodyPr>
          <a:lstStyle/>
          <a:p>
            <a:r>
              <a:rPr lang="en-US" dirty="0">
                <a:solidFill>
                  <a:schemeClr val="bg2">
                    <a:lumMod val="10000"/>
                  </a:schemeClr>
                </a:solidFill>
              </a:rPr>
              <a:t>D</a:t>
            </a:r>
            <a:r>
              <a:rPr lang="en-US" dirty="0" smtClean="0">
                <a:solidFill>
                  <a:schemeClr val="bg2">
                    <a:lumMod val="10000"/>
                  </a:schemeClr>
                </a:solidFill>
              </a:rPr>
              <a:t>ijkstra's algorithms</a:t>
            </a:r>
            <a:endParaRPr lang="en-US" dirty="0">
              <a:solidFill>
                <a:schemeClr val="bg2">
                  <a:lumMod val="10000"/>
                </a:schemeClr>
              </a:solidFill>
            </a:endParaRPr>
          </a:p>
        </p:txBody>
      </p:sp>
    </p:spTree>
    <p:extLst>
      <p:ext uri="{BB962C8B-B14F-4D97-AF65-F5344CB8AC3E}">
        <p14:creationId xmlns:p14="http://schemas.microsoft.com/office/powerpoint/2010/main" val="1034697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483" y="2714509"/>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292</a:t>
            </a:fld>
            <a:endParaRPr lang="en-US" dirty="0">
              <a:solidFill>
                <a:schemeClr val="bg2">
                  <a:lumMod val="10000"/>
                </a:schemeClr>
              </a:solidFill>
            </a:endParaRPr>
          </a:p>
        </p:txBody>
      </p:sp>
      <p:sp>
        <p:nvSpPr>
          <p:cNvPr id="33" name="Oval 32"/>
          <p:cNvSpPr/>
          <p:nvPr/>
        </p:nvSpPr>
        <p:spPr>
          <a:xfrm>
            <a:off x="1956952" y="320760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Oval 33"/>
          <p:cNvSpPr/>
          <p:nvPr/>
        </p:nvSpPr>
        <p:spPr>
          <a:xfrm>
            <a:off x="2426729" y="320760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Oval 34"/>
          <p:cNvSpPr/>
          <p:nvPr/>
        </p:nvSpPr>
        <p:spPr>
          <a:xfrm>
            <a:off x="3080631" y="320176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Oval 35"/>
          <p:cNvSpPr/>
          <p:nvPr/>
        </p:nvSpPr>
        <p:spPr>
          <a:xfrm>
            <a:off x="3671324" y="320760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Oval 36"/>
          <p:cNvSpPr/>
          <p:nvPr/>
        </p:nvSpPr>
        <p:spPr>
          <a:xfrm>
            <a:off x="4303782" y="320760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Oval 37"/>
          <p:cNvSpPr/>
          <p:nvPr/>
        </p:nvSpPr>
        <p:spPr>
          <a:xfrm>
            <a:off x="4936240" y="320760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Oval 38"/>
          <p:cNvSpPr/>
          <p:nvPr/>
        </p:nvSpPr>
        <p:spPr>
          <a:xfrm>
            <a:off x="5568698" y="320176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1" name="Oval 40"/>
          <p:cNvSpPr/>
          <p:nvPr/>
        </p:nvSpPr>
        <p:spPr>
          <a:xfrm>
            <a:off x="6201156" y="320760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2" name="Oval 41"/>
          <p:cNvSpPr/>
          <p:nvPr/>
        </p:nvSpPr>
        <p:spPr>
          <a:xfrm>
            <a:off x="6851377" y="320176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3" name="Oval 42"/>
          <p:cNvSpPr/>
          <p:nvPr/>
        </p:nvSpPr>
        <p:spPr>
          <a:xfrm>
            <a:off x="1646626" y="320760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Oval 44"/>
          <p:cNvSpPr/>
          <p:nvPr/>
        </p:nvSpPr>
        <p:spPr>
          <a:xfrm>
            <a:off x="2434860" y="56586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6" name="Oval 45"/>
          <p:cNvSpPr/>
          <p:nvPr/>
        </p:nvSpPr>
        <p:spPr>
          <a:xfrm>
            <a:off x="4657006" y="58173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7" name="Oval 46"/>
          <p:cNvSpPr/>
          <p:nvPr/>
        </p:nvSpPr>
        <p:spPr>
          <a:xfrm>
            <a:off x="6836032" y="406669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8" name="Oval 47"/>
          <p:cNvSpPr/>
          <p:nvPr/>
        </p:nvSpPr>
        <p:spPr>
          <a:xfrm>
            <a:off x="1941608" y="407252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9" name="Oval 48"/>
          <p:cNvSpPr/>
          <p:nvPr/>
        </p:nvSpPr>
        <p:spPr>
          <a:xfrm>
            <a:off x="2429666" y="406669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0" name="Oval 49"/>
          <p:cNvSpPr/>
          <p:nvPr/>
        </p:nvSpPr>
        <p:spPr>
          <a:xfrm>
            <a:off x="3084446" y="406669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1" name="Oval 50"/>
          <p:cNvSpPr/>
          <p:nvPr/>
        </p:nvSpPr>
        <p:spPr>
          <a:xfrm>
            <a:off x="3671323" y="406162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2" name="Oval 51"/>
          <p:cNvSpPr/>
          <p:nvPr/>
        </p:nvSpPr>
        <p:spPr>
          <a:xfrm>
            <a:off x="4307990" y="406669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3" name="Oval 52"/>
          <p:cNvSpPr/>
          <p:nvPr/>
        </p:nvSpPr>
        <p:spPr>
          <a:xfrm>
            <a:off x="4939041" y="406661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4" name="Oval 53"/>
          <p:cNvSpPr/>
          <p:nvPr/>
        </p:nvSpPr>
        <p:spPr>
          <a:xfrm>
            <a:off x="5590757" y="406669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5" name="Oval 54"/>
          <p:cNvSpPr/>
          <p:nvPr/>
        </p:nvSpPr>
        <p:spPr>
          <a:xfrm>
            <a:off x="6196410" y="407252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6" name="Oval 55"/>
          <p:cNvSpPr/>
          <p:nvPr/>
        </p:nvSpPr>
        <p:spPr>
          <a:xfrm>
            <a:off x="6854791" y="406669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Oval 56"/>
          <p:cNvSpPr/>
          <p:nvPr/>
        </p:nvSpPr>
        <p:spPr>
          <a:xfrm>
            <a:off x="1631282" y="407252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8" name="Oval 57"/>
          <p:cNvSpPr/>
          <p:nvPr/>
        </p:nvSpPr>
        <p:spPr>
          <a:xfrm>
            <a:off x="1815191" y="523972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9" name="Oval 58"/>
          <p:cNvSpPr/>
          <p:nvPr/>
        </p:nvSpPr>
        <p:spPr>
          <a:xfrm>
            <a:off x="4657006" y="523855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Oval 59"/>
          <p:cNvSpPr/>
          <p:nvPr/>
        </p:nvSpPr>
        <p:spPr>
          <a:xfrm>
            <a:off x="2445163" y="523972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1" name="Oval 60"/>
          <p:cNvSpPr/>
          <p:nvPr/>
        </p:nvSpPr>
        <p:spPr>
          <a:xfrm>
            <a:off x="7482684" y="523972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2" name="Oval 61"/>
          <p:cNvSpPr/>
          <p:nvPr/>
        </p:nvSpPr>
        <p:spPr>
          <a:xfrm>
            <a:off x="7482683" y="465804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3" name="Oval 62"/>
          <p:cNvSpPr/>
          <p:nvPr/>
        </p:nvSpPr>
        <p:spPr>
          <a:xfrm>
            <a:off x="7482684" y="406479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4" name="Oval 63"/>
          <p:cNvSpPr/>
          <p:nvPr/>
        </p:nvSpPr>
        <p:spPr>
          <a:xfrm>
            <a:off x="1815190" y="469963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9" name="Straight Connector 68"/>
          <p:cNvCxnSpPr>
            <a:stCxn id="34" idx="4"/>
            <a:endCxn id="49" idx="0"/>
          </p:cNvCxnSpPr>
          <p:nvPr/>
        </p:nvCxnSpPr>
        <p:spPr>
          <a:xfrm>
            <a:off x="2489938" y="3336227"/>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44582" y="3330393"/>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729383" y="3330393"/>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64606" y="3330393"/>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93746" y="3330393"/>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637293" y="3336227"/>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260486" y="3330393"/>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14537" y="3330393"/>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014386" y="3342061"/>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699695" y="3329802"/>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5" idx="0"/>
          </p:cNvCxnSpPr>
          <p:nvPr/>
        </p:nvCxnSpPr>
        <p:spPr>
          <a:xfrm flipH="1">
            <a:off x="2498069" y="5343759"/>
            <a:ext cx="9201" cy="3149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45891" y="4162119"/>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45890" y="4738452"/>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874411" y="4802180"/>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878811" y="4136842"/>
            <a:ext cx="1" cy="5627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6"/>
            <a:endCxn id="61" idx="2"/>
          </p:cNvCxnSpPr>
          <p:nvPr/>
        </p:nvCxnSpPr>
        <p:spPr>
          <a:xfrm>
            <a:off x="1941608" y="5304034"/>
            <a:ext cx="55410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757699" y="4136842"/>
            <a:ext cx="573305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4253751" y="3166928"/>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7" name="Straight Connector 66"/>
          <p:cNvCxnSpPr>
            <a:endCxn id="46" idx="0"/>
          </p:cNvCxnSpPr>
          <p:nvPr/>
        </p:nvCxnSpPr>
        <p:spPr>
          <a:xfrm flipH="1">
            <a:off x="4720215" y="5250583"/>
            <a:ext cx="3321" cy="56679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590413" y="3181692"/>
            <a:ext cx="218564" cy="2167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8" name="Elbow Connector 67"/>
          <p:cNvCxnSpPr/>
          <p:nvPr/>
        </p:nvCxnSpPr>
        <p:spPr>
          <a:xfrm rot="16200000" flipV="1">
            <a:off x="968897" y="2729950"/>
            <a:ext cx="732537" cy="339724"/>
          </a:xfrm>
          <a:prstGeom prst="bentConnector3">
            <a:avLst>
              <a:gd name="adj1" fmla="val 189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9"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Direction</a:t>
            </a:r>
            <a:endParaRPr lang="en-US" dirty="0">
              <a:solidFill>
                <a:schemeClr val="bg2">
                  <a:lumMod val="10000"/>
                </a:schemeClr>
              </a:solidFill>
            </a:endParaRPr>
          </a:p>
        </p:txBody>
      </p:sp>
      <p:sp>
        <p:nvSpPr>
          <p:cNvPr id="81" name="Rectangle 80"/>
          <p:cNvSpPr/>
          <p:nvPr/>
        </p:nvSpPr>
        <p:spPr>
          <a:xfrm>
            <a:off x="6616557" y="616448"/>
            <a:ext cx="2527444" cy="1200329"/>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dirty="0" smtClean="0">
                <a:solidFill>
                  <a:schemeClr val="bg2">
                    <a:lumMod val="10000"/>
                  </a:schemeClr>
                </a:solidFill>
              </a:rPr>
              <a:t>Identify location</a:t>
            </a:r>
          </a:p>
          <a:p>
            <a:pPr marL="342900" indent="-342900">
              <a:buAutoNum type="arabicPeriod"/>
            </a:pPr>
            <a:r>
              <a:rPr lang="en-US" b="1" dirty="0" smtClean="0">
                <a:solidFill>
                  <a:schemeClr val="bg2">
                    <a:lumMod val="10000"/>
                  </a:schemeClr>
                </a:solidFill>
              </a:rPr>
              <a:t>Direction</a:t>
            </a:r>
          </a:p>
        </p:txBody>
      </p:sp>
      <p:sp>
        <p:nvSpPr>
          <p:cNvPr id="8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90" name="TextBox 89"/>
          <p:cNvSpPr txBox="1"/>
          <p:nvPr/>
        </p:nvSpPr>
        <p:spPr>
          <a:xfrm>
            <a:off x="4657006" y="2484605"/>
            <a:ext cx="671979" cy="369332"/>
          </a:xfrm>
          <a:prstGeom prst="rect">
            <a:avLst/>
          </a:prstGeom>
          <a:solidFill>
            <a:schemeClr val="bg1"/>
          </a:solidFill>
          <a:ln w="19050">
            <a:solidFill>
              <a:srgbClr val="00B0F0"/>
            </a:solidFill>
            <a:prstDash val="dash"/>
          </a:ln>
        </p:spPr>
        <p:txBody>
          <a:bodyPr wrap="none" rtlCol="0">
            <a:spAutoFit/>
          </a:bodyPr>
          <a:lstStyle/>
          <a:p>
            <a:r>
              <a:rPr lang="en-US" dirty="0" smtClean="0">
                <a:solidFill>
                  <a:schemeClr val="bg2">
                    <a:lumMod val="10000"/>
                  </a:schemeClr>
                </a:solidFill>
              </a:rPr>
              <a:t>start</a:t>
            </a:r>
            <a:endParaRPr lang="en-US" dirty="0">
              <a:solidFill>
                <a:schemeClr val="bg2">
                  <a:lumMod val="10000"/>
                </a:schemeClr>
              </a:solidFill>
            </a:endParaRPr>
          </a:p>
        </p:txBody>
      </p:sp>
      <p:cxnSp>
        <p:nvCxnSpPr>
          <p:cNvPr id="91" name="Elbow Connector 90"/>
          <p:cNvCxnSpPr/>
          <p:nvPr/>
        </p:nvCxnSpPr>
        <p:spPr>
          <a:xfrm rot="10800000" flipV="1">
            <a:off x="4339102" y="2669270"/>
            <a:ext cx="317904" cy="528555"/>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798749" y="2001160"/>
            <a:ext cx="2274982" cy="369332"/>
          </a:xfrm>
          <a:prstGeom prst="rect">
            <a:avLst/>
          </a:prstGeom>
          <a:solidFill>
            <a:schemeClr val="bg1"/>
          </a:solidFill>
          <a:ln w="19050">
            <a:solidFill>
              <a:srgbClr val="7030A0"/>
            </a:solidFill>
          </a:ln>
        </p:spPr>
        <p:txBody>
          <a:bodyPr wrap="none" rtlCol="0">
            <a:spAutoFit/>
          </a:bodyPr>
          <a:lstStyle/>
          <a:p>
            <a:r>
              <a:rPr lang="en-US" dirty="0">
                <a:solidFill>
                  <a:schemeClr val="bg2">
                    <a:lumMod val="10000"/>
                  </a:schemeClr>
                </a:solidFill>
              </a:rPr>
              <a:t>D</a:t>
            </a:r>
            <a:r>
              <a:rPr lang="en-US" dirty="0" smtClean="0">
                <a:solidFill>
                  <a:schemeClr val="bg2">
                    <a:lumMod val="10000"/>
                  </a:schemeClr>
                </a:solidFill>
              </a:rPr>
              <a:t>ijkstra's algorithms</a:t>
            </a:r>
            <a:endParaRPr lang="en-US" dirty="0">
              <a:solidFill>
                <a:schemeClr val="bg2">
                  <a:lumMod val="10000"/>
                </a:schemeClr>
              </a:solidFill>
            </a:endParaRPr>
          </a:p>
        </p:txBody>
      </p:sp>
    </p:spTree>
    <p:extLst>
      <p:ext uri="{BB962C8B-B14F-4D97-AF65-F5344CB8AC3E}">
        <p14:creationId xmlns:p14="http://schemas.microsoft.com/office/powerpoint/2010/main" val="855818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483" y="2704234"/>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293</a:t>
            </a:fld>
            <a:endParaRPr lang="en-US" dirty="0">
              <a:solidFill>
                <a:schemeClr val="bg2">
                  <a:lumMod val="10000"/>
                </a:schemeClr>
              </a:solidFill>
            </a:endParaRPr>
          </a:p>
        </p:txBody>
      </p:sp>
      <p:sp>
        <p:nvSpPr>
          <p:cNvPr id="33" name="Oval 32"/>
          <p:cNvSpPr/>
          <p:nvPr/>
        </p:nvSpPr>
        <p:spPr>
          <a:xfrm>
            <a:off x="1956952"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Oval 33"/>
          <p:cNvSpPr/>
          <p:nvPr/>
        </p:nvSpPr>
        <p:spPr>
          <a:xfrm>
            <a:off x="2426729"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Oval 34"/>
          <p:cNvSpPr/>
          <p:nvPr/>
        </p:nvSpPr>
        <p:spPr>
          <a:xfrm>
            <a:off x="3080631" y="319149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Oval 35"/>
          <p:cNvSpPr/>
          <p:nvPr/>
        </p:nvSpPr>
        <p:spPr>
          <a:xfrm>
            <a:off x="3671324"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Oval 36"/>
          <p:cNvSpPr/>
          <p:nvPr/>
        </p:nvSpPr>
        <p:spPr>
          <a:xfrm>
            <a:off x="4303782"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Oval 37"/>
          <p:cNvSpPr/>
          <p:nvPr/>
        </p:nvSpPr>
        <p:spPr>
          <a:xfrm>
            <a:off x="4936240"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Oval 38"/>
          <p:cNvSpPr/>
          <p:nvPr/>
        </p:nvSpPr>
        <p:spPr>
          <a:xfrm>
            <a:off x="5568698" y="319149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1" name="Oval 40"/>
          <p:cNvSpPr/>
          <p:nvPr/>
        </p:nvSpPr>
        <p:spPr>
          <a:xfrm>
            <a:off x="6201156"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2" name="Oval 41"/>
          <p:cNvSpPr/>
          <p:nvPr/>
        </p:nvSpPr>
        <p:spPr>
          <a:xfrm>
            <a:off x="6851377" y="319149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3" name="Oval 42"/>
          <p:cNvSpPr/>
          <p:nvPr/>
        </p:nvSpPr>
        <p:spPr>
          <a:xfrm>
            <a:off x="1646626"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Oval 44"/>
          <p:cNvSpPr/>
          <p:nvPr/>
        </p:nvSpPr>
        <p:spPr>
          <a:xfrm>
            <a:off x="2434860" y="56484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6" name="Oval 45"/>
          <p:cNvSpPr/>
          <p:nvPr/>
        </p:nvSpPr>
        <p:spPr>
          <a:xfrm>
            <a:off x="4657006" y="58071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7" name="Oval 46"/>
          <p:cNvSpPr/>
          <p:nvPr/>
        </p:nvSpPr>
        <p:spPr>
          <a:xfrm>
            <a:off x="6836032"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8" name="Oval 47"/>
          <p:cNvSpPr/>
          <p:nvPr/>
        </p:nvSpPr>
        <p:spPr>
          <a:xfrm>
            <a:off x="1941608" y="40622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9" name="Oval 48"/>
          <p:cNvSpPr/>
          <p:nvPr/>
        </p:nvSpPr>
        <p:spPr>
          <a:xfrm>
            <a:off x="2429666"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0" name="Oval 49"/>
          <p:cNvSpPr/>
          <p:nvPr/>
        </p:nvSpPr>
        <p:spPr>
          <a:xfrm>
            <a:off x="3084446"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1" name="Oval 50"/>
          <p:cNvSpPr/>
          <p:nvPr/>
        </p:nvSpPr>
        <p:spPr>
          <a:xfrm>
            <a:off x="3671323" y="405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2" name="Oval 51"/>
          <p:cNvSpPr/>
          <p:nvPr/>
        </p:nvSpPr>
        <p:spPr>
          <a:xfrm>
            <a:off x="4307990"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3" name="Oval 52"/>
          <p:cNvSpPr/>
          <p:nvPr/>
        </p:nvSpPr>
        <p:spPr>
          <a:xfrm>
            <a:off x="4939041" y="405634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4" name="Oval 53"/>
          <p:cNvSpPr/>
          <p:nvPr/>
        </p:nvSpPr>
        <p:spPr>
          <a:xfrm>
            <a:off x="5590757"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5" name="Oval 54"/>
          <p:cNvSpPr/>
          <p:nvPr/>
        </p:nvSpPr>
        <p:spPr>
          <a:xfrm>
            <a:off x="6196410" y="40622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6" name="Oval 55"/>
          <p:cNvSpPr/>
          <p:nvPr/>
        </p:nvSpPr>
        <p:spPr>
          <a:xfrm>
            <a:off x="6854791"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Oval 56"/>
          <p:cNvSpPr/>
          <p:nvPr/>
        </p:nvSpPr>
        <p:spPr>
          <a:xfrm>
            <a:off x="1631282" y="40622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8" name="Oval 57"/>
          <p:cNvSpPr/>
          <p:nvPr/>
        </p:nvSpPr>
        <p:spPr>
          <a:xfrm>
            <a:off x="1815191" y="52294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9" name="Oval 58"/>
          <p:cNvSpPr/>
          <p:nvPr/>
        </p:nvSpPr>
        <p:spPr>
          <a:xfrm>
            <a:off x="4657006" y="522827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Oval 59"/>
          <p:cNvSpPr/>
          <p:nvPr/>
        </p:nvSpPr>
        <p:spPr>
          <a:xfrm>
            <a:off x="2445163" y="52294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1" name="Oval 60"/>
          <p:cNvSpPr/>
          <p:nvPr/>
        </p:nvSpPr>
        <p:spPr>
          <a:xfrm>
            <a:off x="7482684" y="52294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2" name="Oval 61"/>
          <p:cNvSpPr/>
          <p:nvPr/>
        </p:nvSpPr>
        <p:spPr>
          <a:xfrm>
            <a:off x="7482683" y="464776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3" name="Oval 62"/>
          <p:cNvSpPr/>
          <p:nvPr/>
        </p:nvSpPr>
        <p:spPr>
          <a:xfrm>
            <a:off x="7482684" y="405452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4" name="Oval 63"/>
          <p:cNvSpPr/>
          <p:nvPr/>
        </p:nvSpPr>
        <p:spPr>
          <a:xfrm>
            <a:off x="1815190" y="468935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9" name="Straight Connector 68"/>
          <p:cNvCxnSpPr>
            <a:stCxn id="34" idx="4"/>
            <a:endCxn id="49" idx="0"/>
          </p:cNvCxnSpPr>
          <p:nvPr/>
        </p:nvCxnSpPr>
        <p:spPr>
          <a:xfrm>
            <a:off x="2489938" y="3325952"/>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44582"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729383"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64606"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93746"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637293" y="3325952"/>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260486"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14537"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014386" y="3331786"/>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699695" y="3319527"/>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5" idx="0"/>
          </p:cNvCxnSpPr>
          <p:nvPr/>
        </p:nvCxnSpPr>
        <p:spPr>
          <a:xfrm flipH="1">
            <a:off x="2498069" y="5333484"/>
            <a:ext cx="9201" cy="3149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45891" y="4151844"/>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45890" y="4728177"/>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874411" y="4791905"/>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878811" y="4126567"/>
            <a:ext cx="1" cy="5627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6"/>
            <a:endCxn id="61" idx="2"/>
          </p:cNvCxnSpPr>
          <p:nvPr/>
        </p:nvCxnSpPr>
        <p:spPr>
          <a:xfrm>
            <a:off x="1941608" y="5293759"/>
            <a:ext cx="55410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757699" y="4126567"/>
            <a:ext cx="573305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975927" y="4459266"/>
            <a:ext cx="855875" cy="369332"/>
          </a:xfrm>
          <a:prstGeom prst="rect">
            <a:avLst/>
          </a:prstGeom>
          <a:solidFill>
            <a:schemeClr val="bg1"/>
          </a:solidFill>
          <a:ln>
            <a:solidFill>
              <a:schemeClr val="accent1">
                <a:lumMod val="75000"/>
              </a:schemeClr>
            </a:solidFill>
          </a:ln>
        </p:spPr>
        <p:txBody>
          <a:bodyPr wrap="none" rtlCol="0">
            <a:spAutoFit/>
          </a:bodyPr>
          <a:lstStyle/>
          <a:p>
            <a:r>
              <a:rPr lang="en-US" dirty="0" smtClean="0">
                <a:solidFill>
                  <a:schemeClr val="bg2">
                    <a:lumMod val="10000"/>
                  </a:schemeClr>
                </a:solidFill>
              </a:rPr>
              <a:t>Vertex</a:t>
            </a:r>
            <a:endParaRPr lang="en-US" dirty="0">
              <a:solidFill>
                <a:schemeClr val="bg2">
                  <a:lumMod val="10000"/>
                </a:schemeClr>
              </a:solidFill>
            </a:endParaRPr>
          </a:p>
        </p:txBody>
      </p:sp>
      <p:cxnSp>
        <p:nvCxnSpPr>
          <p:cNvPr id="67" name="Straight Connector 66"/>
          <p:cNvCxnSpPr>
            <a:endCxn id="46" idx="0"/>
          </p:cNvCxnSpPr>
          <p:nvPr/>
        </p:nvCxnSpPr>
        <p:spPr>
          <a:xfrm flipH="1">
            <a:off x="4720215" y="5240308"/>
            <a:ext cx="3321" cy="56679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0"/>
            <a:endCxn id="53" idx="4"/>
          </p:cNvCxnSpPr>
          <p:nvPr/>
        </p:nvCxnSpPr>
        <p:spPr>
          <a:xfrm flipV="1">
            <a:off x="4403865" y="4184970"/>
            <a:ext cx="598385" cy="27429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1590413" y="3171417"/>
            <a:ext cx="218564" cy="2167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6" name="Elbow Connector 65"/>
          <p:cNvCxnSpPr/>
          <p:nvPr/>
        </p:nvCxnSpPr>
        <p:spPr>
          <a:xfrm rot="16200000" flipV="1">
            <a:off x="968897" y="2719675"/>
            <a:ext cx="732537" cy="339724"/>
          </a:xfrm>
          <a:prstGeom prst="bentConnector3">
            <a:avLst>
              <a:gd name="adj1" fmla="val 189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4258372" y="3155179"/>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91"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Direction</a:t>
            </a:r>
            <a:endParaRPr lang="en-US" dirty="0">
              <a:solidFill>
                <a:schemeClr val="bg2">
                  <a:lumMod val="10000"/>
                </a:schemeClr>
              </a:solidFill>
            </a:endParaRPr>
          </a:p>
        </p:txBody>
      </p:sp>
      <p:sp>
        <p:nvSpPr>
          <p:cNvPr id="92" name="Rectangle 91"/>
          <p:cNvSpPr/>
          <p:nvPr/>
        </p:nvSpPr>
        <p:spPr>
          <a:xfrm>
            <a:off x="6616557" y="616448"/>
            <a:ext cx="2527444" cy="1200329"/>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dirty="0" smtClean="0">
                <a:solidFill>
                  <a:schemeClr val="bg2">
                    <a:lumMod val="10000"/>
                  </a:schemeClr>
                </a:solidFill>
              </a:rPr>
              <a:t>Identify location</a:t>
            </a:r>
          </a:p>
          <a:p>
            <a:pPr marL="342900" indent="-342900">
              <a:buAutoNum type="arabicPeriod"/>
            </a:pPr>
            <a:r>
              <a:rPr lang="en-US" b="1" dirty="0" smtClean="0">
                <a:solidFill>
                  <a:schemeClr val="bg2">
                    <a:lumMod val="10000"/>
                  </a:schemeClr>
                </a:solidFill>
              </a:rPr>
              <a:t>Direction</a:t>
            </a:r>
          </a:p>
        </p:txBody>
      </p:sp>
      <p:sp>
        <p:nvSpPr>
          <p:cNvPr id="9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81" name="TextBox 80"/>
          <p:cNvSpPr txBox="1"/>
          <p:nvPr/>
        </p:nvSpPr>
        <p:spPr>
          <a:xfrm>
            <a:off x="4657006" y="2484605"/>
            <a:ext cx="671979" cy="369332"/>
          </a:xfrm>
          <a:prstGeom prst="rect">
            <a:avLst/>
          </a:prstGeom>
          <a:solidFill>
            <a:schemeClr val="bg1"/>
          </a:solidFill>
          <a:ln w="19050">
            <a:solidFill>
              <a:srgbClr val="00B0F0"/>
            </a:solidFill>
            <a:prstDash val="dash"/>
          </a:ln>
        </p:spPr>
        <p:txBody>
          <a:bodyPr wrap="none" rtlCol="0">
            <a:spAutoFit/>
          </a:bodyPr>
          <a:lstStyle/>
          <a:p>
            <a:r>
              <a:rPr lang="en-US" dirty="0" smtClean="0">
                <a:solidFill>
                  <a:schemeClr val="bg2">
                    <a:lumMod val="10000"/>
                  </a:schemeClr>
                </a:solidFill>
              </a:rPr>
              <a:t>start</a:t>
            </a:r>
            <a:endParaRPr lang="en-US" dirty="0">
              <a:solidFill>
                <a:schemeClr val="bg2">
                  <a:lumMod val="10000"/>
                </a:schemeClr>
              </a:solidFill>
            </a:endParaRPr>
          </a:p>
        </p:txBody>
      </p:sp>
      <p:cxnSp>
        <p:nvCxnSpPr>
          <p:cNvPr id="89" name="Elbow Connector 88"/>
          <p:cNvCxnSpPr/>
          <p:nvPr/>
        </p:nvCxnSpPr>
        <p:spPr>
          <a:xfrm rot="10800000" flipV="1">
            <a:off x="4339102" y="2669270"/>
            <a:ext cx="317904" cy="528555"/>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798749" y="2001160"/>
            <a:ext cx="2274982" cy="369332"/>
          </a:xfrm>
          <a:prstGeom prst="rect">
            <a:avLst/>
          </a:prstGeom>
          <a:solidFill>
            <a:schemeClr val="bg1"/>
          </a:solidFill>
          <a:ln w="19050">
            <a:solidFill>
              <a:srgbClr val="7030A0"/>
            </a:solidFill>
          </a:ln>
        </p:spPr>
        <p:txBody>
          <a:bodyPr wrap="none" rtlCol="0">
            <a:spAutoFit/>
          </a:bodyPr>
          <a:lstStyle/>
          <a:p>
            <a:r>
              <a:rPr lang="en-US" dirty="0">
                <a:solidFill>
                  <a:schemeClr val="bg2">
                    <a:lumMod val="10000"/>
                  </a:schemeClr>
                </a:solidFill>
              </a:rPr>
              <a:t>D</a:t>
            </a:r>
            <a:r>
              <a:rPr lang="en-US" dirty="0" smtClean="0">
                <a:solidFill>
                  <a:schemeClr val="bg2">
                    <a:lumMod val="10000"/>
                  </a:schemeClr>
                </a:solidFill>
              </a:rPr>
              <a:t>ijkstra's algorithms</a:t>
            </a:r>
            <a:endParaRPr lang="en-US" dirty="0">
              <a:solidFill>
                <a:schemeClr val="bg2">
                  <a:lumMod val="10000"/>
                </a:schemeClr>
              </a:solidFill>
            </a:endParaRPr>
          </a:p>
        </p:txBody>
      </p:sp>
    </p:spTree>
    <p:extLst>
      <p:ext uri="{BB962C8B-B14F-4D97-AF65-F5344CB8AC3E}">
        <p14:creationId xmlns:p14="http://schemas.microsoft.com/office/powerpoint/2010/main" val="2038637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483" y="2704234"/>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294</a:t>
            </a:fld>
            <a:endParaRPr lang="en-US" dirty="0">
              <a:solidFill>
                <a:schemeClr val="bg2">
                  <a:lumMod val="10000"/>
                </a:schemeClr>
              </a:solidFill>
            </a:endParaRPr>
          </a:p>
        </p:txBody>
      </p:sp>
      <p:sp>
        <p:nvSpPr>
          <p:cNvPr id="33" name="Oval 32"/>
          <p:cNvSpPr/>
          <p:nvPr/>
        </p:nvSpPr>
        <p:spPr>
          <a:xfrm>
            <a:off x="1956952"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Oval 33"/>
          <p:cNvSpPr/>
          <p:nvPr/>
        </p:nvSpPr>
        <p:spPr>
          <a:xfrm>
            <a:off x="2426729"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Oval 34"/>
          <p:cNvSpPr/>
          <p:nvPr/>
        </p:nvSpPr>
        <p:spPr>
          <a:xfrm>
            <a:off x="3080631" y="319149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Oval 35"/>
          <p:cNvSpPr/>
          <p:nvPr/>
        </p:nvSpPr>
        <p:spPr>
          <a:xfrm>
            <a:off x="3671324"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Oval 36"/>
          <p:cNvSpPr/>
          <p:nvPr/>
        </p:nvSpPr>
        <p:spPr>
          <a:xfrm>
            <a:off x="4303782"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Oval 37"/>
          <p:cNvSpPr/>
          <p:nvPr/>
        </p:nvSpPr>
        <p:spPr>
          <a:xfrm>
            <a:off x="4936240"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Oval 38"/>
          <p:cNvSpPr/>
          <p:nvPr/>
        </p:nvSpPr>
        <p:spPr>
          <a:xfrm>
            <a:off x="5568698" y="319149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1" name="Oval 40"/>
          <p:cNvSpPr/>
          <p:nvPr/>
        </p:nvSpPr>
        <p:spPr>
          <a:xfrm>
            <a:off x="6201156"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2" name="Oval 41"/>
          <p:cNvSpPr/>
          <p:nvPr/>
        </p:nvSpPr>
        <p:spPr>
          <a:xfrm>
            <a:off x="6851377" y="319149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3" name="Oval 42"/>
          <p:cNvSpPr/>
          <p:nvPr/>
        </p:nvSpPr>
        <p:spPr>
          <a:xfrm>
            <a:off x="1646626"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Oval 44"/>
          <p:cNvSpPr/>
          <p:nvPr/>
        </p:nvSpPr>
        <p:spPr>
          <a:xfrm>
            <a:off x="2434860" y="56484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6" name="Oval 45"/>
          <p:cNvSpPr/>
          <p:nvPr/>
        </p:nvSpPr>
        <p:spPr>
          <a:xfrm>
            <a:off x="4657006" y="58071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7" name="Oval 46"/>
          <p:cNvSpPr/>
          <p:nvPr/>
        </p:nvSpPr>
        <p:spPr>
          <a:xfrm>
            <a:off x="6836032"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8" name="Oval 47"/>
          <p:cNvSpPr/>
          <p:nvPr/>
        </p:nvSpPr>
        <p:spPr>
          <a:xfrm>
            <a:off x="1941608" y="40622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9" name="Oval 48"/>
          <p:cNvSpPr/>
          <p:nvPr/>
        </p:nvSpPr>
        <p:spPr>
          <a:xfrm>
            <a:off x="2429666"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0" name="Oval 49"/>
          <p:cNvSpPr/>
          <p:nvPr/>
        </p:nvSpPr>
        <p:spPr>
          <a:xfrm>
            <a:off x="3084446"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1" name="Oval 50"/>
          <p:cNvSpPr/>
          <p:nvPr/>
        </p:nvSpPr>
        <p:spPr>
          <a:xfrm>
            <a:off x="3671323" y="405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2" name="Oval 51"/>
          <p:cNvSpPr/>
          <p:nvPr/>
        </p:nvSpPr>
        <p:spPr>
          <a:xfrm>
            <a:off x="4307990"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3" name="Oval 52"/>
          <p:cNvSpPr/>
          <p:nvPr/>
        </p:nvSpPr>
        <p:spPr>
          <a:xfrm>
            <a:off x="4939041" y="405634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4" name="Oval 53"/>
          <p:cNvSpPr/>
          <p:nvPr/>
        </p:nvSpPr>
        <p:spPr>
          <a:xfrm>
            <a:off x="5590757"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5" name="Oval 54"/>
          <p:cNvSpPr/>
          <p:nvPr/>
        </p:nvSpPr>
        <p:spPr>
          <a:xfrm>
            <a:off x="6196410" y="40622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6" name="Oval 55"/>
          <p:cNvSpPr/>
          <p:nvPr/>
        </p:nvSpPr>
        <p:spPr>
          <a:xfrm>
            <a:off x="6854791"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Oval 56"/>
          <p:cNvSpPr/>
          <p:nvPr/>
        </p:nvSpPr>
        <p:spPr>
          <a:xfrm>
            <a:off x="1631282" y="40622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8" name="Oval 57"/>
          <p:cNvSpPr/>
          <p:nvPr/>
        </p:nvSpPr>
        <p:spPr>
          <a:xfrm>
            <a:off x="1815191" y="52294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9" name="Oval 58"/>
          <p:cNvSpPr/>
          <p:nvPr/>
        </p:nvSpPr>
        <p:spPr>
          <a:xfrm>
            <a:off x="4657006" y="522827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Oval 59"/>
          <p:cNvSpPr/>
          <p:nvPr/>
        </p:nvSpPr>
        <p:spPr>
          <a:xfrm>
            <a:off x="2445163" y="52294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1" name="Oval 60"/>
          <p:cNvSpPr/>
          <p:nvPr/>
        </p:nvSpPr>
        <p:spPr>
          <a:xfrm>
            <a:off x="7482684" y="52294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2" name="Oval 61"/>
          <p:cNvSpPr/>
          <p:nvPr/>
        </p:nvSpPr>
        <p:spPr>
          <a:xfrm>
            <a:off x="7482683" y="464776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3" name="Oval 62"/>
          <p:cNvSpPr/>
          <p:nvPr/>
        </p:nvSpPr>
        <p:spPr>
          <a:xfrm>
            <a:off x="7482684" y="405452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4" name="Oval 63"/>
          <p:cNvSpPr/>
          <p:nvPr/>
        </p:nvSpPr>
        <p:spPr>
          <a:xfrm>
            <a:off x="1815190" y="468935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9" name="Straight Connector 68"/>
          <p:cNvCxnSpPr>
            <a:stCxn id="34" idx="4"/>
            <a:endCxn id="49" idx="0"/>
          </p:cNvCxnSpPr>
          <p:nvPr/>
        </p:nvCxnSpPr>
        <p:spPr>
          <a:xfrm>
            <a:off x="2489938" y="3325952"/>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44582"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729383"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64606"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93746"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637293" y="3325952"/>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260486"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14537"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014386" y="3331786"/>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699695" y="3319527"/>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5" idx="0"/>
          </p:cNvCxnSpPr>
          <p:nvPr/>
        </p:nvCxnSpPr>
        <p:spPr>
          <a:xfrm flipH="1">
            <a:off x="2498069" y="5333484"/>
            <a:ext cx="9201" cy="3149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45891" y="4151844"/>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45890" y="4728177"/>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874411" y="4791905"/>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878811" y="4126567"/>
            <a:ext cx="1" cy="5627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6"/>
            <a:endCxn id="61" idx="2"/>
          </p:cNvCxnSpPr>
          <p:nvPr/>
        </p:nvCxnSpPr>
        <p:spPr>
          <a:xfrm>
            <a:off x="1941608" y="5293759"/>
            <a:ext cx="55410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757699" y="4126567"/>
            <a:ext cx="573305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975927" y="4459266"/>
            <a:ext cx="855875" cy="369332"/>
          </a:xfrm>
          <a:prstGeom prst="rect">
            <a:avLst/>
          </a:prstGeom>
          <a:solidFill>
            <a:schemeClr val="bg1"/>
          </a:solidFill>
          <a:ln>
            <a:solidFill>
              <a:schemeClr val="accent1">
                <a:lumMod val="75000"/>
              </a:schemeClr>
            </a:solidFill>
          </a:ln>
        </p:spPr>
        <p:txBody>
          <a:bodyPr wrap="none" rtlCol="0">
            <a:spAutoFit/>
          </a:bodyPr>
          <a:lstStyle/>
          <a:p>
            <a:r>
              <a:rPr lang="en-US" dirty="0" smtClean="0">
                <a:solidFill>
                  <a:schemeClr val="bg2">
                    <a:lumMod val="10000"/>
                  </a:schemeClr>
                </a:solidFill>
              </a:rPr>
              <a:t>Vertex</a:t>
            </a:r>
            <a:endParaRPr lang="en-US" dirty="0">
              <a:solidFill>
                <a:schemeClr val="bg2">
                  <a:lumMod val="10000"/>
                </a:schemeClr>
              </a:solidFill>
            </a:endParaRPr>
          </a:p>
        </p:txBody>
      </p:sp>
      <p:cxnSp>
        <p:nvCxnSpPr>
          <p:cNvPr id="67" name="Straight Connector 66"/>
          <p:cNvCxnSpPr>
            <a:endCxn id="46" idx="0"/>
          </p:cNvCxnSpPr>
          <p:nvPr/>
        </p:nvCxnSpPr>
        <p:spPr>
          <a:xfrm flipH="1">
            <a:off x="4720215" y="5240308"/>
            <a:ext cx="3321" cy="56679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0"/>
            <a:endCxn id="53" idx="4"/>
          </p:cNvCxnSpPr>
          <p:nvPr/>
        </p:nvCxnSpPr>
        <p:spPr>
          <a:xfrm flipV="1">
            <a:off x="4403865" y="4184970"/>
            <a:ext cx="598385" cy="27429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148239" y="4425710"/>
            <a:ext cx="681597" cy="369332"/>
          </a:xfrm>
          <a:prstGeom prst="rect">
            <a:avLst/>
          </a:prstGeom>
          <a:solidFill>
            <a:schemeClr val="bg1"/>
          </a:solidFill>
          <a:ln>
            <a:solidFill>
              <a:schemeClr val="accent1">
                <a:lumMod val="75000"/>
              </a:schemeClr>
            </a:solidFill>
          </a:ln>
        </p:spPr>
        <p:txBody>
          <a:bodyPr wrap="none" rtlCol="0">
            <a:spAutoFit/>
          </a:bodyPr>
          <a:lstStyle/>
          <a:p>
            <a:r>
              <a:rPr lang="en-US" dirty="0" smtClean="0">
                <a:solidFill>
                  <a:schemeClr val="bg2">
                    <a:lumMod val="10000"/>
                  </a:schemeClr>
                </a:solidFill>
              </a:rPr>
              <a:t>Edge</a:t>
            </a:r>
            <a:endParaRPr lang="en-US" dirty="0">
              <a:solidFill>
                <a:schemeClr val="bg2">
                  <a:lumMod val="10000"/>
                </a:schemeClr>
              </a:solidFill>
            </a:endParaRPr>
          </a:p>
        </p:txBody>
      </p:sp>
      <p:cxnSp>
        <p:nvCxnSpPr>
          <p:cNvPr id="79" name="Straight Arrow Connector 78"/>
          <p:cNvCxnSpPr/>
          <p:nvPr/>
        </p:nvCxnSpPr>
        <p:spPr>
          <a:xfrm flipV="1">
            <a:off x="5566933" y="4147031"/>
            <a:ext cx="482286" cy="27795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1590413" y="3171417"/>
            <a:ext cx="218564" cy="2167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6" name="Elbow Connector 65"/>
          <p:cNvCxnSpPr/>
          <p:nvPr/>
        </p:nvCxnSpPr>
        <p:spPr>
          <a:xfrm rot="16200000" flipV="1">
            <a:off x="968897" y="2719675"/>
            <a:ext cx="732537" cy="339724"/>
          </a:xfrm>
          <a:prstGeom prst="bentConnector3">
            <a:avLst>
              <a:gd name="adj1" fmla="val 189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4258372" y="3155179"/>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91"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Direction</a:t>
            </a:r>
            <a:endParaRPr lang="en-US" dirty="0">
              <a:solidFill>
                <a:schemeClr val="bg2">
                  <a:lumMod val="10000"/>
                </a:schemeClr>
              </a:solidFill>
            </a:endParaRPr>
          </a:p>
        </p:txBody>
      </p:sp>
      <p:sp>
        <p:nvSpPr>
          <p:cNvPr id="92" name="Rectangle 91"/>
          <p:cNvSpPr/>
          <p:nvPr/>
        </p:nvSpPr>
        <p:spPr>
          <a:xfrm>
            <a:off x="6616557" y="616448"/>
            <a:ext cx="2527444" cy="1200329"/>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dirty="0" smtClean="0">
                <a:solidFill>
                  <a:schemeClr val="bg2">
                    <a:lumMod val="10000"/>
                  </a:schemeClr>
                </a:solidFill>
              </a:rPr>
              <a:t>Identify location</a:t>
            </a:r>
          </a:p>
          <a:p>
            <a:pPr marL="342900" indent="-342900">
              <a:buAutoNum type="arabicPeriod"/>
            </a:pPr>
            <a:r>
              <a:rPr lang="en-US" b="1" dirty="0" smtClean="0">
                <a:solidFill>
                  <a:schemeClr val="bg2">
                    <a:lumMod val="10000"/>
                  </a:schemeClr>
                </a:solidFill>
              </a:rPr>
              <a:t>Direction</a:t>
            </a:r>
          </a:p>
        </p:txBody>
      </p:sp>
      <p:sp>
        <p:nvSpPr>
          <p:cNvPr id="9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89" name="TextBox 88"/>
          <p:cNvSpPr txBox="1"/>
          <p:nvPr/>
        </p:nvSpPr>
        <p:spPr>
          <a:xfrm>
            <a:off x="4657006" y="2484605"/>
            <a:ext cx="671979" cy="369332"/>
          </a:xfrm>
          <a:prstGeom prst="rect">
            <a:avLst/>
          </a:prstGeom>
          <a:solidFill>
            <a:schemeClr val="bg1"/>
          </a:solidFill>
          <a:ln w="19050">
            <a:solidFill>
              <a:srgbClr val="00B0F0"/>
            </a:solidFill>
            <a:prstDash val="dash"/>
          </a:ln>
        </p:spPr>
        <p:txBody>
          <a:bodyPr wrap="none" rtlCol="0">
            <a:spAutoFit/>
          </a:bodyPr>
          <a:lstStyle/>
          <a:p>
            <a:r>
              <a:rPr lang="en-US" dirty="0" smtClean="0">
                <a:solidFill>
                  <a:schemeClr val="bg2">
                    <a:lumMod val="10000"/>
                  </a:schemeClr>
                </a:solidFill>
              </a:rPr>
              <a:t>start</a:t>
            </a:r>
            <a:endParaRPr lang="en-US" dirty="0">
              <a:solidFill>
                <a:schemeClr val="bg2">
                  <a:lumMod val="10000"/>
                </a:schemeClr>
              </a:solidFill>
            </a:endParaRPr>
          </a:p>
        </p:txBody>
      </p:sp>
      <p:cxnSp>
        <p:nvCxnSpPr>
          <p:cNvPr id="90" name="Elbow Connector 89"/>
          <p:cNvCxnSpPr/>
          <p:nvPr/>
        </p:nvCxnSpPr>
        <p:spPr>
          <a:xfrm rot="10800000" flipV="1">
            <a:off x="4339102" y="2669270"/>
            <a:ext cx="317904" cy="528555"/>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798749" y="2001160"/>
            <a:ext cx="2274982" cy="369332"/>
          </a:xfrm>
          <a:prstGeom prst="rect">
            <a:avLst/>
          </a:prstGeom>
          <a:solidFill>
            <a:schemeClr val="bg1"/>
          </a:solidFill>
          <a:ln w="19050">
            <a:solidFill>
              <a:srgbClr val="7030A0"/>
            </a:solidFill>
          </a:ln>
        </p:spPr>
        <p:txBody>
          <a:bodyPr wrap="none" rtlCol="0">
            <a:spAutoFit/>
          </a:bodyPr>
          <a:lstStyle/>
          <a:p>
            <a:r>
              <a:rPr lang="en-US" dirty="0">
                <a:solidFill>
                  <a:schemeClr val="bg2">
                    <a:lumMod val="10000"/>
                  </a:schemeClr>
                </a:solidFill>
              </a:rPr>
              <a:t>D</a:t>
            </a:r>
            <a:r>
              <a:rPr lang="en-US" dirty="0" smtClean="0">
                <a:solidFill>
                  <a:schemeClr val="bg2">
                    <a:lumMod val="10000"/>
                  </a:schemeClr>
                </a:solidFill>
              </a:rPr>
              <a:t>ijkstra's algorithms</a:t>
            </a:r>
            <a:endParaRPr lang="en-US" dirty="0">
              <a:solidFill>
                <a:schemeClr val="bg2">
                  <a:lumMod val="10000"/>
                </a:schemeClr>
              </a:solidFill>
            </a:endParaRPr>
          </a:p>
        </p:txBody>
      </p:sp>
    </p:spTree>
    <p:extLst>
      <p:ext uri="{BB962C8B-B14F-4D97-AF65-F5344CB8AC3E}">
        <p14:creationId xmlns:p14="http://schemas.microsoft.com/office/powerpoint/2010/main" val="285546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483" y="2704234"/>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295</a:t>
            </a:fld>
            <a:endParaRPr lang="en-US" dirty="0">
              <a:solidFill>
                <a:schemeClr val="bg2">
                  <a:lumMod val="10000"/>
                </a:schemeClr>
              </a:solidFill>
            </a:endParaRPr>
          </a:p>
        </p:txBody>
      </p:sp>
      <p:sp>
        <p:nvSpPr>
          <p:cNvPr id="33" name="Oval 32"/>
          <p:cNvSpPr/>
          <p:nvPr/>
        </p:nvSpPr>
        <p:spPr>
          <a:xfrm>
            <a:off x="1956952"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Oval 33"/>
          <p:cNvSpPr/>
          <p:nvPr/>
        </p:nvSpPr>
        <p:spPr>
          <a:xfrm>
            <a:off x="2426729"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Oval 34"/>
          <p:cNvSpPr/>
          <p:nvPr/>
        </p:nvSpPr>
        <p:spPr>
          <a:xfrm>
            <a:off x="3080631" y="319149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Oval 35"/>
          <p:cNvSpPr/>
          <p:nvPr/>
        </p:nvSpPr>
        <p:spPr>
          <a:xfrm>
            <a:off x="3671324"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Oval 36"/>
          <p:cNvSpPr/>
          <p:nvPr/>
        </p:nvSpPr>
        <p:spPr>
          <a:xfrm>
            <a:off x="4303782"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Oval 37"/>
          <p:cNvSpPr/>
          <p:nvPr/>
        </p:nvSpPr>
        <p:spPr>
          <a:xfrm>
            <a:off x="4936240"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Oval 38"/>
          <p:cNvSpPr/>
          <p:nvPr/>
        </p:nvSpPr>
        <p:spPr>
          <a:xfrm>
            <a:off x="5568698" y="319149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1" name="Oval 40"/>
          <p:cNvSpPr/>
          <p:nvPr/>
        </p:nvSpPr>
        <p:spPr>
          <a:xfrm>
            <a:off x="6201156"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2" name="Oval 41"/>
          <p:cNvSpPr/>
          <p:nvPr/>
        </p:nvSpPr>
        <p:spPr>
          <a:xfrm>
            <a:off x="6851377" y="319149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3" name="Oval 42"/>
          <p:cNvSpPr/>
          <p:nvPr/>
        </p:nvSpPr>
        <p:spPr>
          <a:xfrm>
            <a:off x="1646626" y="31973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Oval 44"/>
          <p:cNvSpPr/>
          <p:nvPr/>
        </p:nvSpPr>
        <p:spPr>
          <a:xfrm>
            <a:off x="2434860" y="56484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6" name="Oval 45"/>
          <p:cNvSpPr/>
          <p:nvPr/>
        </p:nvSpPr>
        <p:spPr>
          <a:xfrm>
            <a:off x="4657006" y="58071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7" name="Oval 46"/>
          <p:cNvSpPr/>
          <p:nvPr/>
        </p:nvSpPr>
        <p:spPr>
          <a:xfrm>
            <a:off x="6836032"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8" name="Oval 47"/>
          <p:cNvSpPr/>
          <p:nvPr/>
        </p:nvSpPr>
        <p:spPr>
          <a:xfrm>
            <a:off x="1941608" y="40622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9" name="Oval 48"/>
          <p:cNvSpPr/>
          <p:nvPr/>
        </p:nvSpPr>
        <p:spPr>
          <a:xfrm>
            <a:off x="2429666"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0" name="Oval 49"/>
          <p:cNvSpPr/>
          <p:nvPr/>
        </p:nvSpPr>
        <p:spPr>
          <a:xfrm>
            <a:off x="3084446"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1" name="Oval 50"/>
          <p:cNvSpPr/>
          <p:nvPr/>
        </p:nvSpPr>
        <p:spPr>
          <a:xfrm>
            <a:off x="3671323" y="405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2" name="Oval 51"/>
          <p:cNvSpPr/>
          <p:nvPr/>
        </p:nvSpPr>
        <p:spPr>
          <a:xfrm>
            <a:off x="4307990"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3" name="Oval 52"/>
          <p:cNvSpPr/>
          <p:nvPr/>
        </p:nvSpPr>
        <p:spPr>
          <a:xfrm>
            <a:off x="4939041" y="405634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4" name="Oval 53"/>
          <p:cNvSpPr/>
          <p:nvPr/>
        </p:nvSpPr>
        <p:spPr>
          <a:xfrm>
            <a:off x="5590757"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5" name="Oval 54"/>
          <p:cNvSpPr/>
          <p:nvPr/>
        </p:nvSpPr>
        <p:spPr>
          <a:xfrm>
            <a:off x="6196410" y="40622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6" name="Oval 55"/>
          <p:cNvSpPr/>
          <p:nvPr/>
        </p:nvSpPr>
        <p:spPr>
          <a:xfrm>
            <a:off x="6854791" y="4056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Oval 56"/>
          <p:cNvSpPr/>
          <p:nvPr/>
        </p:nvSpPr>
        <p:spPr>
          <a:xfrm>
            <a:off x="1631282" y="40622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8" name="Oval 57"/>
          <p:cNvSpPr/>
          <p:nvPr/>
        </p:nvSpPr>
        <p:spPr>
          <a:xfrm>
            <a:off x="1815191" y="52294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9" name="Oval 58"/>
          <p:cNvSpPr/>
          <p:nvPr/>
        </p:nvSpPr>
        <p:spPr>
          <a:xfrm>
            <a:off x="4657006" y="522827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Oval 59"/>
          <p:cNvSpPr/>
          <p:nvPr/>
        </p:nvSpPr>
        <p:spPr>
          <a:xfrm>
            <a:off x="2445163" y="52294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1" name="Oval 60"/>
          <p:cNvSpPr/>
          <p:nvPr/>
        </p:nvSpPr>
        <p:spPr>
          <a:xfrm>
            <a:off x="7482684" y="522944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2" name="Oval 61"/>
          <p:cNvSpPr/>
          <p:nvPr/>
        </p:nvSpPr>
        <p:spPr>
          <a:xfrm>
            <a:off x="7482683" y="464776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3" name="Oval 62"/>
          <p:cNvSpPr/>
          <p:nvPr/>
        </p:nvSpPr>
        <p:spPr>
          <a:xfrm>
            <a:off x="7482684" y="405452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4" name="Oval 63"/>
          <p:cNvSpPr/>
          <p:nvPr/>
        </p:nvSpPr>
        <p:spPr>
          <a:xfrm>
            <a:off x="1815190" y="468935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9" name="Straight Connector 68"/>
          <p:cNvCxnSpPr>
            <a:stCxn id="34" idx="4"/>
            <a:endCxn id="49" idx="0"/>
          </p:cNvCxnSpPr>
          <p:nvPr/>
        </p:nvCxnSpPr>
        <p:spPr>
          <a:xfrm>
            <a:off x="2489938" y="3325952"/>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44582"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729383"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64606"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93746"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637293" y="3325952"/>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260486"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14537" y="3320118"/>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014386" y="3331786"/>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699695" y="3319527"/>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5" idx="0"/>
          </p:cNvCxnSpPr>
          <p:nvPr/>
        </p:nvCxnSpPr>
        <p:spPr>
          <a:xfrm flipH="1">
            <a:off x="2498069" y="5333484"/>
            <a:ext cx="9201" cy="3149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45891" y="4151844"/>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45890" y="4728177"/>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874411" y="4791905"/>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878811" y="4126567"/>
            <a:ext cx="1" cy="5627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6"/>
            <a:endCxn id="61" idx="2"/>
          </p:cNvCxnSpPr>
          <p:nvPr/>
        </p:nvCxnSpPr>
        <p:spPr>
          <a:xfrm>
            <a:off x="1941608" y="5293759"/>
            <a:ext cx="55410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757699" y="4126567"/>
            <a:ext cx="573305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975927" y="4459266"/>
            <a:ext cx="855875" cy="369332"/>
          </a:xfrm>
          <a:prstGeom prst="rect">
            <a:avLst/>
          </a:prstGeom>
          <a:solidFill>
            <a:schemeClr val="bg1"/>
          </a:solidFill>
          <a:ln>
            <a:solidFill>
              <a:schemeClr val="accent1">
                <a:lumMod val="75000"/>
              </a:schemeClr>
            </a:solidFill>
          </a:ln>
        </p:spPr>
        <p:txBody>
          <a:bodyPr wrap="none" rtlCol="0">
            <a:spAutoFit/>
          </a:bodyPr>
          <a:lstStyle/>
          <a:p>
            <a:r>
              <a:rPr lang="en-US" dirty="0" smtClean="0">
                <a:solidFill>
                  <a:schemeClr val="bg2">
                    <a:lumMod val="10000"/>
                  </a:schemeClr>
                </a:solidFill>
              </a:rPr>
              <a:t>Vertex</a:t>
            </a:r>
            <a:endParaRPr lang="en-US" dirty="0">
              <a:solidFill>
                <a:schemeClr val="bg2">
                  <a:lumMod val="10000"/>
                </a:schemeClr>
              </a:solidFill>
            </a:endParaRPr>
          </a:p>
        </p:txBody>
      </p:sp>
      <p:cxnSp>
        <p:nvCxnSpPr>
          <p:cNvPr id="67" name="Straight Connector 66"/>
          <p:cNvCxnSpPr>
            <a:endCxn id="46" idx="0"/>
          </p:cNvCxnSpPr>
          <p:nvPr/>
        </p:nvCxnSpPr>
        <p:spPr>
          <a:xfrm flipH="1">
            <a:off x="4720215" y="5240308"/>
            <a:ext cx="3321" cy="56679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0"/>
            <a:endCxn id="53" idx="4"/>
          </p:cNvCxnSpPr>
          <p:nvPr/>
        </p:nvCxnSpPr>
        <p:spPr>
          <a:xfrm flipV="1">
            <a:off x="4403865" y="4184970"/>
            <a:ext cx="598385" cy="27429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148239" y="4425710"/>
            <a:ext cx="681597" cy="369332"/>
          </a:xfrm>
          <a:prstGeom prst="rect">
            <a:avLst/>
          </a:prstGeom>
          <a:solidFill>
            <a:schemeClr val="bg1"/>
          </a:solidFill>
          <a:ln>
            <a:solidFill>
              <a:schemeClr val="accent1">
                <a:lumMod val="75000"/>
              </a:schemeClr>
            </a:solidFill>
          </a:ln>
        </p:spPr>
        <p:txBody>
          <a:bodyPr wrap="none" rtlCol="0">
            <a:spAutoFit/>
          </a:bodyPr>
          <a:lstStyle/>
          <a:p>
            <a:r>
              <a:rPr lang="en-US" dirty="0" smtClean="0">
                <a:solidFill>
                  <a:schemeClr val="bg2">
                    <a:lumMod val="10000"/>
                  </a:schemeClr>
                </a:solidFill>
              </a:rPr>
              <a:t>Edge</a:t>
            </a:r>
            <a:endParaRPr lang="en-US" dirty="0">
              <a:solidFill>
                <a:schemeClr val="bg2">
                  <a:lumMod val="10000"/>
                </a:schemeClr>
              </a:solidFill>
            </a:endParaRPr>
          </a:p>
        </p:txBody>
      </p:sp>
      <p:cxnSp>
        <p:nvCxnSpPr>
          <p:cNvPr id="79" name="Straight Arrow Connector 78"/>
          <p:cNvCxnSpPr/>
          <p:nvPr/>
        </p:nvCxnSpPr>
        <p:spPr>
          <a:xfrm flipV="1">
            <a:off x="5566933" y="4147031"/>
            <a:ext cx="482286" cy="27795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1590413" y="3171417"/>
            <a:ext cx="218564" cy="2167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6" name="Elbow Connector 65"/>
          <p:cNvCxnSpPr/>
          <p:nvPr/>
        </p:nvCxnSpPr>
        <p:spPr>
          <a:xfrm rot="16200000" flipV="1">
            <a:off x="968897" y="2719675"/>
            <a:ext cx="732537" cy="339724"/>
          </a:xfrm>
          <a:prstGeom prst="bentConnector3">
            <a:avLst>
              <a:gd name="adj1" fmla="val 189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4258372" y="3155179"/>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91"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Direction</a:t>
            </a:r>
            <a:endParaRPr lang="en-US" dirty="0">
              <a:solidFill>
                <a:schemeClr val="bg2">
                  <a:lumMod val="10000"/>
                </a:schemeClr>
              </a:solidFill>
            </a:endParaRPr>
          </a:p>
        </p:txBody>
      </p:sp>
      <p:sp>
        <p:nvSpPr>
          <p:cNvPr id="92" name="Rectangle 91"/>
          <p:cNvSpPr/>
          <p:nvPr/>
        </p:nvSpPr>
        <p:spPr>
          <a:xfrm>
            <a:off x="6616557" y="616448"/>
            <a:ext cx="2527444" cy="1200329"/>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dirty="0" smtClean="0">
                <a:solidFill>
                  <a:schemeClr val="bg2">
                    <a:lumMod val="10000"/>
                  </a:schemeClr>
                </a:solidFill>
              </a:rPr>
              <a:t>Identify location</a:t>
            </a:r>
          </a:p>
          <a:p>
            <a:pPr marL="342900" indent="-342900">
              <a:buAutoNum type="arabicPeriod"/>
            </a:pPr>
            <a:r>
              <a:rPr lang="en-US" b="1" dirty="0" smtClean="0">
                <a:solidFill>
                  <a:schemeClr val="bg2">
                    <a:lumMod val="10000"/>
                  </a:schemeClr>
                </a:solidFill>
              </a:rPr>
              <a:t>Direction</a:t>
            </a:r>
          </a:p>
        </p:txBody>
      </p:sp>
      <p:sp>
        <p:nvSpPr>
          <p:cNvPr id="9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95" name="TextBox 94"/>
          <p:cNvSpPr txBox="1"/>
          <p:nvPr/>
        </p:nvSpPr>
        <p:spPr>
          <a:xfrm>
            <a:off x="7667524" y="3395510"/>
            <a:ext cx="1053916" cy="369332"/>
          </a:xfrm>
          <a:prstGeom prst="rect">
            <a:avLst/>
          </a:prstGeom>
          <a:solidFill>
            <a:schemeClr val="bg1"/>
          </a:solidFill>
          <a:ln>
            <a:solidFill>
              <a:schemeClr val="accent1">
                <a:lumMod val="75000"/>
              </a:schemeClr>
            </a:solidFill>
          </a:ln>
        </p:spPr>
        <p:txBody>
          <a:bodyPr wrap="square" rtlCol="0">
            <a:spAutoFit/>
          </a:bodyPr>
          <a:lstStyle/>
          <a:p>
            <a:r>
              <a:rPr lang="en-US" dirty="0" smtClean="0">
                <a:solidFill>
                  <a:schemeClr val="bg2">
                    <a:lumMod val="10000"/>
                  </a:schemeClr>
                </a:solidFill>
              </a:rPr>
              <a:t>Weight</a:t>
            </a:r>
            <a:endParaRPr lang="en-US" dirty="0">
              <a:solidFill>
                <a:schemeClr val="bg2">
                  <a:lumMod val="10000"/>
                </a:schemeClr>
              </a:solidFill>
            </a:endParaRPr>
          </a:p>
        </p:txBody>
      </p:sp>
      <p:cxnSp>
        <p:nvCxnSpPr>
          <p:cNvPr id="96" name="Straight Arrow Connector 95"/>
          <p:cNvCxnSpPr/>
          <p:nvPr/>
        </p:nvCxnSpPr>
        <p:spPr>
          <a:xfrm flipH="1">
            <a:off x="6917475" y="3563780"/>
            <a:ext cx="750049" cy="5635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066854" y="3187226"/>
            <a:ext cx="513282" cy="369332"/>
          </a:xfrm>
          <a:prstGeom prst="rect">
            <a:avLst/>
          </a:prstGeom>
          <a:solidFill>
            <a:schemeClr val="bg1"/>
          </a:solidFill>
        </p:spPr>
        <p:txBody>
          <a:bodyPr wrap="none" rtlCol="0">
            <a:spAutoFit/>
          </a:bodyPr>
          <a:lstStyle/>
          <a:p>
            <a:r>
              <a:rPr lang="en-US" smtClean="0">
                <a:solidFill>
                  <a:schemeClr val="bg2">
                    <a:lumMod val="10000"/>
                  </a:schemeClr>
                </a:solidFill>
              </a:rPr>
              <a:t>6.5</a:t>
            </a:r>
            <a:endParaRPr lang="en-US">
              <a:solidFill>
                <a:schemeClr val="bg2">
                  <a:lumMod val="10000"/>
                </a:schemeClr>
              </a:solidFill>
            </a:endParaRPr>
          </a:p>
        </p:txBody>
      </p:sp>
      <p:sp>
        <p:nvSpPr>
          <p:cNvPr id="81" name="TextBox 80"/>
          <p:cNvSpPr txBox="1"/>
          <p:nvPr/>
        </p:nvSpPr>
        <p:spPr>
          <a:xfrm>
            <a:off x="4657006" y="2484605"/>
            <a:ext cx="671979" cy="369332"/>
          </a:xfrm>
          <a:prstGeom prst="rect">
            <a:avLst/>
          </a:prstGeom>
          <a:solidFill>
            <a:schemeClr val="bg1"/>
          </a:solidFill>
          <a:ln w="19050">
            <a:solidFill>
              <a:srgbClr val="00B0F0"/>
            </a:solidFill>
            <a:prstDash val="dash"/>
          </a:ln>
        </p:spPr>
        <p:txBody>
          <a:bodyPr wrap="none" rtlCol="0">
            <a:spAutoFit/>
          </a:bodyPr>
          <a:lstStyle/>
          <a:p>
            <a:r>
              <a:rPr lang="en-US" dirty="0" smtClean="0">
                <a:solidFill>
                  <a:schemeClr val="bg2">
                    <a:lumMod val="10000"/>
                  </a:schemeClr>
                </a:solidFill>
              </a:rPr>
              <a:t>start</a:t>
            </a:r>
            <a:endParaRPr lang="en-US" dirty="0">
              <a:solidFill>
                <a:schemeClr val="bg2">
                  <a:lumMod val="10000"/>
                </a:schemeClr>
              </a:solidFill>
            </a:endParaRPr>
          </a:p>
        </p:txBody>
      </p:sp>
      <p:cxnSp>
        <p:nvCxnSpPr>
          <p:cNvPr id="89" name="Elbow Connector 88"/>
          <p:cNvCxnSpPr/>
          <p:nvPr/>
        </p:nvCxnSpPr>
        <p:spPr>
          <a:xfrm rot="10800000" flipV="1">
            <a:off x="4339102" y="2669270"/>
            <a:ext cx="317904" cy="528555"/>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798749" y="2001160"/>
            <a:ext cx="2274982" cy="369332"/>
          </a:xfrm>
          <a:prstGeom prst="rect">
            <a:avLst/>
          </a:prstGeom>
          <a:solidFill>
            <a:schemeClr val="bg1"/>
          </a:solidFill>
          <a:ln w="19050">
            <a:solidFill>
              <a:srgbClr val="7030A0"/>
            </a:solidFill>
          </a:ln>
        </p:spPr>
        <p:txBody>
          <a:bodyPr wrap="none" rtlCol="0">
            <a:spAutoFit/>
          </a:bodyPr>
          <a:lstStyle/>
          <a:p>
            <a:r>
              <a:rPr lang="en-US" dirty="0">
                <a:solidFill>
                  <a:schemeClr val="bg2">
                    <a:lumMod val="10000"/>
                  </a:schemeClr>
                </a:solidFill>
              </a:rPr>
              <a:t>D</a:t>
            </a:r>
            <a:r>
              <a:rPr lang="en-US" dirty="0" smtClean="0">
                <a:solidFill>
                  <a:schemeClr val="bg2">
                    <a:lumMod val="10000"/>
                  </a:schemeClr>
                </a:solidFill>
              </a:rPr>
              <a:t>ijkstra's algorithms</a:t>
            </a:r>
            <a:endParaRPr lang="en-US" dirty="0">
              <a:solidFill>
                <a:schemeClr val="bg2">
                  <a:lumMod val="10000"/>
                </a:schemeClr>
              </a:solidFill>
            </a:endParaRPr>
          </a:p>
        </p:txBody>
      </p:sp>
    </p:spTree>
    <p:extLst>
      <p:ext uri="{BB962C8B-B14F-4D97-AF65-F5344CB8AC3E}">
        <p14:creationId xmlns:p14="http://schemas.microsoft.com/office/powerpoint/2010/main" val="1709860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483" y="2621292"/>
            <a:ext cx="6350326" cy="3968953"/>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296</a:t>
            </a:fld>
            <a:endParaRPr lang="en-US" dirty="0">
              <a:solidFill>
                <a:schemeClr val="bg2">
                  <a:lumMod val="10000"/>
                </a:schemeClr>
              </a:solidFill>
            </a:endParaRPr>
          </a:p>
        </p:txBody>
      </p:sp>
      <p:sp>
        <p:nvSpPr>
          <p:cNvPr id="33" name="Oval 32"/>
          <p:cNvSpPr/>
          <p:nvPr/>
        </p:nvSpPr>
        <p:spPr>
          <a:xfrm>
            <a:off x="1956952" y="31048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Oval 33"/>
          <p:cNvSpPr/>
          <p:nvPr/>
        </p:nvSpPr>
        <p:spPr>
          <a:xfrm>
            <a:off x="2426729" y="31048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Oval 34"/>
          <p:cNvSpPr/>
          <p:nvPr/>
        </p:nvSpPr>
        <p:spPr>
          <a:xfrm>
            <a:off x="3080631" y="309902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Oval 35"/>
          <p:cNvSpPr/>
          <p:nvPr/>
        </p:nvSpPr>
        <p:spPr>
          <a:xfrm>
            <a:off x="3671324" y="31048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Oval 36"/>
          <p:cNvSpPr/>
          <p:nvPr/>
        </p:nvSpPr>
        <p:spPr>
          <a:xfrm>
            <a:off x="4303782" y="31048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Oval 37"/>
          <p:cNvSpPr/>
          <p:nvPr/>
        </p:nvSpPr>
        <p:spPr>
          <a:xfrm>
            <a:off x="4936240" y="31048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Oval 38"/>
          <p:cNvSpPr/>
          <p:nvPr/>
        </p:nvSpPr>
        <p:spPr>
          <a:xfrm>
            <a:off x="5568698" y="309902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1" name="Oval 40"/>
          <p:cNvSpPr/>
          <p:nvPr/>
        </p:nvSpPr>
        <p:spPr>
          <a:xfrm>
            <a:off x="6201156" y="31048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2" name="Oval 41"/>
          <p:cNvSpPr/>
          <p:nvPr/>
        </p:nvSpPr>
        <p:spPr>
          <a:xfrm>
            <a:off x="6851377" y="309902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3" name="Oval 42"/>
          <p:cNvSpPr/>
          <p:nvPr/>
        </p:nvSpPr>
        <p:spPr>
          <a:xfrm>
            <a:off x="1646626" y="31048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5" name="Oval 44"/>
          <p:cNvSpPr/>
          <p:nvPr/>
        </p:nvSpPr>
        <p:spPr>
          <a:xfrm>
            <a:off x="2434860" y="555593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6" name="Oval 45"/>
          <p:cNvSpPr/>
          <p:nvPr/>
        </p:nvSpPr>
        <p:spPr>
          <a:xfrm>
            <a:off x="4657006" y="571463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7" name="Oval 46"/>
          <p:cNvSpPr/>
          <p:nvPr/>
        </p:nvSpPr>
        <p:spPr>
          <a:xfrm>
            <a:off x="6836032" y="396395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8" name="Oval 47"/>
          <p:cNvSpPr/>
          <p:nvPr/>
        </p:nvSpPr>
        <p:spPr>
          <a:xfrm>
            <a:off x="1941608" y="3969787"/>
            <a:ext cx="126417" cy="128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9" name="Oval 48"/>
          <p:cNvSpPr/>
          <p:nvPr/>
        </p:nvSpPr>
        <p:spPr>
          <a:xfrm>
            <a:off x="2429666" y="3963953"/>
            <a:ext cx="126417" cy="128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0" name="Oval 49"/>
          <p:cNvSpPr/>
          <p:nvPr/>
        </p:nvSpPr>
        <p:spPr>
          <a:xfrm>
            <a:off x="3084446" y="3963953"/>
            <a:ext cx="126417" cy="128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1" name="Oval 50"/>
          <p:cNvSpPr/>
          <p:nvPr/>
        </p:nvSpPr>
        <p:spPr>
          <a:xfrm>
            <a:off x="3671323" y="3958882"/>
            <a:ext cx="126417" cy="128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2" name="Oval 51"/>
          <p:cNvSpPr/>
          <p:nvPr/>
        </p:nvSpPr>
        <p:spPr>
          <a:xfrm>
            <a:off x="4307990" y="3963953"/>
            <a:ext cx="126417" cy="128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3" name="Oval 52"/>
          <p:cNvSpPr/>
          <p:nvPr/>
        </p:nvSpPr>
        <p:spPr>
          <a:xfrm>
            <a:off x="4939041" y="39638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4" name="Oval 53"/>
          <p:cNvSpPr/>
          <p:nvPr/>
        </p:nvSpPr>
        <p:spPr>
          <a:xfrm>
            <a:off x="5590757" y="396395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5" name="Oval 54"/>
          <p:cNvSpPr/>
          <p:nvPr/>
        </p:nvSpPr>
        <p:spPr>
          <a:xfrm>
            <a:off x="6196410" y="396978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6" name="Oval 55"/>
          <p:cNvSpPr/>
          <p:nvPr/>
        </p:nvSpPr>
        <p:spPr>
          <a:xfrm>
            <a:off x="6854791" y="396395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Oval 56"/>
          <p:cNvSpPr/>
          <p:nvPr/>
        </p:nvSpPr>
        <p:spPr>
          <a:xfrm>
            <a:off x="1631282" y="3969787"/>
            <a:ext cx="126417" cy="128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8" name="Oval 57"/>
          <p:cNvSpPr/>
          <p:nvPr/>
        </p:nvSpPr>
        <p:spPr>
          <a:xfrm>
            <a:off x="1815191" y="513697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9" name="Oval 58"/>
          <p:cNvSpPr/>
          <p:nvPr/>
        </p:nvSpPr>
        <p:spPr>
          <a:xfrm>
            <a:off x="4657006" y="513580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Oval 59"/>
          <p:cNvSpPr/>
          <p:nvPr/>
        </p:nvSpPr>
        <p:spPr>
          <a:xfrm>
            <a:off x="2445163" y="513697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1" name="Oval 60"/>
          <p:cNvSpPr/>
          <p:nvPr/>
        </p:nvSpPr>
        <p:spPr>
          <a:xfrm>
            <a:off x="7482684" y="513697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2" name="Oval 61"/>
          <p:cNvSpPr/>
          <p:nvPr/>
        </p:nvSpPr>
        <p:spPr>
          <a:xfrm>
            <a:off x="7482683" y="45553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3" name="Oval 62"/>
          <p:cNvSpPr/>
          <p:nvPr/>
        </p:nvSpPr>
        <p:spPr>
          <a:xfrm>
            <a:off x="7482684" y="396205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4" name="Oval 63"/>
          <p:cNvSpPr/>
          <p:nvPr/>
        </p:nvSpPr>
        <p:spPr>
          <a:xfrm>
            <a:off x="1815190" y="459688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69" name="Straight Connector 68"/>
          <p:cNvCxnSpPr>
            <a:stCxn id="34" idx="4"/>
            <a:endCxn id="49" idx="0"/>
          </p:cNvCxnSpPr>
          <p:nvPr/>
        </p:nvCxnSpPr>
        <p:spPr>
          <a:xfrm>
            <a:off x="2489938" y="323348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44582" y="3227651"/>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729383" y="3227651"/>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52" idx="0"/>
          </p:cNvCxnSpPr>
          <p:nvPr/>
        </p:nvCxnSpPr>
        <p:spPr>
          <a:xfrm>
            <a:off x="4364606" y="3227651"/>
            <a:ext cx="6593" cy="73630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93746" y="3227651"/>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637293" y="323348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260486" y="3227651"/>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14537" y="3227651"/>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014386" y="3239319"/>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5" idx="0"/>
          </p:cNvCxnSpPr>
          <p:nvPr/>
        </p:nvCxnSpPr>
        <p:spPr>
          <a:xfrm flipH="1">
            <a:off x="2498069" y="5241017"/>
            <a:ext cx="9201" cy="3149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45891" y="4059377"/>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45890" y="4635710"/>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52" idx="2"/>
          </p:cNvCxnSpPr>
          <p:nvPr/>
        </p:nvCxnSpPr>
        <p:spPr>
          <a:xfrm flipV="1">
            <a:off x="1757699" y="4028266"/>
            <a:ext cx="2550291" cy="58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874411" y="4699438"/>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878811" y="4034100"/>
            <a:ext cx="1" cy="5627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6"/>
            <a:endCxn id="61" idx="2"/>
          </p:cNvCxnSpPr>
          <p:nvPr/>
        </p:nvCxnSpPr>
        <p:spPr>
          <a:xfrm>
            <a:off x="1941608" y="5201292"/>
            <a:ext cx="55410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endCxn id="46" idx="0"/>
          </p:cNvCxnSpPr>
          <p:nvPr/>
        </p:nvCxnSpPr>
        <p:spPr>
          <a:xfrm flipH="1">
            <a:off x="4720215" y="5147841"/>
            <a:ext cx="3321" cy="56679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427503" y="4034100"/>
            <a:ext cx="305518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7" idx="0"/>
            <a:endCxn id="89" idx="4"/>
          </p:cNvCxnSpPr>
          <p:nvPr/>
        </p:nvCxnSpPr>
        <p:spPr>
          <a:xfrm flipV="1">
            <a:off x="1694491" y="3295663"/>
            <a:ext cx="5204" cy="67412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1590413" y="3078950"/>
            <a:ext cx="218564" cy="21671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90" name="Elbow Connector 89"/>
          <p:cNvCxnSpPr/>
          <p:nvPr/>
        </p:nvCxnSpPr>
        <p:spPr>
          <a:xfrm rot="16200000" flipV="1">
            <a:off x="968897" y="2627208"/>
            <a:ext cx="732537" cy="339724"/>
          </a:xfrm>
          <a:prstGeom prst="bentConnector3">
            <a:avLst>
              <a:gd name="adj1" fmla="val 189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4254634" y="3061857"/>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6"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Direction</a:t>
            </a:r>
            <a:endParaRPr lang="en-US" dirty="0">
              <a:solidFill>
                <a:schemeClr val="bg2">
                  <a:lumMod val="10000"/>
                </a:schemeClr>
              </a:solidFill>
            </a:endParaRPr>
          </a:p>
        </p:txBody>
      </p:sp>
      <p:sp>
        <p:nvSpPr>
          <p:cNvPr id="78" name="Rectangle 77"/>
          <p:cNvSpPr/>
          <p:nvPr/>
        </p:nvSpPr>
        <p:spPr>
          <a:xfrm>
            <a:off x="6616557" y="616448"/>
            <a:ext cx="2527444" cy="1200329"/>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dirty="0" smtClean="0">
                <a:solidFill>
                  <a:schemeClr val="bg2">
                    <a:lumMod val="10000"/>
                  </a:schemeClr>
                </a:solidFill>
              </a:rPr>
              <a:t>Identify location</a:t>
            </a:r>
          </a:p>
          <a:p>
            <a:pPr marL="342900" indent="-342900">
              <a:buAutoNum type="arabicPeriod"/>
            </a:pPr>
            <a:r>
              <a:rPr lang="en-US" b="1" dirty="0" smtClean="0">
                <a:solidFill>
                  <a:schemeClr val="bg2">
                    <a:lumMod val="10000"/>
                  </a:schemeClr>
                </a:solidFill>
              </a:rPr>
              <a:t>Direction</a:t>
            </a:r>
          </a:p>
        </p:txBody>
      </p:sp>
      <p:sp>
        <p:nvSpPr>
          <p:cNvPr id="81"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3629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4462" y="2330441"/>
            <a:ext cx="6350326" cy="3968953"/>
          </a:xfrm>
        </p:spPr>
      </p:pic>
      <p:cxnSp>
        <p:nvCxnSpPr>
          <p:cNvPr id="87" name="Straight Connector 86"/>
          <p:cNvCxnSpPr>
            <a:stCxn id="48" idx="6"/>
            <a:endCxn id="51" idx="2"/>
          </p:cNvCxnSpPr>
          <p:nvPr/>
        </p:nvCxnSpPr>
        <p:spPr>
          <a:xfrm flipV="1">
            <a:off x="2072004" y="3735519"/>
            <a:ext cx="1603298" cy="1090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633CC90C-489C-C947-A38D-033AF202A691}" type="slidenum">
              <a:rPr lang="en-US" smtClean="0"/>
              <a:pPr/>
              <a:t>297</a:t>
            </a:fld>
            <a:endParaRPr lang="en-US" dirty="0"/>
          </a:p>
        </p:txBody>
      </p:sp>
      <p:sp>
        <p:nvSpPr>
          <p:cNvPr id="33" name="Oval 32"/>
          <p:cNvSpPr/>
          <p:nvPr/>
        </p:nvSpPr>
        <p:spPr>
          <a:xfrm>
            <a:off x="1960931" y="2817183"/>
            <a:ext cx="126417" cy="128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430708"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084610"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675303"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307761"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090066"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020414"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855356" y="28113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650605" y="281718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438839" y="526825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654152" y="572527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840011"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945587" y="3682111"/>
            <a:ext cx="126417" cy="128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433645" y="3676277"/>
            <a:ext cx="126417" cy="128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088425" y="3676277"/>
            <a:ext cx="126417" cy="128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675302" y="3671206"/>
            <a:ext cx="126417" cy="128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311969"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092867" y="367036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015668"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858770" y="367627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635261" y="368211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819170"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660985"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449142"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486663" y="484930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486662" y="42676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486663" y="3674381"/>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819169" y="430921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a:stCxn id="34" idx="4"/>
            <a:endCxn id="49" idx="0"/>
          </p:cNvCxnSpPr>
          <p:nvPr/>
        </p:nvCxnSpPr>
        <p:spPr>
          <a:xfrm>
            <a:off x="2493917" y="2945809"/>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48561"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68585"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147572" y="2934141"/>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079744" y="2934141"/>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18516" y="2939975"/>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endCxn id="48" idx="0"/>
          </p:cNvCxnSpPr>
          <p:nvPr/>
        </p:nvCxnSpPr>
        <p:spPr>
          <a:xfrm flipH="1">
            <a:off x="2008796" y="2951643"/>
            <a:ext cx="9569" cy="7304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703674" y="2939384"/>
            <a:ext cx="2937" cy="73046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5" idx="0"/>
          </p:cNvCxnSpPr>
          <p:nvPr/>
        </p:nvCxnSpPr>
        <p:spPr>
          <a:xfrm flipH="1">
            <a:off x="2502048" y="4953341"/>
            <a:ext cx="9201" cy="3149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549870" y="3771701"/>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549869" y="4348034"/>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878390" y="4411762"/>
            <a:ext cx="1" cy="5012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882790" y="3746424"/>
            <a:ext cx="1" cy="56278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6"/>
            <a:endCxn id="61" idx="2"/>
          </p:cNvCxnSpPr>
          <p:nvPr/>
        </p:nvCxnSpPr>
        <p:spPr>
          <a:xfrm>
            <a:off x="1945587" y="4913616"/>
            <a:ext cx="55410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3619424" y="2743703"/>
            <a:ext cx="218564" cy="2167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stCxn id="59" idx="4"/>
            <a:endCxn id="46" idx="0"/>
          </p:cNvCxnSpPr>
          <p:nvPr/>
        </p:nvCxnSpPr>
        <p:spPr>
          <a:xfrm flipH="1">
            <a:off x="4717361" y="4976759"/>
            <a:ext cx="6833" cy="74851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531639" y="753228"/>
            <a:ext cx="5971903" cy="1080938"/>
          </a:xfrm>
        </p:spPr>
        <p:txBody>
          <a:bodyPr/>
          <a:lstStyle/>
          <a:p>
            <a:r>
              <a:rPr lang="en-US" dirty="0" smtClean="0">
                <a:solidFill>
                  <a:schemeClr val="bg2">
                    <a:lumMod val="10000"/>
                  </a:schemeClr>
                </a:solidFill>
              </a:rPr>
              <a:t>Algorithms – Indoor direction – Direction</a:t>
            </a:r>
            <a:endParaRPr lang="en-US" dirty="0">
              <a:solidFill>
                <a:schemeClr val="bg2">
                  <a:lumMod val="10000"/>
                </a:schemeClr>
              </a:solidFill>
            </a:endParaRPr>
          </a:p>
        </p:txBody>
      </p:sp>
      <p:sp>
        <p:nvSpPr>
          <p:cNvPr id="68" name="Rectangle 67"/>
          <p:cNvSpPr/>
          <p:nvPr/>
        </p:nvSpPr>
        <p:spPr>
          <a:xfrm>
            <a:off x="6616557" y="616448"/>
            <a:ext cx="2527444" cy="1200329"/>
          </a:xfrm>
          <a:prstGeom prst="rect">
            <a:avLst/>
          </a:prstGeom>
        </p:spPr>
        <p:txBody>
          <a:bodyPr wrap="square">
            <a:spAutoFit/>
          </a:bodyPr>
          <a:lstStyle/>
          <a:p>
            <a:pPr marL="342900" indent="-342900">
              <a:buAutoNum type="arabicPeriod"/>
            </a:pPr>
            <a:r>
              <a:rPr lang="en-US" dirty="0" smtClean="0">
                <a:solidFill>
                  <a:schemeClr val="bg2">
                    <a:lumMod val="10000"/>
                  </a:schemeClr>
                </a:solidFill>
              </a:rPr>
              <a:t>Preparation</a:t>
            </a:r>
          </a:p>
          <a:p>
            <a:pPr marL="342900" indent="-342900">
              <a:buAutoNum type="arabicPeriod"/>
            </a:pPr>
            <a:r>
              <a:rPr lang="en-US" dirty="0" smtClean="0">
                <a:solidFill>
                  <a:schemeClr val="bg2">
                    <a:lumMod val="10000"/>
                  </a:schemeClr>
                </a:solidFill>
              </a:rPr>
              <a:t>Identify floor</a:t>
            </a:r>
          </a:p>
          <a:p>
            <a:pPr marL="342900" indent="-342900">
              <a:buAutoNum type="arabicPeriod"/>
            </a:pPr>
            <a:r>
              <a:rPr lang="en-US" dirty="0" smtClean="0">
                <a:solidFill>
                  <a:schemeClr val="bg2">
                    <a:lumMod val="10000"/>
                  </a:schemeClr>
                </a:solidFill>
              </a:rPr>
              <a:t>Identify location</a:t>
            </a:r>
          </a:p>
          <a:p>
            <a:pPr marL="342900" indent="-342900">
              <a:buAutoNum type="arabicPeriod"/>
            </a:pPr>
            <a:r>
              <a:rPr lang="en-US" b="1" dirty="0" smtClean="0">
                <a:solidFill>
                  <a:schemeClr val="bg2">
                    <a:lumMod val="10000"/>
                  </a:schemeClr>
                </a:solidFill>
              </a:rPr>
              <a:t>Direction</a:t>
            </a:r>
          </a:p>
        </p:txBody>
      </p:sp>
      <p:sp>
        <p:nvSpPr>
          <p:cNvPr id="7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
        <p:nvSpPr>
          <p:cNvPr id="88" name="Oval 87"/>
          <p:cNvSpPr/>
          <p:nvPr/>
        </p:nvSpPr>
        <p:spPr>
          <a:xfrm>
            <a:off x="3084610" y="572527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675302" y="572527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890615" y="572527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7156538" y="572527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5953823" y="4912446"/>
            <a:ext cx="2937" cy="81282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212018" y="4896314"/>
            <a:ext cx="2937" cy="81282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738510" y="4912446"/>
            <a:ext cx="2937" cy="81282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142777" y="4912446"/>
            <a:ext cx="2937" cy="81282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3075669"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3671254"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5889251" y="484813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7156537" y="485242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a:stCxn id="51" idx="6"/>
            <a:endCxn id="63" idx="2"/>
          </p:cNvCxnSpPr>
          <p:nvPr/>
        </p:nvCxnSpPr>
        <p:spPr>
          <a:xfrm>
            <a:off x="3801719" y="3735519"/>
            <a:ext cx="3684944" cy="317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57" idx="6"/>
            <a:endCxn id="48" idx="2"/>
          </p:cNvCxnSpPr>
          <p:nvPr/>
        </p:nvCxnSpPr>
        <p:spPr>
          <a:xfrm>
            <a:off x="1761678" y="3746424"/>
            <a:ext cx="183909"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1" idx="0"/>
            <a:endCxn id="65" idx="4"/>
          </p:cNvCxnSpPr>
          <p:nvPr/>
        </p:nvCxnSpPr>
        <p:spPr>
          <a:xfrm flipH="1" flipV="1">
            <a:off x="3728706" y="2960416"/>
            <a:ext cx="9805" cy="7107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850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298</a:t>
            </a:fld>
            <a:endParaRPr lang="en-US" dirty="0">
              <a:solidFill>
                <a:schemeClr val="bg2">
                  <a:lumMod val="10000"/>
                </a:schemeClr>
              </a:solidFill>
            </a:endParaRPr>
          </a:p>
        </p:txBody>
      </p:sp>
      <p:sp>
        <p:nvSpPr>
          <p:cNvPr id="15" name="Title 1"/>
          <p:cNvSpPr>
            <a:spLocks noGrp="1"/>
          </p:cNvSpPr>
          <p:nvPr>
            <p:ph type="title"/>
          </p:nvPr>
        </p:nvSpPr>
        <p:spPr>
          <a:xfrm>
            <a:off x="531639" y="753228"/>
            <a:ext cx="5982177" cy="1080938"/>
          </a:xfrm>
        </p:spPr>
        <p:txBody>
          <a:bodyPr/>
          <a:lstStyle/>
          <a:p>
            <a:r>
              <a:rPr lang="en-US" dirty="0" smtClean="0">
                <a:solidFill>
                  <a:schemeClr val="bg2">
                    <a:lumMod val="10000"/>
                  </a:schemeClr>
                </a:solidFill>
              </a:rPr>
              <a:t>Algorithms – Indoor direction</a:t>
            </a:r>
            <a:endParaRPr lang="en-US" dirty="0">
              <a:solidFill>
                <a:schemeClr val="bg2">
                  <a:lumMod val="10000"/>
                </a:schemeClr>
              </a:solidFill>
            </a:endParaRPr>
          </a:p>
        </p:txBody>
      </p:sp>
      <p:grpSp>
        <p:nvGrpSpPr>
          <p:cNvPr id="12" name="Group 11"/>
          <p:cNvGrpSpPr/>
          <p:nvPr/>
        </p:nvGrpSpPr>
        <p:grpSpPr>
          <a:xfrm>
            <a:off x="531640" y="2460256"/>
            <a:ext cx="8187058" cy="4064000"/>
            <a:chOff x="531640" y="2460256"/>
            <a:chExt cx="8187058" cy="4064000"/>
          </a:xfrm>
        </p:grpSpPr>
        <p:graphicFrame>
          <p:nvGraphicFramePr>
            <p:cNvPr id="13" name="Diagram 12"/>
            <p:cNvGraphicFramePr/>
            <p:nvPr>
              <p:extLst/>
            </p:nvPr>
          </p:nvGraphicFramePr>
          <p:xfrm>
            <a:off x="531640" y="2460256"/>
            <a:ext cx="818705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Oval 13"/>
            <p:cNvSpPr/>
            <p:nvPr/>
          </p:nvSpPr>
          <p:spPr>
            <a:xfrm>
              <a:off x="1669244" y="2464491"/>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3" name="Oval 22"/>
            <p:cNvSpPr/>
            <p:nvPr/>
          </p:nvSpPr>
          <p:spPr>
            <a:xfrm>
              <a:off x="1669244" y="3508207"/>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Oval 23"/>
            <p:cNvSpPr/>
            <p:nvPr/>
          </p:nvSpPr>
          <p:spPr>
            <a:xfrm>
              <a:off x="1669244" y="4561698"/>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Oval 24"/>
            <p:cNvSpPr/>
            <p:nvPr/>
          </p:nvSpPr>
          <p:spPr>
            <a:xfrm>
              <a:off x="1669244" y="5615188"/>
              <a:ext cx="868244" cy="854801"/>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26" name="Picture 2" descr="http://www.iconsdb.com/icons/preview/green/checkmark-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2880" y="2576989"/>
              <a:ext cx="618173" cy="6181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iconsdb.com/icons/preview/green/checkmark-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4279" y="3688366"/>
              <a:ext cx="618173" cy="6181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ww.iconsdb.com/icons/preview/green/checkmark-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4279" y="4680011"/>
              <a:ext cx="618173" cy="6181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iconsdb.com/icons/preview/green/checkmark-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4279" y="5763869"/>
              <a:ext cx="618173" cy="618173"/>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spTree>
    <p:extLst>
      <p:ext uri="{BB962C8B-B14F-4D97-AF65-F5344CB8AC3E}">
        <p14:creationId xmlns:p14="http://schemas.microsoft.com/office/powerpoint/2010/main" val="1005976650"/>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162" y="2336791"/>
            <a:ext cx="6350326" cy="3968954"/>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pPr/>
              <a:t>299</a:t>
            </a:fld>
            <a:endParaRPr lang="en-US" dirty="0"/>
          </a:p>
        </p:txBody>
      </p:sp>
      <p:cxnSp>
        <p:nvCxnSpPr>
          <p:cNvPr id="36" name="Straight Arrow Connector 35"/>
          <p:cNvCxnSpPr/>
          <p:nvPr/>
        </p:nvCxnSpPr>
        <p:spPr>
          <a:xfrm>
            <a:off x="1530483" y="2336792"/>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540070" y="2336791"/>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14403" y="1988725"/>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1248302" y="2016285"/>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1113053" y="6350445"/>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4642437" y="34652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6032" y="3390517"/>
            <a:ext cx="226690" cy="288514"/>
          </a:xfrm>
          <a:prstGeom prst="rect">
            <a:avLst/>
          </a:prstGeom>
        </p:spPr>
      </p:pic>
      <p:sp>
        <p:nvSpPr>
          <p:cNvPr id="12"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1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14"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1339207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361505" y="5842554"/>
            <a:ext cx="4210493" cy="62002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FF0000"/>
                </a:solidFill>
              </a:rPr>
              <a:t>1. Customer </a:t>
            </a:r>
            <a:r>
              <a:rPr lang="en-US" sz="2800" dirty="0">
                <a:solidFill>
                  <a:srgbClr val="FF0000"/>
                </a:solidFill>
              </a:rPr>
              <a:t>Emotion</a:t>
            </a:r>
          </a:p>
        </p:txBody>
      </p:sp>
      <p:sp>
        <p:nvSpPr>
          <p:cNvPr id="8" name="Title 3"/>
          <p:cNvSpPr txBox="1">
            <a:spLocks/>
          </p:cNvSpPr>
          <p:nvPr/>
        </p:nvSpPr>
        <p:spPr>
          <a:xfrm>
            <a:off x="244549" y="606056"/>
            <a:ext cx="6281758"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Introduction</a:t>
            </a:r>
            <a:endParaRPr lang="en-US" sz="2700" dirty="0">
              <a:solidFill>
                <a:schemeClr val="bg2">
                  <a:lumMod val="10000"/>
                </a:schemeClr>
              </a:solidFill>
            </a:endParaRPr>
          </a:p>
        </p:txBody>
      </p:sp>
      <p:sp>
        <p:nvSpPr>
          <p:cNvPr id="9" name="Title 3"/>
          <p:cNvSpPr txBox="1">
            <a:spLocks/>
          </p:cNvSpPr>
          <p:nvPr/>
        </p:nvSpPr>
        <p:spPr>
          <a:xfrm>
            <a:off x="4617202" y="5842554"/>
            <a:ext cx="4210493" cy="62002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chemeClr val="bg2">
                    <a:lumMod val="10000"/>
                  </a:schemeClr>
                </a:solidFill>
              </a:rPr>
              <a:t>2. Timekeeping</a:t>
            </a:r>
            <a:endParaRPr lang="en-US" sz="2800" dirty="0">
              <a:solidFill>
                <a:schemeClr val="bg2">
                  <a:lumMod val="1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00" y="3009014"/>
            <a:ext cx="3633045" cy="28335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599" y="3009014"/>
            <a:ext cx="4255697" cy="2833540"/>
          </a:xfrm>
          <a:prstGeom prst="rect">
            <a:avLst/>
          </a:prstGeom>
        </p:spPr>
      </p:pic>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t>3</a:t>
            </a:fld>
            <a:endParaRPr lang="en-US"/>
          </a:p>
        </p:txBody>
      </p:sp>
    </p:spTree>
    <p:extLst>
      <p:ext uri="{BB962C8B-B14F-4D97-AF65-F5344CB8AC3E}">
        <p14:creationId xmlns:p14="http://schemas.microsoft.com/office/powerpoint/2010/main" val="8880724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36889" y="3694717"/>
            <a:ext cx="777777" cy="300082"/>
          </a:xfrm>
          <a:prstGeom prst="rect">
            <a:avLst/>
          </a:prstGeom>
          <a:noFill/>
        </p:spPr>
        <p:txBody>
          <a:bodyPr wrap="none" rtlCol="0">
            <a:spAutoFit/>
          </a:bodyPr>
          <a:lstStyle/>
          <a:p>
            <a:r>
              <a:rPr lang="en-US" sz="1350" dirty="0">
                <a:solidFill>
                  <a:schemeClr val="bg2">
                    <a:lumMod val="10000"/>
                  </a:schemeClr>
                </a:solidFill>
              </a:rPr>
              <a:t>Camera</a:t>
            </a:r>
          </a:p>
        </p:txBody>
      </p:sp>
      <p:sp>
        <p:nvSpPr>
          <p:cNvPr id="17" name="TextBox 16"/>
          <p:cNvSpPr txBox="1"/>
          <p:nvPr/>
        </p:nvSpPr>
        <p:spPr>
          <a:xfrm>
            <a:off x="1774441" y="2837494"/>
            <a:ext cx="1495346" cy="300082"/>
          </a:xfrm>
          <a:prstGeom prst="rect">
            <a:avLst/>
          </a:prstGeom>
          <a:noFill/>
        </p:spPr>
        <p:txBody>
          <a:bodyPr wrap="none" rtlCol="0">
            <a:spAutoFit/>
          </a:bodyPr>
          <a:lstStyle/>
          <a:p>
            <a:r>
              <a:rPr lang="en-US" sz="1350" dirty="0">
                <a:solidFill>
                  <a:schemeClr val="bg2">
                    <a:lumMod val="10000"/>
                  </a:schemeClr>
                </a:solidFill>
              </a:rPr>
              <a:t>1. Take a picture</a:t>
            </a:r>
          </a:p>
        </p:txBody>
      </p:sp>
      <p:sp>
        <p:nvSpPr>
          <p:cNvPr id="20" name="TextBox 19"/>
          <p:cNvSpPr txBox="1"/>
          <p:nvPr/>
        </p:nvSpPr>
        <p:spPr>
          <a:xfrm>
            <a:off x="5188193" y="2698995"/>
            <a:ext cx="1281120" cy="300082"/>
          </a:xfrm>
          <a:prstGeom prst="rect">
            <a:avLst/>
          </a:prstGeom>
          <a:noFill/>
        </p:spPr>
        <p:txBody>
          <a:bodyPr wrap="none" rtlCol="0">
            <a:spAutoFit/>
          </a:bodyPr>
          <a:lstStyle/>
          <a:p>
            <a:r>
              <a:rPr lang="en-US" sz="1350" dirty="0">
                <a:solidFill>
                  <a:schemeClr val="bg2">
                    <a:lumMod val="10000"/>
                  </a:schemeClr>
                </a:solidFill>
              </a:rPr>
              <a:t>2. Send image</a:t>
            </a:r>
          </a:p>
        </p:txBody>
      </p:sp>
      <p:sp>
        <p:nvSpPr>
          <p:cNvPr id="21" name="TextBox 20"/>
          <p:cNvSpPr txBox="1"/>
          <p:nvPr/>
        </p:nvSpPr>
        <p:spPr>
          <a:xfrm>
            <a:off x="3824376" y="3691042"/>
            <a:ext cx="731290" cy="300082"/>
          </a:xfrm>
          <a:prstGeom prst="rect">
            <a:avLst/>
          </a:prstGeom>
          <a:noFill/>
        </p:spPr>
        <p:txBody>
          <a:bodyPr wrap="none" rtlCol="0">
            <a:spAutoFit/>
          </a:bodyPr>
          <a:lstStyle/>
          <a:p>
            <a:r>
              <a:rPr lang="en-US" sz="1350" dirty="0">
                <a:solidFill>
                  <a:schemeClr val="bg2">
                    <a:lumMod val="10000"/>
                  </a:schemeClr>
                </a:solidFill>
              </a:rPr>
              <a:t>System</a:t>
            </a:r>
          </a:p>
        </p:txBody>
      </p:sp>
      <p:sp>
        <p:nvSpPr>
          <p:cNvPr id="25" name="TextBox 24"/>
          <p:cNvSpPr txBox="1"/>
          <p:nvPr/>
        </p:nvSpPr>
        <p:spPr>
          <a:xfrm>
            <a:off x="5158298" y="3213919"/>
            <a:ext cx="1790362" cy="300082"/>
          </a:xfrm>
          <a:prstGeom prst="rect">
            <a:avLst/>
          </a:prstGeom>
          <a:noFill/>
        </p:spPr>
        <p:txBody>
          <a:bodyPr wrap="none" rtlCol="0">
            <a:spAutoFit/>
          </a:bodyPr>
          <a:lstStyle/>
          <a:p>
            <a:r>
              <a:rPr lang="en-US" sz="1350" dirty="0">
                <a:solidFill>
                  <a:schemeClr val="bg2">
                    <a:lumMod val="10000"/>
                  </a:schemeClr>
                </a:solidFill>
              </a:rPr>
              <a:t>3. Response Emotion</a:t>
            </a:r>
          </a:p>
        </p:txBody>
      </p:sp>
      <p:sp>
        <p:nvSpPr>
          <p:cNvPr id="28" name="TextBox 27"/>
          <p:cNvSpPr txBox="1"/>
          <p:nvPr/>
        </p:nvSpPr>
        <p:spPr>
          <a:xfrm>
            <a:off x="7016106" y="3691042"/>
            <a:ext cx="1678665" cy="507831"/>
          </a:xfrm>
          <a:prstGeom prst="rect">
            <a:avLst/>
          </a:prstGeom>
          <a:noFill/>
        </p:spPr>
        <p:txBody>
          <a:bodyPr wrap="none" rtlCol="0">
            <a:spAutoFit/>
          </a:bodyPr>
          <a:lstStyle/>
          <a:p>
            <a:r>
              <a:rPr lang="en-US" sz="1350" dirty="0">
                <a:solidFill>
                  <a:schemeClr val="bg2">
                    <a:lumMod val="10000"/>
                  </a:schemeClr>
                </a:solidFill>
              </a:rPr>
              <a:t>Microsoft Cognitive</a:t>
            </a:r>
          </a:p>
          <a:p>
            <a:pPr algn="ctr"/>
            <a:r>
              <a:rPr lang="en-US" sz="1350" dirty="0" smtClean="0">
                <a:solidFill>
                  <a:schemeClr val="bg2">
                    <a:lumMod val="10000"/>
                  </a:schemeClr>
                </a:solidFill>
              </a:rPr>
              <a:t>Services</a:t>
            </a:r>
            <a:endParaRPr lang="en-US" sz="1350" dirty="0">
              <a:solidFill>
                <a:schemeClr val="bg2">
                  <a:lumMod val="10000"/>
                </a:schemeClr>
              </a:solidFill>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898" y="2434553"/>
            <a:ext cx="1479168" cy="1479168"/>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0397" y="2766806"/>
            <a:ext cx="1478307" cy="855373"/>
          </a:xfrm>
          <a:prstGeom prst="rect">
            <a:avLst/>
          </a:prstGeom>
        </p:spPr>
      </p:pic>
      <p:sp>
        <p:nvSpPr>
          <p:cNvPr id="2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solidFill>
                  <a:schemeClr val="bg2">
                    <a:lumMod val="10000"/>
                  </a:schemeClr>
                </a:solidFill>
              </a:rPr>
              <a:t>How’d we do that?</a:t>
            </a:r>
            <a:endParaRPr lang="en-US" sz="2700" dirty="0">
              <a:solidFill>
                <a:schemeClr val="bg2">
                  <a:lumMod val="10000"/>
                </a:schemeClr>
              </a:solidFill>
            </a:endParaRPr>
          </a:p>
        </p:txBody>
      </p:sp>
      <p:cxnSp>
        <p:nvCxnSpPr>
          <p:cNvPr id="33" name="Straight Arrow Connector 32"/>
          <p:cNvCxnSpPr>
            <a:endCxn id="31" idx="1"/>
          </p:cNvCxnSpPr>
          <p:nvPr/>
        </p:nvCxnSpPr>
        <p:spPr>
          <a:xfrm>
            <a:off x="1648047" y="3174137"/>
            <a:ext cx="17168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21" y="2738258"/>
            <a:ext cx="963844" cy="963844"/>
          </a:xfrm>
          <a:prstGeom prst="rect">
            <a:avLst/>
          </a:prstGeom>
        </p:spPr>
      </p:pic>
      <p:cxnSp>
        <p:nvCxnSpPr>
          <p:cNvPr id="34" name="Straight Arrow Connector 33"/>
          <p:cNvCxnSpPr/>
          <p:nvPr/>
        </p:nvCxnSpPr>
        <p:spPr>
          <a:xfrm>
            <a:off x="4825326" y="3047390"/>
            <a:ext cx="2123334" cy="5776"/>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flipH="1">
            <a:off x="4825326" y="3505584"/>
            <a:ext cx="2123334"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690" y="3230389"/>
            <a:ext cx="1176666" cy="1129599"/>
          </a:xfrm>
          <a:prstGeom prst="rect">
            <a:avLst/>
          </a:prstGeom>
        </p:spPr>
      </p:pic>
      <p:sp>
        <p:nvSpPr>
          <p:cNvPr id="26" name="TextBox 25"/>
          <p:cNvSpPr txBox="1"/>
          <p:nvPr/>
        </p:nvSpPr>
        <p:spPr>
          <a:xfrm>
            <a:off x="2131636" y="4359988"/>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30</a:t>
            </a:fld>
            <a:endParaRPr lang="en-US">
              <a:solidFill>
                <a:schemeClr val="bg2">
                  <a:lumMod val="10000"/>
                </a:schemeClr>
              </a:solidFill>
            </a:endParaRPr>
          </a:p>
        </p:txBody>
      </p:sp>
      <p:cxnSp>
        <p:nvCxnSpPr>
          <p:cNvPr id="29" name="Straight Arrow Connector 28"/>
          <p:cNvCxnSpPr/>
          <p:nvPr/>
        </p:nvCxnSpPr>
        <p:spPr>
          <a:xfrm>
            <a:off x="4170735" y="3971927"/>
            <a:ext cx="0" cy="1041388"/>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5803" y="5013315"/>
            <a:ext cx="769863" cy="769863"/>
          </a:xfrm>
          <a:prstGeom prst="rect">
            <a:avLst/>
          </a:prstGeom>
        </p:spPr>
      </p:pic>
      <p:sp>
        <p:nvSpPr>
          <p:cNvPr id="38" name="TextBox 37"/>
          <p:cNvSpPr txBox="1"/>
          <p:nvPr/>
        </p:nvSpPr>
        <p:spPr>
          <a:xfrm>
            <a:off x="4148131" y="4328014"/>
            <a:ext cx="1104982" cy="338554"/>
          </a:xfrm>
          <a:prstGeom prst="rect">
            <a:avLst/>
          </a:prstGeom>
          <a:noFill/>
        </p:spPr>
        <p:txBody>
          <a:bodyPr wrap="none" rtlCol="0">
            <a:spAutoFit/>
          </a:bodyPr>
          <a:lstStyle/>
          <a:p>
            <a:r>
              <a:rPr lang="en-US" sz="1600" dirty="0" smtClean="0">
                <a:solidFill>
                  <a:schemeClr val="bg2">
                    <a:lumMod val="10000"/>
                  </a:schemeClr>
                </a:solidFill>
              </a:rPr>
              <a:t>4. Process</a:t>
            </a:r>
            <a:endParaRPr lang="en-US" sz="1600" dirty="0">
              <a:solidFill>
                <a:schemeClr val="bg2">
                  <a:lumMod val="10000"/>
                </a:schemeClr>
              </a:solidFill>
            </a:endParaRPr>
          </a:p>
        </p:txBody>
      </p:sp>
    </p:spTree>
    <p:extLst>
      <p:ext uri="{BB962C8B-B14F-4D97-AF65-F5344CB8AC3E}">
        <p14:creationId xmlns:p14="http://schemas.microsoft.com/office/powerpoint/2010/main" val="1154224413"/>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162" y="2336791"/>
            <a:ext cx="6350326" cy="3968954"/>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pPr/>
              <a:t>300</a:t>
            </a:fld>
            <a:endParaRPr lang="en-US" dirty="0"/>
          </a:p>
        </p:txBody>
      </p:sp>
      <p:cxnSp>
        <p:nvCxnSpPr>
          <p:cNvPr id="36" name="Straight Arrow Connector 35"/>
          <p:cNvCxnSpPr/>
          <p:nvPr/>
        </p:nvCxnSpPr>
        <p:spPr>
          <a:xfrm>
            <a:off x="1530483" y="2336792"/>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540070" y="2336791"/>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14403" y="1988725"/>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1248302" y="2016285"/>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1113053" y="6350445"/>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4642437" y="34652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p:nvPr/>
        </p:nvCxnSpPr>
        <p:spPr>
          <a:xfrm flipH="1" flipV="1">
            <a:off x="4705645" y="2368838"/>
            <a:ext cx="4795" cy="1096411"/>
          </a:xfrm>
          <a:prstGeom prst="straightConnector1">
            <a:avLst/>
          </a:prstGeom>
          <a:ln w="28575">
            <a:solidFill>
              <a:srgbClr val="0070C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1518933" y="3547116"/>
            <a:ext cx="3186712" cy="0"/>
          </a:xfrm>
          <a:prstGeom prst="straightConnector1">
            <a:avLst/>
          </a:prstGeom>
          <a:ln w="28575">
            <a:solidFill>
              <a:srgbClr val="0070C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2869872" y="3524801"/>
            <a:ext cx="296876" cy="369332"/>
          </a:xfrm>
          <a:prstGeom prst="rect">
            <a:avLst/>
          </a:prstGeom>
        </p:spPr>
        <p:txBody>
          <a:bodyPr wrap="none">
            <a:spAutoFit/>
          </a:bodyPr>
          <a:lstStyle/>
          <a:p>
            <a:r>
              <a:rPr lang="en-US" dirty="0">
                <a:latin typeface="Cambria" panose="02040503050406030204" pitchFamily="18" charset="0"/>
              </a:rPr>
              <a:t>x</a:t>
            </a:r>
            <a:endParaRPr lang="en-US" dirty="0"/>
          </a:p>
        </p:txBody>
      </p:sp>
      <p:sp>
        <p:nvSpPr>
          <p:cNvPr id="90" name="Rectangle 89"/>
          <p:cNvSpPr/>
          <p:nvPr/>
        </p:nvSpPr>
        <p:spPr>
          <a:xfrm>
            <a:off x="4768854" y="2753956"/>
            <a:ext cx="298480" cy="369332"/>
          </a:xfrm>
          <a:prstGeom prst="rect">
            <a:avLst/>
          </a:prstGeom>
        </p:spPr>
        <p:txBody>
          <a:bodyPr wrap="none">
            <a:spAutoFit/>
          </a:bodyPr>
          <a:lstStyle/>
          <a:p>
            <a:r>
              <a:rPr lang="en-US" dirty="0" smtClean="0"/>
              <a:t>y</a:t>
            </a:r>
            <a:endParaRPr lang="en-US" dirty="0"/>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6032" y="3390517"/>
            <a:ext cx="226690" cy="288514"/>
          </a:xfrm>
          <a:prstGeom prst="rect">
            <a:avLst/>
          </a:prstGeom>
        </p:spPr>
      </p:pic>
      <p:sp>
        <p:nvSpPr>
          <p:cNvPr id="16"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1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18"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282449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162" y="2336791"/>
            <a:ext cx="6350326" cy="3968954"/>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pPr/>
              <a:t>301</a:t>
            </a:fld>
            <a:endParaRPr lang="en-US" dirty="0"/>
          </a:p>
        </p:txBody>
      </p:sp>
      <p:cxnSp>
        <p:nvCxnSpPr>
          <p:cNvPr id="36" name="Straight Arrow Connector 35"/>
          <p:cNvCxnSpPr/>
          <p:nvPr/>
        </p:nvCxnSpPr>
        <p:spPr>
          <a:xfrm>
            <a:off x="1530483" y="2336792"/>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540070" y="2336791"/>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14403" y="1988725"/>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1248302" y="2016285"/>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1113053" y="6350445"/>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4642437" y="34652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p:nvPr/>
        </p:nvCxnSpPr>
        <p:spPr>
          <a:xfrm flipH="1" flipV="1">
            <a:off x="4705645" y="2368838"/>
            <a:ext cx="4795" cy="1096411"/>
          </a:xfrm>
          <a:prstGeom prst="straightConnector1">
            <a:avLst/>
          </a:prstGeom>
          <a:ln w="28575">
            <a:solidFill>
              <a:srgbClr val="0070C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1518933" y="3547116"/>
            <a:ext cx="3186712" cy="0"/>
          </a:xfrm>
          <a:prstGeom prst="straightConnector1">
            <a:avLst/>
          </a:prstGeom>
          <a:ln w="28575">
            <a:solidFill>
              <a:srgbClr val="0070C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512616" y="3540452"/>
            <a:ext cx="689612" cy="369332"/>
          </a:xfrm>
          <a:prstGeom prst="rect">
            <a:avLst/>
          </a:prstGeom>
          <a:noFill/>
        </p:spPr>
        <p:txBody>
          <a:bodyPr wrap="none" rtlCol="0">
            <a:spAutoFit/>
          </a:bodyPr>
          <a:lstStyle/>
          <a:p>
            <a:r>
              <a:rPr lang="en-US" dirty="0" smtClean="0">
                <a:latin typeface="Cambria" panose="02040503050406030204" pitchFamily="18" charset="0"/>
              </a:rPr>
              <a:t>(x, y)</a:t>
            </a:r>
            <a:endParaRPr lang="en-US" dirty="0">
              <a:latin typeface="Cambria" panose="02040503050406030204" pitchFamily="18" charset="0"/>
            </a:endParaRPr>
          </a:p>
        </p:txBody>
      </p:sp>
      <p:sp>
        <p:nvSpPr>
          <p:cNvPr id="74" name="Rectangle 73"/>
          <p:cNvSpPr/>
          <p:nvPr/>
        </p:nvSpPr>
        <p:spPr>
          <a:xfrm>
            <a:off x="2869872" y="3524801"/>
            <a:ext cx="296876" cy="369332"/>
          </a:xfrm>
          <a:prstGeom prst="rect">
            <a:avLst/>
          </a:prstGeom>
        </p:spPr>
        <p:txBody>
          <a:bodyPr wrap="none">
            <a:spAutoFit/>
          </a:bodyPr>
          <a:lstStyle/>
          <a:p>
            <a:r>
              <a:rPr lang="en-US" dirty="0">
                <a:latin typeface="Cambria" panose="02040503050406030204" pitchFamily="18" charset="0"/>
              </a:rPr>
              <a:t>x</a:t>
            </a:r>
            <a:endParaRPr lang="en-US" dirty="0"/>
          </a:p>
        </p:txBody>
      </p:sp>
      <p:sp>
        <p:nvSpPr>
          <p:cNvPr id="90" name="Rectangle 89"/>
          <p:cNvSpPr/>
          <p:nvPr/>
        </p:nvSpPr>
        <p:spPr>
          <a:xfrm>
            <a:off x="4768854" y="2753956"/>
            <a:ext cx="298480" cy="369332"/>
          </a:xfrm>
          <a:prstGeom prst="rect">
            <a:avLst/>
          </a:prstGeom>
        </p:spPr>
        <p:txBody>
          <a:bodyPr wrap="none">
            <a:spAutoFit/>
          </a:bodyPr>
          <a:lstStyle/>
          <a:p>
            <a:r>
              <a:rPr lang="en-US" dirty="0" smtClean="0"/>
              <a:t>y</a:t>
            </a:r>
            <a:endParaRPr lang="en-US" dirty="0"/>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12987" t="32656" r="68263" b="32476"/>
          <a:stretch/>
        </p:blipFill>
        <p:spPr>
          <a:xfrm>
            <a:off x="4586032" y="3390517"/>
            <a:ext cx="226690" cy="288514"/>
          </a:xfrm>
          <a:prstGeom prst="rect">
            <a:avLst/>
          </a:prstGeom>
        </p:spPr>
      </p:pic>
      <p:sp>
        <p:nvSpPr>
          <p:cNvPr id="17"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1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19"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1183197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302</a:t>
            </a:fld>
            <a:endParaRPr lang="en-US" dirty="0"/>
          </a:p>
        </p:txBody>
      </p:sp>
      <p:cxnSp>
        <p:nvCxnSpPr>
          <p:cNvPr id="36" name="Straight Arrow Connector 35"/>
          <p:cNvCxnSpPr/>
          <p:nvPr/>
        </p:nvCxnSpPr>
        <p:spPr>
          <a:xfrm>
            <a:off x="1530483" y="2336792"/>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540070" y="2336791"/>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14403" y="1988725"/>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1248302" y="2016285"/>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1113053" y="6350445"/>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4642437" y="34652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86032" y="3390517"/>
            <a:ext cx="226690" cy="288514"/>
          </a:xfrm>
          <a:prstGeom prst="rect">
            <a:avLst/>
          </a:prstGeom>
        </p:spPr>
      </p:pic>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5825062" y="3381149"/>
            <a:ext cx="226690" cy="288514"/>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97095" y="5074342"/>
            <a:ext cx="226690" cy="288514"/>
          </a:xfrm>
          <a:prstGeom prst="rect">
            <a:avLst/>
          </a:prstGeom>
        </p:spPr>
      </p:pic>
      <p:sp>
        <p:nvSpPr>
          <p:cNvPr id="13"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14"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15"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300870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303</a:t>
            </a:fld>
            <a:endParaRPr lang="en-US" dirty="0"/>
          </a:p>
        </p:txBody>
      </p:sp>
      <p:cxnSp>
        <p:nvCxnSpPr>
          <p:cNvPr id="36" name="Straight Arrow Connector 35"/>
          <p:cNvCxnSpPr/>
          <p:nvPr/>
        </p:nvCxnSpPr>
        <p:spPr>
          <a:xfrm>
            <a:off x="1530483" y="2336792"/>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540070" y="2336791"/>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14403" y="1988725"/>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1248302" y="2016285"/>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1113053" y="6350445"/>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4642437" y="34652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86032" y="3390517"/>
            <a:ext cx="226690" cy="288514"/>
          </a:xfrm>
          <a:prstGeom prst="rect">
            <a:avLst/>
          </a:prstGeom>
        </p:spPr>
      </p:pic>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5825062" y="3381149"/>
            <a:ext cx="226690" cy="288514"/>
          </a:xfrm>
          <a:prstGeom prst="rect">
            <a:avLst/>
          </a:prstGeom>
        </p:spPr>
      </p:pic>
      <p:sp>
        <p:nvSpPr>
          <p:cNvPr id="27" name="TextBox 26"/>
          <p:cNvSpPr txBox="1"/>
          <p:nvPr/>
        </p:nvSpPr>
        <p:spPr>
          <a:xfrm>
            <a:off x="3440924" y="3669663"/>
            <a:ext cx="1141659" cy="369332"/>
          </a:xfrm>
          <a:prstGeom prst="rect">
            <a:avLst/>
          </a:prstGeom>
          <a:noFill/>
        </p:spPr>
        <p:txBody>
          <a:bodyPr wrap="none" rtlCol="0">
            <a:spAutoFit/>
          </a:bodyPr>
          <a:lstStyle/>
          <a:p>
            <a:r>
              <a:rPr lang="en-US" dirty="0" smtClean="0">
                <a:latin typeface="Cambria" panose="02040503050406030204" pitchFamily="18" charset="0"/>
              </a:rPr>
              <a:t>A (x1, y1)</a:t>
            </a:r>
            <a:endParaRPr lang="en-US" dirty="0">
              <a:latin typeface="Cambria" panose="02040503050406030204" pitchFamily="18" charset="0"/>
            </a:endParaRPr>
          </a:p>
        </p:txBody>
      </p:sp>
      <p:sp>
        <p:nvSpPr>
          <p:cNvPr id="28" name="TextBox 27"/>
          <p:cNvSpPr txBox="1"/>
          <p:nvPr/>
        </p:nvSpPr>
        <p:spPr>
          <a:xfrm>
            <a:off x="6116830" y="3362450"/>
            <a:ext cx="1138453" cy="369332"/>
          </a:xfrm>
          <a:prstGeom prst="rect">
            <a:avLst/>
          </a:prstGeom>
          <a:noFill/>
        </p:spPr>
        <p:txBody>
          <a:bodyPr wrap="none" rtlCol="0">
            <a:spAutoFit/>
          </a:bodyPr>
          <a:lstStyle/>
          <a:p>
            <a:r>
              <a:rPr lang="en-US" dirty="0" smtClean="0">
                <a:latin typeface="Cambria" panose="02040503050406030204" pitchFamily="18" charset="0"/>
              </a:rPr>
              <a:t>B (x2, y2)</a:t>
            </a:r>
            <a:endParaRPr lang="en-US" dirty="0">
              <a:latin typeface="Cambria" panose="02040503050406030204" pitchFamily="18" charset="0"/>
            </a:endParaRPr>
          </a:p>
        </p:txBody>
      </p:sp>
      <p:sp>
        <p:nvSpPr>
          <p:cNvPr id="29" name="TextBox 28"/>
          <p:cNvSpPr txBox="1"/>
          <p:nvPr/>
        </p:nvSpPr>
        <p:spPr>
          <a:xfrm>
            <a:off x="4365323" y="5500093"/>
            <a:ext cx="1127232" cy="369332"/>
          </a:xfrm>
          <a:prstGeom prst="rect">
            <a:avLst/>
          </a:prstGeom>
          <a:noFill/>
        </p:spPr>
        <p:txBody>
          <a:bodyPr wrap="none" rtlCol="0">
            <a:spAutoFit/>
          </a:bodyPr>
          <a:lstStyle/>
          <a:p>
            <a:r>
              <a:rPr lang="en-US" dirty="0" smtClean="0">
                <a:latin typeface="Cambria" panose="02040503050406030204" pitchFamily="18" charset="0"/>
              </a:rPr>
              <a:t>C (x3, y3)</a:t>
            </a:r>
            <a:endParaRPr lang="en-US" dirty="0">
              <a:latin typeface="Cambria" panose="02040503050406030204" pitchFamily="18" charset="0"/>
            </a:endParaRPr>
          </a:p>
        </p:txBody>
      </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97095" y="5074342"/>
            <a:ext cx="226690" cy="288514"/>
          </a:xfrm>
          <a:prstGeom prst="rect">
            <a:avLst/>
          </a:prstGeom>
        </p:spPr>
      </p:pic>
      <p:sp>
        <p:nvSpPr>
          <p:cNvPr id="16"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1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18"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1547063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304</a:t>
            </a:fld>
            <a:endParaRPr lang="en-US" dirty="0"/>
          </a:p>
        </p:txBody>
      </p:sp>
      <p:cxnSp>
        <p:nvCxnSpPr>
          <p:cNvPr id="36" name="Straight Arrow Connector 35"/>
          <p:cNvCxnSpPr/>
          <p:nvPr/>
        </p:nvCxnSpPr>
        <p:spPr>
          <a:xfrm>
            <a:off x="1530483" y="2336792"/>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540070" y="2336791"/>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14403" y="1988725"/>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1248302" y="2016285"/>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1113053" y="6350445"/>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4642437" y="34652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86032" y="3390517"/>
            <a:ext cx="226690" cy="288514"/>
          </a:xfrm>
          <a:prstGeom prst="rect">
            <a:avLst/>
          </a:prstGeom>
        </p:spPr>
      </p:pic>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5825062" y="3381149"/>
            <a:ext cx="226690" cy="288514"/>
          </a:xfrm>
          <a:prstGeom prst="rect">
            <a:avLst/>
          </a:prstGeom>
        </p:spPr>
      </p:pic>
      <p:sp>
        <p:nvSpPr>
          <p:cNvPr id="27" name="TextBox 26"/>
          <p:cNvSpPr txBox="1"/>
          <p:nvPr/>
        </p:nvSpPr>
        <p:spPr>
          <a:xfrm>
            <a:off x="3440924" y="3669663"/>
            <a:ext cx="1141659" cy="369332"/>
          </a:xfrm>
          <a:prstGeom prst="rect">
            <a:avLst/>
          </a:prstGeom>
          <a:noFill/>
        </p:spPr>
        <p:txBody>
          <a:bodyPr wrap="none" rtlCol="0">
            <a:spAutoFit/>
          </a:bodyPr>
          <a:lstStyle/>
          <a:p>
            <a:r>
              <a:rPr lang="en-US" dirty="0" smtClean="0">
                <a:latin typeface="Cambria" panose="02040503050406030204" pitchFamily="18" charset="0"/>
              </a:rPr>
              <a:t>A (x1, y1)</a:t>
            </a:r>
            <a:endParaRPr lang="en-US" dirty="0">
              <a:latin typeface="Cambria" panose="02040503050406030204" pitchFamily="18" charset="0"/>
            </a:endParaRPr>
          </a:p>
        </p:txBody>
      </p:sp>
      <p:sp>
        <p:nvSpPr>
          <p:cNvPr id="28" name="TextBox 27"/>
          <p:cNvSpPr txBox="1"/>
          <p:nvPr/>
        </p:nvSpPr>
        <p:spPr>
          <a:xfrm>
            <a:off x="6116830" y="3362450"/>
            <a:ext cx="1138453" cy="369332"/>
          </a:xfrm>
          <a:prstGeom prst="rect">
            <a:avLst/>
          </a:prstGeom>
          <a:noFill/>
        </p:spPr>
        <p:txBody>
          <a:bodyPr wrap="none" rtlCol="0">
            <a:spAutoFit/>
          </a:bodyPr>
          <a:lstStyle/>
          <a:p>
            <a:r>
              <a:rPr lang="en-US" dirty="0" smtClean="0">
                <a:latin typeface="Cambria" panose="02040503050406030204" pitchFamily="18" charset="0"/>
              </a:rPr>
              <a:t>B (x2, y2)</a:t>
            </a:r>
            <a:endParaRPr lang="en-US" dirty="0">
              <a:latin typeface="Cambria" panose="02040503050406030204" pitchFamily="18" charset="0"/>
            </a:endParaRPr>
          </a:p>
        </p:txBody>
      </p:sp>
      <p:sp>
        <p:nvSpPr>
          <p:cNvPr id="29" name="TextBox 28"/>
          <p:cNvSpPr txBox="1"/>
          <p:nvPr/>
        </p:nvSpPr>
        <p:spPr>
          <a:xfrm>
            <a:off x="4365323" y="5500093"/>
            <a:ext cx="1127232" cy="369332"/>
          </a:xfrm>
          <a:prstGeom prst="rect">
            <a:avLst/>
          </a:prstGeom>
          <a:noFill/>
        </p:spPr>
        <p:txBody>
          <a:bodyPr wrap="none" rtlCol="0">
            <a:spAutoFit/>
          </a:bodyPr>
          <a:lstStyle/>
          <a:p>
            <a:r>
              <a:rPr lang="en-US" dirty="0" smtClean="0">
                <a:latin typeface="Cambria" panose="02040503050406030204" pitchFamily="18" charset="0"/>
              </a:rPr>
              <a:t>C (x3, y3)</a:t>
            </a:r>
            <a:endParaRPr lang="en-US" dirty="0">
              <a:latin typeface="Cambria" panose="02040503050406030204" pitchFamily="18" charset="0"/>
            </a:endParaRPr>
          </a:p>
        </p:txBody>
      </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97095" y="5074342"/>
            <a:ext cx="226690" cy="288514"/>
          </a:xfrm>
          <a:prstGeom prst="rect">
            <a:avLst/>
          </a:prstGeom>
        </p:spPr>
      </p:pic>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5136591" y="4099360"/>
            <a:ext cx="328000" cy="558842"/>
          </a:xfrm>
          <a:prstGeom prst="rect">
            <a:avLst/>
          </a:prstGeom>
          <a:solidFill>
            <a:schemeClr val="bg1"/>
          </a:solidFill>
        </p:spPr>
      </p:pic>
      <p:sp>
        <p:nvSpPr>
          <p:cNvPr id="17"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1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22"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19197640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305</a:t>
            </a:fld>
            <a:endParaRPr lang="en-US" dirty="0"/>
          </a:p>
        </p:txBody>
      </p:sp>
      <p:cxnSp>
        <p:nvCxnSpPr>
          <p:cNvPr id="36" name="Straight Arrow Connector 35"/>
          <p:cNvCxnSpPr/>
          <p:nvPr/>
        </p:nvCxnSpPr>
        <p:spPr>
          <a:xfrm>
            <a:off x="1530483" y="2336792"/>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540070" y="2336791"/>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14403" y="1988725"/>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1248302" y="2016285"/>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1113053" y="6350445"/>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4642437" y="34652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86032" y="3390517"/>
            <a:ext cx="226690" cy="288514"/>
          </a:xfrm>
          <a:prstGeom prst="rect">
            <a:avLst/>
          </a:prstGeom>
        </p:spPr>
      </p:pic>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5825062" y="3381149"/>
            <a:ext cx="226690" cy="288514"/>
          </a:xfrm>
          <a:prstGeom prst="rect">
            <a:avLst/>
          </a:prstGeom>
        </p:spPr>
      </p:pic>
      <p:sp>
        <p:nvSpPr>
          <p:cNvPr id="27" name="TextBox 26"/>
          <p:cNvSpPr txBox="1"/>
          <p:nvPr/>
        </p:nvSpPr>
        <p:spPr>
          <a:xfrm>
            <a:off x="3440924" y="3669663"/>
            <a:ext cx="1141659" cy="369332"/>
          </a:xfrm>
          <a:prstGeom prst="rect">
            <a:avLst/>
          </a:prstGeom>
          <a:noFill/>
        </p:spPr>
        <p:txBody>
          <a:bodyPr wrap="none" rtlCol="0">
            <a:spAutoFit/>
          </a:bodyPr>
          <a:lstStyle/>
          <a:p>
            <a:r>
              <a:rPr lang="en-US" dirty="0" smtClean="0">
                <a:latin typeface="Cambria" panose="02040503050406030204" pitchFamily="18" charset="0"/>
              </a:rPr>
              <a:t>A (x1, y1)</a:t>
            </a:r>
            <a:endParaRPr lang="en-US" dirty="0">
              <a:latin typeface="Cambria" panose="02040503050406030204" pitchFamily="18" charset="0"/>
            </a:endParaRPr>
          </a:p>
        </p:txBody>
      </p:sp>
      <p:sp>
        <p:nvSpPr>
          <p:cNvPr id="28" name="TextBox 27"/>
          <p:cNvSpPr txBox="1"/>
          <p:nvPr/>
        </p:nvSpPr>
        <p:spPr>
          <a:xfrm>
            <a:off x="6116830" y="3362450"/>
            <a:ext cx="1138453" cy="369332"/>
          </a:xfrm>
          <a:prstGeom prst="rect">
            <a:avLst/>
          </a:prstGeom>
          <a:noFill/>
        </p:spPr>
        <p:txBody>
          <a:bodyPr wrap="none" rtlCol="0">
            <a:spAutoFit/>
          </a:bodyPr>
          <a:lstStyle/>
          <a:p>
            <a:r>
              <a:rPr lang="en-US" dirty="0" smtClean="0">
                <a:latin typeface="Cambria" panose="02040503050406030204" pitchFamily="18" charset="0"/>
              </a:rPr>
              <a:t>B (x2, y2)</a:t>
            </a:r>
            <a:endParaRPr lang="en-US" dirty="0">
              <a:latin typeface="Cambria" panose="02040503050406030204" pitchFamily="18" charset="0"/>
            </a:endParaRPr>
          </a:p>
        </p:txBody>
      </p:sp>
      <p:sp>
        <p:nvSpPr>
          <p:cNvPr id="29" name="TextBox 28"/>
          <p:cNvSpPr txBox="1"/>
          <p:nvPr/>
        </p:nvSpPr>
        <p:spPr>
          <a:xfrm>
            <a:off x="4365323" y="5500093"/>
            <a:ext cx="1127232" cy="369332"/>
          </a:xfrm>
          <a:prstGeom prst="rect">
            <a:avLst/>
          </a:prstGeom>
          <a:noFill/>
        </p:spPr>
        <p:txBody>
          <a:bodyPr wrap="none" rtlCol="0">
            <a:spAutoFit/>
          </a:bodyPr>
          <a:lstStyle/>
          <a:p>
            <a:r>
              <a:rPr lang="en-US" dirty="0" smtClean="0">
                <a:latin typeface="Cambria" panose="02040503050406030204" pitchFamily="18" charset="0"/>
              </a:rPr>
              <a:t>C (x3, y3)</a:t>
            </a:r>
            <a:endParaRPr lang="en-US" dirty="0">
              <a:latin typeface="Cambria" panose="02040503050406030204" pitchFamily="18" charset="0"/>
            </a:endParaRPr>
          </a:p>
        </p:txBody>
      </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97095" y="5074342"/>
            <a:ext cx="226690" cy="288514"/>
          </a:xfrm>
          <a:prstGeom prst="rect">
            <a:avLst/>
          </a:prstGeom>
        </p:spPr>
      </p:pic>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5136591" y="4099360"/>
            <a:ext cx="328000" cy="558842"/>
          </a:xfrm>
          <a:prstGeom prst="rect">
            <a:avLst/>
          </a:prstGeom>
          <a:solidFill>
            <a:schemeClr val="bg1"/>
          </a:solidFill>
        </p:spPr>
      </p:pic>
      <p:sp>
        <p:nvSpPr>
          <p:cNvPr id="17" name="TextBox 16"/>
          <p:cNvSpPr txBox="1"/>
          <p:nvPr/>
        </p:nvSpPr>
        <p:spPr>
          <a:xfrm>
            <a:off x="5558824" y="4344687"/>
            <a:ext cx="854721" cy="369332"/>
          </a:xfrm>
          <a:prstGeom prst="rect">
            <a:avLst/>
          </a:prstGeom>
          <a:noFill/>
        </p:spPr>
        <p:txBody>
          <a:bodyPr wrap="none" rtlCol="0">
            <a:spAutoFit/>
          </a:bodyPr>
          <a:lstStyle/>
          <a:p>
            <a:r>
              <a:rPr lang="en-US" dirty="0">
                <a:latin typeface="Cambria" panose="02040503050406030204" pitchFamily="18" charset="0"/>
              </a:rPr>
              <a:t>S</a:t>
            </a:r>
            <a:r>
              <a:rPr lang="en-US" dirty="0" smtClean="0">
                <a:latin typeface="Cambria" panose="02040503050406030204" pitchFamily="18" charset="0"/>
              </a:rPr>
              <a:t> (x, y)</a:t>
            </a:r>
            <a:endParaRPr lang="en-US" dirty="0">
              <a:latin typeface="Cambria" panose="02040503050406030204" pitchFamily="18" charset="0"/>
            </a:endParaRPr>
          </a:p>
        </p:txBody>
      </p:sp>
      <p:sp>
        <p:nvSpPr>
          <p:cNvPr id="18"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2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23"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1679521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306</a:t>
            </a:fld>
            <a:endParaRPr lang="en-US" dirty="0"/>
          </a:p>
        </p:txBody>
      </p:sp>
      <p:cxnSp>
        <p:nvCxnSpPr>
          <p:cNvPr id="36" name="Straight Arrow Connector 35"/>
          <p:cNvCxnSpPr/>
          <p:nvPr/>
        </p:nvCxnSpPr>
        <p:spPr>
          <a:xfrm>
            <a:off x="1530483" y="2336792"/>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540070" y="2336791"/>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14403" y="1988725"/>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1248302" y="2016285"/>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1113053" y="6350445"/>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4642437" y="34652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5825062" y="3381149"/>
            <a:ext cx="226690" cy="288514"/>
          </a:xfrm>
          <a:prstGeom prst="rect">
            <a:avLst/>
          </a:prstGeom>
        </p:spPr>
      </p:pic>
      <p:sp>
        <p:nvSpPr>
          <p:cNvPr id="27" name="TextBox 26"/>
          <p:cNvSpPr txBox="1"/>
          <p:nvPr/>
        </p:nvSpPr>
        <p:spPr>
          <a:xfrm>
            <a:off x="3440924" y="3669663"/>
            <a:ext cx="1141659" cy="369332"/>
          </a:xfrm>
          <a:prstGeom prst="rect">
            <a:avLst/>
          </a:prstGeom>
          <a:noFill/>
        </p:spPr>
        <p:txBody>
          <a:bodyPr wrap="none" rtlCol="0">
            <a:spAutoFit/>
          </a:bodyPr>
          <a:lstStyle/>
          <a:p>
            <a:r>
              <a:rPr lang="en-US" dirty="0" smtClean="0">
                <a:latin typeface="Cambria" panose="02040503050406030204" pitchFamily="18" charset="0"/>
              </a:rPr>
              <a:t>A (x1, y1)</a:t>
            </a:r>
            <a:endParaRPr lang="en-US" dirty="0">
              <a:latin typeface="Cambria" panose="02040503050406030204" pitchFamily="18" charset="0"/>
            </a:endParaRPr>
          </a:p>
        </p:txBody>
      </p:sp>
      <p:sp>
        <p:nvSpPr>
          <p:cNvPr id="28" name="TextBox 27"/>
          <p:cNvSpPr txBox="1"/>
          <p:nvPr/>
        </p:nvSpPr>
        <p:spPr>
          <a:xfrm>
            <a:off x="6116830" y="3362450"/>
            <a:ext cx="1138453" cy="369332"/>
          </a:xfrm>
          <a:prstGeom prst="rect">
            <a:avLst/>
          </a:prstGeom>
          <a:noFill/>
        </p:spPr>
        <p:txBody>
          <a:bodyPr wrap="none" rtlCol="0">
            <a:spAutoFit/>
          </a:bodyPr>
          <a:lstStyle/>
          <a:p>
            <a:r>
              <a:rPr lang="en-US" dirty="0" smtClean="0">
                <a:latin typeface="Cambria" panose="02040503050406030204" pitchFamily="18" charset="0"/>
              </a:rPr>
              <a:t>B (x2, y2)</a:t>
            </a:r>
            <a:endParaRPr lang="en-US" dirty="0">
              <a:latin typeface="Cambria" panose="02040503050406030204" pitchFamily="18" charset="0"/>
            </a:endParaRPr>
          </a:p>
        </p:txBody>
      </p:sp>
      <p:sp>
        <p:nvSpPr>
          <p:cNvPr id="29" name="TextBox 28"/>
          <p:cNvSpPr txBox="1"/>
          <p:nvPr/>
        </p:nvSpPr>
        <p:spPr>
          <a:xfrm>
            <a:off x="4365323" y="5500093"/>
            <a:ext cx="1127232" cy="369332"/>
          </a:xfrm>
          <a:prstGeom prst="rect">
            <a:avLst/>
          </a:prstGeom>
          <a:noFill/>
        </p:spPr>
        <p:txBody>
          <a:bodyPr wrap="none" rtlCol="0">
            <a:spAutoFit/>
          </a:bodyPr>
          <a:lstStyle/>
          <a:p>
            <a:r>
              <a:rPr lang="en-US" dirty="0" smtClean="0">
                <a:latin typeface="Cambria" panose="02040503050406030204" pitchFamily="18" charset="0"/>
              </a:rPr>
              <a:t>C (x3, y3)</a:t>
            </a:r>
            <a:endParaRPr lang="en-US" dirty="0">
              <a:latin typeface="Cambria" panose="02040503050406030204" pitchFamily="18" charset="0"/>
            </a:endParaRPr>
          </a:p>
        </p:txBody>
      </p:sp>
      <p:cxnSp>
        <p:nvCxnSpPr>
          <p:cNvPr id="3" name="Straight Connector 2"/>
          <p:cNvCxnSpPr>
            <a:stCxn id="20" idx="2"/>
          </p:cNvCxnSpPr>
          <p:nvPr/>
        </p:nvCxnSpPr>
        <p:spPr>
          <a:xfrm>
            <a:off x="4699377" y="3679031"/>
            <a:ext cx="476306" cy="6079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86032" y="3390517"/>
            <a:ext cx="226690" cy="288514"/>
          </a:xfrm>
          <a:prstGeom prst="rect">
            <a:avLst/>
          </a:prstGeom>
        </p:spPr>
      </p:pic>
      <p:cxnSp>
        <p:nvCxnSpPr>
          <p:cNvPr id="33" name="Straight Connector 32"/>
          <p:cNvCxnSpPr>
            <a:stCxn id="19" idx="2"/>
          </p:cNvCxnSpPr>
          <p:nvPr/>
        </p:nvCxnSpPr>
        <p:spPr>
          <a:xfrm flipH="1">
            <a:off x="5328084" y="3669663"/>
            <a:ext cx="610323" cy="7697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768854" y="4354940"/>
            <a:ext cx="496979" cy="9139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5136591" y="4111717"/>
            <a:ext cx="328000" cy="558842"/>
          </a:xfrm>
          <a:prstGeom prst="rect">
            <a:avLst/>
          </a:prstGeom>
          <a:solidFill>
            <a:schemeClr val="bg1"/>
          </a:solidFill>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97095" y="5074342"/>
            <a:ext cx="226690" cy="288514"/>
          </a:xfrm>
          <a:prstGeom prst="rect">
            <a:avLst/>
          </a:prstGeom>
        </p:spPr>
      </p:pic>
      <p:sp>
        <p:nvSpPr>
          <p:cNvPr id="38" name="TextBox 37"/>
          <p:cNvSpPr txBox="1"/>
          <p:nvPr/>
        </p:nvSpPr>
        <p:spPr>
          <a:xfrm>
            <a:off x="5700003" y="3917660"/>
            <a:ext cx="441146" cy="369332"/>
          </a:xfrm>
          <a:prstGeom prst="rect">
            <a:avLst/>
          </a:prstGeom>
          <a:noFill/>
        </p:spPr>
        <p:txBody>
          <a:bodyPr wrap="none" rtlCol="0">
            <a:spAutoFit/>
          </a:bodyPr>
          <a:lstStyle/>
          <a:p>
            <a:r>
              <a:rPr lang="en-US" dirty="0" smtClean="0">
                <a:latin typeface="Cambria" panose="02040503050406030204" pitchFamily="18" charset="0"/>
              </a:rPr>
              <a:t>d2</a:t>
            </a:r>
            <a:endParaRPr lang="en-US" dirty="0">
              <a:latin typeface="Cambria" panose="02040503050406030204" pitchFamily="18" charset="0"/>
            </a:endParaRPr>
          </a:p>
        </p:txBody>
      </p:sp>
      <p:sp>
        <p:nvSpPr>
          <p:cNvPr id="39" name="TextBox 38"/>
          <p:cNvSpPr txBox="1"/>
          <p:nvPr/>
        </p:nvSpPr>
        <p:spPr>
          <a:xfrm>
            <a:off x="4847882" y="3639924"/>
            <a:ext cx="441146" cy="369332"/>
          </a:xfrm>
          <a:prstGeom prst="rect">
            <a:avLst/>
          </a:prstGeom>
          <a:noFill/>
        </p:spPr>
        <p:txBody>
          <a:bodyPr wrap="none" rtlCol="0">
            <a:spAutoFit/>
          </a:bodyPr>
          <a:lstStyle/>
          <a:p>
            <a:r>
              <a:rPr lang="en-US" dirty="0" smtClean="0">
                <a:latin typeface="Cambria" panose="02040503050406030204" pitchFamily="18" charset="0"/>
              </a:rPr>
              <a:t>d1</a:t>
            </a:r>
            <a:endParaRPr lang="en-US" dirty="0">
              <a:latin typeface="Cambria" panose="02040503050406030204" pitchFamily="18" charset="0"/>
            </a:endParaRPr>
          </a:p>
        </p:txBody>
      </p:sp>
      <p:sp>
        <p:nvSpPr>
          <p:cNvPr id="40" name="TextBox 39"/>
          <p:cNvSpPr txBox="1"/>
          <p:nvPr/>
        </p:nvSpPr>
        <p:spPr>
          <a:xfrm>
            <a:off x="4867179" y="4899594"/>
            <a:ext cx="441146" cy="369332"/>
          </a:xfrm>
          <a:prstGeom prst="rect">
            <a:avLst/>
          </a:prstGeom>
          <a:noFill/>
        </p:spPr>
        <p:txBody>
          <a:bodyPr wrap="none" rtlCol="0">
            <a:spAutoFit/>
          </a:bodyPr>
          <a:lstStyle/>
          <a:p>
            <a:r>
              <a:rPr lang="en-US" dirty="0" smtClean="0">
                <a:latin typeface="Cambria" panose="02040503050406030204" pitchFamily="18" charset="0"/>
              </a:rPr>
              <a:t>d3</a:t>
            </a:r>
            <a:endParaRPr lang="en-US" dirty="0">
              <a:latin typeface="Cambria" panose="02040503050406030204" pitchFamily="18" charset="0"/>
            </a:endParaRPr>
          </a:p>
        </p:txBody>
      </p:sp>
      <p:sp>
        <p:nvSpPr>
          <p:cNvPr id="41" name="TextBox 40"/>
          <p:cNvSpPr txBox="1"/>
          <p:nvPr/>
        </p:nvSpPr>
        <p:spPr>
          <a:xfrm>
            <a:off x="5464591" y="4391963"/>
            <a:ext cx="740908" cy="369332"/>
          </a:xfrm>
          <a:prstGeom prst="rect">
            <a:avLst/>
          </a:prstGeom>
          <a:noFill/>
        </p:spPr>
        <p:txBody>
          <a:bodyPr wrap="none" rtlCol="0">
            <a:spAutoFit/>
          </a:bodyPr>
          <a:lstStyle/>
          <a:p>
            <a:r>
              <a:rPr lang="en-US" dirty="0" smtClean="0">
                <a:latin typeface="Cambria" panose="02040503050406030204" pitchFamily="18" charset="0"/>
              </a:rPr>
              <a:t> (x, y)</a:t>
            </a:r>
            <a:endParaRPr lang="en-US" dirty="0">
              <a:latin typeface="Cambria" panose="02040503050406030204" pitchFamily="18" charset="0"/>
            </a:endParaRPr>
          </a:p>
        </p:txBody>
      </p:sp>
      <p:sp>
        <p:nvSpPr>
          <p:cNvPr id="24"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2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26"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1187600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307</a:t>
            </a:fld>
            <a:endParaRPr lang="en-US" dirty="0"/>
          </a:p>
        </p:txBody>
      </p:sp>
      <p:cxnSp>
        <p:nvCxnSpPr>
          <p:cNvPr id="36" name="Straight Arrow Connector 35"/>
          <p:cNvCxnSpPr/>
          <p:nvPr/>
        </p:nvCxnSpPr>
        <p:spPr>
          <a:xfrm>
            <a:off x="1530483" y="2336792"/>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540070" y="2336791"/>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14403" y="1988725"/>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1248302" y="2016285"/>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1113053" y="6350445"/>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4642437" y="346524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5825062" y="3381149"/>
            <a:ext cx="226690" cy="288514"/>
          </a:xfrm>
          <a:prstGeom prst="rect">
            <a:avLst/>
          </a:prstGeom>
        </p:spPr>
      </p:pic>
      <p:sp>
        <p:nvSpPr>
          <p:cNvPr id="27" name="TextBox 26"/>
          <p:cNvSpPr txBox="1"/>
          <p:nvPr/>
        </p:nvSpPr>
        <p:spPr>
          <a:xfrm>
            <a:off x="3440924" y="3669663"/>
            <a:ext cx="1141659" cy="369332"/>
          </a:xfrm>
          <a:prstGeom prst="rect">
            <a:avLst/>
          </a:prstGeom>
          <a:noFill/>
        </p:spPr>
        <p:txBody>
          <a:bodyPr wrap="none" rtlCol="0">
            <a:spAutoFit/>
          </a:bodyPr>
          <a:lstStyle/>
          <a:p>
            <a:r>
              <a:rPr lang="en-US" dirty="0" smtClean="0">
                <a:latin typeface="Cambria" panose="02040503050406030204" pitchFamily="18" charset="0"/>
              </a:rPr>
              <a:t>A (x1, y1)</a:t>
            </a:r>
            <a:endParaRPr lang="en-US" dirty="0">
              <a:latin typeface="Cambria" panose="02040503050406030204" pitchFamily="18" charset="0"/>
            </a:endParaRPr>
          </a:p>
        </p:txBody>
      </p:sp>
      <p:sp>
        <p:nvSpPr>
          <p:cNvPr id="28" name="TextBox 27"/>
          <p:cNvSpPr txBox="1"/>
          <p:nvPr/>
        </p:nvSpPr>
        <p:spPr>
          <a:xfrm>
            <a:off x="6116830" y="3362450"/>
            <a:ext cx="1138453" cy="369332"/>
          </a:xfrm>
          <a:prstGeom prst="rect">
            <a:avLst/>
          </a:prstGeom>
          <a:noFill/>
        </p:spPr>
        <p:txBody>
          <a:bodyPr wrap="none" rtlCol="0">
            <a:spAutoFit/>
          </a:bodyPr>
          <a:lstStyle/>
          <a:p>
            <a:r>
              <a:rPr lang="en-US" dirty="0" smtClean="0">
                <a:latin typeface="Cambria" panose="02040503050406030204" pitchFamily="18" charset="0"/>
              </a:rPr>
              <a:t>B (x2, y2)</a:t>
            </a:r>
            <a:endParaRPr lang="en-US" dirty="0">
              <a:latin typeface="Cambria" panose="02040503050406030204" pitchFamily="18" charset="0"/>
            </a:endParaRPr>
          </a:p>
        </p:txBody>
      </p:sp>
      <p:sp>
        <p:nvSpPr>
          <p:cNvPr id="29" name="TextBox 28"/>
          <p:cNvSpPr txBox="1"/>
          <p:nvPr/>
        </p:nvSpPr>
        <p:spPr>
          <a:xfrm>
            <a:off x="4365323" y="5500093"/>
            <a:ext cx="1127232" cy="369332"/>
          </a:xfrm>
          <a:prstGeom prst="rect">
            <a:avLst/>
          </a:prstGeom>
          <a:noFill/>
        </p:spPr>
        <p:txBody>
          <a:bodyPr wrap="none" rtlCol="0">
            <a:spAutoFit/>
          </a:bodyPr>
          <a:lstStyle/>
          <a:p>
            <a:r>
              <a:rPr lang="en-US" dirty="0" smtClean="0">
                <a:latin typeface="Cambria" panose="02040503050406030204" pitchFamily="18" charset="0"/>
              </a:rPr>
              <a:t>C (x3, y3)</a:t>
            </a:r>
            <a:endParaRPr lang="en-US" dirty="0">
              <a:latin typeface="Cambria" panose="02040503050406030204" pitchFamily="18" charset="0"/>
            </a:endParaRPr>
          </a:p>
        </p:txBody>
      </p:sp>
      <p:cxnSp>
        <p:nvCxnSpPr>
          <p:cNvPr id="3" name="Straight Connector 2"/>
          <p:cNvCxnSpPr>
            <a:stCxn id="20" idx="2"/>
          </p:cNvCxnSpPr>
          <p:nvPr/>
        </p:nvCxnSpPr>
        <p:spPr>
          <a:xfrm>
            <a:off x="4699377" y="3679031"/>
            <a:ext cx="476306" cy="6079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86032" y="3390517"/>
            <a:ext cx="226690" cy="288514"/>
          </a:xfrm>
          <a:prstGeom prst="rect">
            <a:avLst/>
          </a:prstGeom>
        </p:spPr>
      </p:pic>
      <p:cxnSp>
        <p:nvCxnSpPr>
          <p:cNvPr id="33" name="Straight Connector 32"/>
          <p:cNvCxnSpPr>
            <a:stCxn id="19" idx="2"/>
          </p:cNvCxnSpPr>
          <p:nvPr/>
        </p:nvCxnSpPr>
        <p:spPr>
          <a:xfrm flipH="1">
            <a:off x="5328084" y="3669663"/>
            <a:ext cx="610323" cy="7697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768854" y="4354940"/>
            <a:ext cx="496979" cy="9139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5136591" y="4111717"/>
            <a:ext cx="328000" cy="558842"/>
          </a:xfrm>
          <a:prstGeom prst="rect">
            <a:avLst/>
          </a:prstGeom>
          <a:solidFill>
            <a:schemeClr val="bg1"/>
          </a:solidFill>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12987" t="32656" r="68263" b="32476"/>
          <a:stretch/>
        </p:blipFill>
        <p:spPr>
          <a:xfrm>
            <a:off x="4597095" y="5074342"/>
            <a:ext cx="226690" cy="288514"/>
          </a:xfrm>
          <a:prstGeom prst="rect">
            <a:avLst/>
          </a:prstGeom>
        </p:spPr>
      </p:pic>
      <p:sp>
        <p:nvSpPr>
          <p:cNvPr id="38" name="TextBox 37"/>
          <p:cNvSpPr txBox="1"/>
          <p:nvPr/>
        </p:nvSpPr>
        <p:spPr>
          <a:xfrm>
            <a:off x="5700003" y="3917660"/>
            <a:ext cx="441146" cy="369332"/>
          </a:xfrm>
          <a:prstGeom prst="rect">
            <a:avLst/>
          </a:prstGeom>
          <a:noFill/>
        </p:spPr>
        <p:txBody>
          <a:bodyPr wrap="none" rtlCol="0">
            <a:spAutoFit/>
          </a:bodyPr>
          <a:lstStyle/>
          <a:p>
            <a:r>
              <a:rPr lang="en-US" dirty="0" smtClean="0">
                <a:latin typeface="Cambria" panose="02040503050406030204" pitchFamily="18" charset="0"/>
              </a:rPr>
              <a:t>d2</a:t>
            </a:r>
            <a:endParaRPr lang="en-US" dirty="0">
              <a:latin typeface="Cambria" panose="02040503050406030204" pitchFamily="18" charset="0"/>
            </a:endParaRPr>
          </a:p>
        </p:txBody>
      </p:sp>
      <p:sp>
        <p:nvSpPr>
          <p:cNvPr id="39" name="TextBox 38"/>
          <p:cNvSpPr txBox="1"/>
          <p:nvPr/>
        </p:nvSpPr>
        <p:spPr>
          <a:xfrm>
            <a:off x="4847882" y="3639924"/>
            <a:ext cx="441146" cy="369332"/>
          </a:xfrm>
          <a:prstGeom prst="rect">
            <a:avLst/>
          </a:prstGeom>
          <a:noFill/>
        </p:spPr>
        <p:txBody>
          <a:bodyPr wrap="none" rtlCol="0">
            <a:spAutoFit/>
          </a:bodyPr>
          <a:lstStyle/>
          <a:p>
            <a:r>
              <a:rPr lang="en-US" dirty="0" smtClean="0">
                <a:latin typeface="Cambria" panose="02040503050406030204" pitchFamily="18" charset="0"/>
              </a:rPr>
              <a:t>d1</a:t>
            </a:r>
            <a:endParaRPr lang="en-US" dirty="0">
              <a:latin typeface="Cambria" panose="02040503050406030204" pitchFamily="18" charset="0"/>
            </a:endParaRPr>
          </a:p>
        </p:txBody>
      </p:sp>
      <p:sp>
        <p:nvSpPr>
          <p:cNvPr id="40" name="TextBox 39"/>
          <p:cNvSpPr txBox="1"/>
          <p:nvPr/>
        </p:nvSpPr>
        <p:spPr>
          <a:xfrm>
            <a:off x="4867179" y="4899594"/>
            <a:ext cx="441146" cy="369332"/>
          </a:xfrm>
          <a:prstGeom prst="rect">
            <a:avLst/>
          </a:prstGeom>
          <a:noFill/>
        </p:spPr>
        <p:txBody>
          <a:bodyPr wrap="none" rtlCol="0">
            <a:spAutoFit/>
          </a:bodyPr>
          <a:lstStyle/>
          <a:p>
            <a:r>
              <a:rPr lang="en-US" dirty="0" smtClean="0">
                <a:latin typeface="Cambria" panose="02040503050406030204" pitchFamily="18" charset="0"/>
              </a:rPr>
              <a:t>d3</a:t>
            </a:r>
            <a:endParaRPr lang="en-US" dirty="0">
              <a:latin typeface="Cambria" panose="02040503050406030204" pitchFamily="18" charset="0"/>
            </a:endParaRPr>
          </a:p>
        </p:txBody>
      </p:sp>
      <p:sp>
        <p:nvSpPr>
          <p:cNvPr id="41" name="TextBox 40"/>
          <p:cNvSpPr txBox="1"/>
          <p:nvPr/>
        </p:nvSpPr>
        <p:spPr>
          <a:xfrm>
            <a:off x="5464591" y="4391963"/>
            <a:ext cx="740908" cy="369332"/>
          </a:xfrm>
          <a:prstGeom prst="rect">
            <a:avLst/>
          </a:prstGeom>
          <a:noFill/>
        </p:spPr>
        <p:txBody>
          <a:bodyPr wrap="none" rtlCol="0">
            <a:spAutoFit/>
          </a:bodyPr>
          <a:lstStyle/>
          <a:p>
            <a:r>
              <a:rPr lang="en-US" dirty="0" smtClean="0">
                <a:latin typeface="Cambria" panose="02040503050406030204" pitchFamily="18" charset="0"/>
              </a:rPr>
              <a:t> (x, y)</a:t>
            </a:r>
            <a:endParaRPr 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42" name="TextBox 41"/>
              <p:cNvSpPr txBox="1"/>
              <p:nvPr/>
            </p:nvSpPr>
            <p:spPr>
              <a:xfrm>
                <a:off x="2793451" y="2476143"/>
                <a:ext cx="2884316" cy="656013"/>
              </a:xfrm>
              <a:prstGeom prst="rect">
                <a:avLst/>
              </a:prstGeom>
              <a:noFill/>
              <a:ln w="28575">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charset="0"/>
                            </a:rPr>
                          </m:ctrlPr>
                        </m:radPr>
                        <m:deg/>
                        <m:e>
                          <m:sSup>
                            <m:sSupPr>
                              <m:ctrlPr>
                                <a:rPr lang="en-US" i="1">
                                  <a:latin typeface="Cambria Math" charset="0"/>
                                </a:rPr>
                              </m:ctrlPr>
                            </m:sSupPr>
                            <m:e>
                              <m:r>
                                <a:rPr lang="vi-VN" i="1">
                                  <a:latin typeface="Cambria Math" panose="02040503050406030204" pitchFamily="18" charset="0"/>
                                </a:rPr>
                                <m:t>(</m:t>
                              </m:r>
                              <m:sSub>
                                <m:sSubPr>
                                  <m:ctrlPr>
                                    <a:rPr lang="en-US" i="1">
                                      <a:latin typeface="Cambria Math" charset="0"/>
                                    </a:rPr>
                                  </m:ctrlPr>
                                </m:sSubPr>
                                <m:e>
                                  <m:r>
                                    <a:rPr lang="vi-VN" i="1">
                                      <a:latin typeface="Cambria Math" panose="02040503050406030204" pitchFamily="18" charset="0"/>
                                    </a:rPr>
                                    <m:t>𝑥</m:t>
                                  </m:r>
                                </m:e>
                                <m:sub>
                                  <m:r>
                                    <a:rPr lang="en-US" b="0" i="1" smtClean="0">
                                      <a:latin typeface="Cambria Math" panose="02040503050406030204" pitchFamily="18" charset="0"/>
                                    </a:rPr>
                                    <m:t>1</m:t>
                                  </m:r>
                                </m:sub>
                              </m:sSub>
                              <m:r>
                                <a:rPr lang="vi-VN" i="1">
                                  <a:latin typeface="Cambria Math" panose="02040503050406030204" pitchFamily="18" charset="0"/>
                                </a:rPr>
                                <m:t>−</m:t>
                              </m:r>
                              <m:r>
                                <a:rPr lang="en-US" b="0" i="1" smtClean="0">
                                  <a:latin typeface="Cambria Math" panose="02040503050406030204" pitchFamily="18" charset="0"/>
                                </a:rPr>
                                <m:t>𝑥</m:t>
                              </m:r>
                              <m:r>
                                <a:rPr lang="vi-VN" i="1">
                                  <a:latin typeface="Cambria Math" panose="02040503050406030204" pitchFamily="18" charset="0"/>
                                </a:rPr>
                                <m:t>)</m:t>
                              </m:r>
                            </m:e>
                            <m:sup>
                              <m:r>
                                <a:rPr lang="vi-VN" i="1">
                                  <a:latin typeface="Cambria Math" panose="02040503050406030204" pitchFamily="18" charset="0"/>
                                </a:rPr>
                                <m:t>2</m:t>
                              </m:r>
                            </m:sup>
                          </m:sSup>
                          <m:r>
                            <a:rPr lang="vi-VN" i="1">
                              <a:latin typeface="Cambria Math" panose="02040503050406030204" pitchFamily="18" charset="0"/>
                            </a:rPr>
                            <m:t>+ </m:t>
                          </m:r>
                          <m:sSup>
                            <m:sSupPr>
                              <m:ctrlPr>
                                <a:rPr lang="en-US" i="1">
                                  <a:latin typeface="Cambria Math" charset="0"/>
                                </a:rPr>
                              </m:ctrlPr>
                            </m:sSupPr>
                            <m:e>
                              <m:r>
                                <a:rPr lang="vi-VN" i="1">
                                  <a:latin typeface="Cambria Math" panose="02040503050406030204" pitchFamily="18" charset="0"/>
                                </a:rPr>
                                <m:t>(</m:t>
                              </m:r>
                              <m:sSub>
                                <m:sSubPr>
                                  <m:ctrlPr>
                                    <a:rPr lang="en-US" i="1">
                                      <a:latin typeface="Cambria Math" charset="0"/>
                                    </a:rPr>
                                  </m:ctrlPr>
                                </m:sSubPr>
                                <m:e>
                                  <m:r>
                                    <a:rPr lang="vi-VN" i="1">
                                      <a:latin typeface="Cambria Math" panose="02040503050406030204" pitchFamily="18" charset="0"/>
                                    </a:rPr>
                                    <m:t>𝑦</m:t>
                                  </m:r>
                                </m:e>
                                <m:sub>
                                  <m:r>
                                    <a:rPr lang="en-US" b="0" i="1" smtClean="0">
                                      <a:latin typeface="Cambria Math" panose="02040503050406030204" pitchFamily="18" charset="0"/>
                                    </a:rPr>
                                    <m:t>1</m:t>
                                  </m:r>
                                </m:sub>
                              </m:sSub>
                              <m:r>
                                <a:rPr lang="vi-VN" i="1">
                                  <a:latin typeface="Cambria Math" panose="02040503050406030204" pitchFamily="18" charset="0"/>
                                </a:rPr>
                                <m:t>−</m:t>
                              </m:r>
                              <m:r>
                                <a:rPr lang="en-US" b="0" i="1" smtClean="0">
                                  <a:latin typeface="Cambria Math" panose="02040503050406030204" pitchFamily="18" charset="0"/>
                                </a:rPr>
                                <m:t>𝑦</m:t>
                              </m:r>
                              <m:r>
                                <a:rPr lang="vi-VN" i="1">
                                  <a:latin typeface="Cambria Math" panose="02040503050406030204" pitchFamily="18" charset="0"/>
                                </a:rPr>
                                <m:t>)</m:t>
                              </m:r>
                            </m:e>
                            <m:sup>
                              <m:r>
                                <a:rPr lang="vi-VN" i="1">
                                  <a:latin typeface="Cambria Math" panose="02040503050406030204" pitchFamily="18" charset="0"/>
                                </a:rPr>
                                <m:t>2</m:t>
                              </m:r>
                            </m:sup>
                          </m:sSup>
                        </m:e>
                      </m:rad>
                      <m:r>
                        <a:rPr lang="vi-VN" i="1">
                          <a:latin typeface="Cambria Math" panose="02040503050406030204" pitchFamily="18" charset="0"/>
                        </a:rPr>
                        <m:t>=</m:t>
                      </m:r>
                      <m:r>
                        <a:rPr lang="vi-VN" i="1">
                          <a:latin typeface="Cambria Math" panose="02040503050406030204" pitchFamily="18" charset="0"/>
                        </a:rPr>
                        <m:t>𝑑</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2793451" y="2476143"/>
                <a:ext cx="2884316" cy="656013"/>
              </a:xfrm>
              <a:prstGeom prst="rect">
                <a:avLst/>
              </a:prstGeom>
              <a:blipFill rotWithShape="0">
                <a:blip r:embed="rId4"/>
                <a:stretch>
                  <a:fillRect/>
                </a:stretch>
              </a:blipFill>
              <a:ln w="28575">
                <a:solidFill>
                  <a:srgbClr val="FF0000"/>
                </a:solidFill>
              </a:ln>
            </p:spPr>
            <p:txBody>
              <a:bodyPr/>
              <a:lstStyle/>
              <a:p>
                <a:r>
                  <a:rPr lang="en-US">
                    <a:noFill/>
                  </a:rPr>
                  <a:t> </a:t>
                </a:r>
              </a:p>
            </p:txBody>
          </p:sp>
        </mc:Fallback>
      </mc:AlternateContent>
      <p:sp>
        <p:nvSpPr>
          <p:cNvPr id="25"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2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1"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12964707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308</a:t>
            </a:fld>
            <a:endParaRPr lang="en-US" dirty="0"/>
          </a:p>
        </p:txBody>
      </p:sp>
      <mc:AlternateContent xmlns:mc="http://schemas.openxmlformats.org/markup-compatibility/2006" xmlns:a14="http://schemas.microsoft.com/office/drawing/2010/main">
        <mc:Choice Requires="a14">
          <p:sp>
            <p:nvSpPr>
              <p:cNvPr id="7" name="Rectangle 6"/>
              <p:cNvSpPr/>
              <p:nvPr/>
            </p:nvSpPr>
            <p:spPr>
              <a:xfrm>
                <a:off x="2204795" y="2359987"/>
                <a:ext cx="3435428" cy="427746"/>
              </a:xfrm>
              <a:prstGeom prst="rect">
                <a:avLst/>
              </a:prstGeom>
            </p:spPr>
            <p:txBody>
              <a:bodyPr wrap="none">
                <a:spAutoFit/>
              </a:bodyPr>
              <a:lstStyle/>
              <a:p>
                <a14:m>
                  <m:oMath xmlns:m="http://schemas.openxmlformats.org/officeDocument/2006/math">
                    <m:sSub>
                      <m:sSubPr>
                        <m:ctrlPr>
                          <a:rPr lang="en-US" i="1" smtClean="0">
                            <a:latin typeface="Cambria Math" charset="0"/>
                          </a:rPr>
                        </m:ctrlPr>
                      </m:sSubPr>
                      <m:e>
                        <m:r>
                          <a:rPr lang="vi-VN" i="1">
                            <a:latin typeface="Cambria Math" panose="02040503050406030204" pitchFamily="18" charset="0"/>
                            <a:ea typeface="SimSun" panose="02010600030101010101" pitchFamily="2" charset="-122"/>
                            <a:cs typeface="Times New Roman" panose="02020603050405020304" pitchFamily="18" charset="0"/>
                          </a:rPr>
                          <m:t>𝑑</m:t>
                        </m:r>
                      </m:e>
                      <m:sub>
                        <m:r>
                          <a:rPr lang="vi-VN" i="1">
                            <a:latin typeface="Cambria Math" panose="02040503050406030204" pitchFamily="18" charset="0"/>
                            <a:ea typeface="SimSun" panose="02010600030101010101" pitchFamily="2" charset="-122"/>
                            <a:cs typeface="Times New Roman" panose="02020603050405020304" pitchFamily="18" charset="0"/>
                          </a:rPr>
                          <m:t>1</m:t>
                        </m:r>
                      </m:sub>
                    </m:sSub>
                    <m:r>
                      <a:rPr lang="en-US" b="0" i="1" smtClean="0">
                        <a:latin typeface="Cambria Math" panose="02040503050406030204" pitchFamily="18" charset="0"/>
                        <a:ea typeface="SimSun" panose="02010600030101010101" pitchFamily="2" charset="-122"/>
                        <a:cs typeface="Times New Roman" panose="02020603050405020304" pitchFamily="18" charset="0"/>
                      </a:rPr>
                      <m:t>= </m:t>
                    </m:r>
                    <m:rad>
                      <m:radPr>
                        <m:degHide m:val="on"/>
                        <m:ctrlPr>
                          <a:rPr lang="en-US" i="1">
                            <a:latin typeface="Cambria Math" charset="0"/>
                          </a:rPr>
                        </m:ctrlPr>
                      </m:radPr>
                      <m:deg/>
                      <m:e>
                        <m:sSup>
                          <m:sSupPr>
                            <m:ctrlPr>
                              <a:rPr lang="en-US" i="1">
                                <a:effectLst/>
                                <a:latin typeface="Cambria Math" charset="0"/>
                              </a:rPr>
                            </m:ctrlPr>
                          </m:sSupPr>
                          <m:e>
                            <m:d>
                              <m:dPr>
                                <m:ctrlPr>
                                  <a:rPr lang="en-US" i="1">
                                    <a:effectLst/>
                                    <a:latin typeface="Cambria Math" charset="0"/>
                                  </a:rPr>
                                </m:ctrlPr>
                              </m:dPr>
                              <m:e>
                                <m:sSub>
                                  <m:sSubPr>
                                    <m:ctrlPr>
                                      <a:rPr lang="en-US" i="1">
                                        <a:effectLst/>
                                        <a:latin typeface="Cambria Math" charset="0"/>
                                      </a:rPr>
                                    </m:ctrlPr>
                                  </m:sSubPr>
                                  <m:e>
                                    <m:r>
                                      <a:rPr lang="vi-VN" i="1">
                                        <a:effectLst/>
                                        <a:latin typeface="Cambria Math" panose="02040503050406030204" pitchFamily="18" charset="0"/>
                                        <a:ea typeface="SimSun" panose="02010600030101010101" pitchFamily="2" charset="-122"/>
                                        <a:cs typeface="Times New Roman" panose="02020603050405020304" pitchFamily="18" charset="0"/>
                                      </a:rPr>
                                      <m:t>𝑥</m:t>
                                    </m:r>
                                  </m:e>
                                  <m:sub>
                                    <m:r>
                                      <a:rPr lang="vi-VN" i="1">
                                        <a:effectLst/>
                                        <a:latin typeface="Cambria Math" panose="02040503050406030204" pitchFamily="18" charset="0"/>
                                        <a:ea typeface="SimSun" panose="02010600030101010101" pitchFamily="2" charset="-122"/>
                                        <a:cs typeface="Times New Roman" panose="02020603050405020304" pitchFamily="18" charset="0"/>
                                      </a:rPr>
                                      <m:t>1</m:t>
                                    </m:r>
                                  </m:sub>
                                </m:sSub>
                                <m:r>
                                  <a:rPr lang="vi-VN" i="1">
                                    <a:effectLst/>
                                    <a:latin typeface="Cambria Math" panose="02040503050406030204" pitchFamily="18" charset="0"/>
                                    <a:ea typeface="SimSun" panose="02010600030101010101" pitchFamily="2" charset="-122"/>
                                    <a:cs typeface="Times New Roman" panose="02020603050405020304" pitchFamily="18" charset="0"/>
                                  </a:rPr>
                                  <m:t>−</m:t>
                                </m:r>
                                <m:r>
                                  <a:rPr lang="en-US" b="0" i="1" smtClean="0">
                                    <a:effectLst/>
                                    <a:latin typeface="Cambria Math" panose="02040503050406030204" pitchFamily="18" charset="0"/>
                                    <a:ea typeface="SimSun" panose="02010600030101010101" pitchFamily="2" charset="-122"/>
                                    <a:cs typeface="Times New Roman" panose="02020603050405020304" pitchFamily="18" charset="0"/>
                                  </a:rPr>
                                  <m:t>𝑥</m:t>
                                </m:r>
                              </m:e>
                            </m:d>
                          </m:e>
                          <m:sup>
                            <m:r>
                              <a:rPr lang="vi-VN" i="1">
                                <a:effectLst/>
                                <a:latin typeface="Cambria Math" panose="02040503050406030204" pitchFamily="18" charset="0"/>
                                <a:ea typeface="SimSun" panose="02010600030101010101" pitchFamily="2" charset="-122"/>
                                <a:cs typeface="Times New Roman" panose="02020603050405020304" pitchFamily="18" charset="0"/>
                              </a:rPr>
                              <m:t>2</m:t>
                            </m:r>
                          </m:sup>
                        </m:sSup>
                        <m:r>
                          <a:rPr lang="vi-VN" i="1">
                            <a:effectLst/>
                            <a:latin typeface="Cambria Math" panose="02040503050406030204" pitchFamily="18" charset="0"/>
                            <a:ea typeface="SimSun" panose="02010600030101010101" pitchFamily="2" charset="-122"/>
                            <a:cs typeface="Times New Roman" panose="02020603050405020304" pitchFamily="18" charset="0"/>
                          </a:rPr>
                          <m:t>+ </m:t>
                        </m:r>
                        <m:sSup>
                          <m:sSupPr>
                            <m:ctrlPr>
                              <a:rPr lang="en-US" i="1">
                                <a:effectLst/>
                                <a:latin typeface="Cambria Math" charset="0"/>
                              </a:rPr>
                            </m:ctrlPr>
                          </m:sSupPr>
                          <m:e>
                            <m:d>
                              <m:dPr>
                                <m:ctrlPr>
                                  <a:rPr lang="en-US" i="1">
                                    <a:effectLst/>
                                    <a:latin typeface="Cambria Math" charset="0"/>
                                  </a:rPr>
                                </m:ctrlPr>
                              </m:dPr>
                              <m:e>
                                <m:sSub>
                                  <m:sSubPr>
                                    <m:ctrlPr>
                                      <a:rPr lang="en-US" i="1">
                                        <a:effectLst/>
                                        <a:latin typeface="Cambria Math" charset="0"/>
                                      </a:rPr>
                                    </m:ctrlPr>
                                  </m:sSubPr>
                                  <m:e>
                                    <m:r>
                                      <a:rPr lang="vi-VN" i="1">
                                        <a:effectLst/>
                                        <a:latin typeface="Cambria Math" panose="02040503050406030204" pitchFamily="18" charset="0"/>
                                        <a:ea typeface="SimSun" panose="02010600030101010101" pitchFamily="2" charset="-122"/>
                                        <a:cs typeface="Times New Roman" panose="02020603050405020304" pitchFamily="18" charset="0"/>
                                      </a:rPr>
                                      <m:t>𝑦</m:t>
                                    </m:r>
                                  </m:e>
                                  <m:sub>
                                    <m:r>
                                      <a:rPr lang="vi-VN" i="1">
                                        <a:effectLst/>
                                        <a:latin typeface="Cambria Math" panose="02040503050406030204" pitchFamily="18" charset="0"/>
                                        <a:ea typeface="SimSun" panose="02010600030101010101" pitchFamily="2" charset="-122"/>
                                        <a:cs typeface="Times New Roman" panose="02020603050405020304" pitchFamily="18" charset="0"/>
                                      </a:rPr>
                                      <m:t>1</m:t>
                                    </m:r>
                                  </m:sub>
                                </m:sSub>
                                <m:r>
                                  <a:rPr lang="vi-VN" i="1">
                                    <a:effectLst/>
                                    <a:latin typeface="Cambria Math" panose="02040503050406030204" pitchFamily="18" charset="0"/>
                                    <a:ea typeface="SimSun" panose="02010600030101010101" pitchFamily="2" charset="-122"/>
                                    <a:cs typeface="Times New Roman" panose="02020603050405020304" pitchFamily="18" charset="0"/>
                                  </a:rPr>
                                  <m:t>−</m:t>
                                </m:r>
                                <m:r>
                                  <a:rPr lang="en-US" b="0" i="1" smtClean="0">
                                    <a:effectLst/>
                                    <a:latin typeface="Cambria Math" panose="02040503050406030204" pitchFamily="18" charset="0"/>
                                    <a:ea typeface="SimSun" panose="02010600030101010101" pitchFamily="2" charset="-122"/>
                                    <a:cs typeface="Times New Roman" panose="02020603050405020304" pitchFamily="18" charset="0"/>
                                  </a:rPr>
                                  <m:t>𝑦</m:t>
                                </m:r>
                              </m:e>
                            </m:d>
                          </m:e>
                          <m:sup>
                            <m:r>
                              <a:rPr lang="vi-VN" i="1">
                                <a:effectLst/>
                                <a:latin typeface="Cambria Math" panose="02040503050406030204" pitchFamily="18" charset="0"/>
                                <a:ea typeface="SimSun" panose="02010600030101010101" pitchFamily="2" charset="-122"/>
                                <a:cs typeface="Times New Roman" panose="02020603050405020304" pitchFamily="18" charset="0"/>
                              </a:rPr>
                              <m:t>2</m:t>
                            </m:r>
                          </m:sup>
                        </m:sSup>
                      </m:e>
                    </m:rad>
                  </m:oMath>
                </a14:m>
                <a:r>
                  <a:rPr lang="vi-VN" dirty="0">
                    <a:effectLst/>
                    <a:latin typeface="Cambria" panose="02040503050406030204" pitchFamily="18" charset="0"/>
                    <a:ea typeface="SimSun" panose="02010600030101010101" pitchFamily="2" charset="-122"/>
                    <a:cs typeface="Times New Roman" panose="02020603050405020304" pitchFamily="18" charset="0"/>
                  </a:rPr>
                  <a:t> (I)</a:t>
                </a:r>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204795" y="2359987"/>
                <a:ext cx="3435428" cy="427746"/>
              </a:xfrm>
              <a:prstGeom prst="rect">
                <a:avLst/>
              </a:prstGeom>
              <a:blipFill rotWithShape="0">
                <a:blip r:embed="rId3"/>
                <a:stretch>
                  <a:fillRect r="-710"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04795" y="2947281"/>
                <a:ext cx="3586046" cy="427746"/>
              </a:xfrm>
              <a:prstGeom prst="rect">
                <a:avLst/>
              </a:prstGeom>
            </p:spPr>
            <p:txBody>
              <a:bodyPr wrap="none">
                <a:spAutoFit/>
              </a:bodyPr>
              <a:lstStyle/>
              <a:p>
                <a14:m>
                  <m:oMath xmlns:m="http://schemas.openxmlformats.org/officeDocument/2006/math">
                    <m:sSub>
                      <m:sSubPr>
                        <m:ctrlPr>
                          <a:rPr lang="en-US" i="1" smtClean="0">
                            <a:latin typeface="Cambria Math" charset="0"/>
                          </a:rPr>
                        </m:ctrlPr>
                      </m:sSubPr>
                      <m:e>
                        <m:r>
                          <a:rPr lang="en-US" i="1">
                            <a:latin typeface="Cambria Math" panose="02040503050406030204" pitchFamily="18" charset="0"/>
                          </a:rPr>
                          <m:t>𝑑</m:t>
                        </m:r>
                      </m:e>
                      <m:sub>
                        <m:r>
                          <a:rPr lang="en-US">
                            <a:latin typeface="Cambria Math" panose="02040503050406030204" pitchFamily="18" charset="0"/>
                          </a:rPr>
                          <m:t>2</m:t>
                        </m:r>
                      </m:sub>
                    </m:sSub>
                    <m:r>
                      <a:rPr lang="en-US" b="0" i="0" smtClean="0">
                        <a:latin typeface="Cambria Math" panose="02040503050406030204" pitchFamily="18" charset="0"/>
                      </a:rPr>
                      <m:t>=</m:t>
                    </m:r>
                    <m:rad>
                      <m:radPr>
                        <m:degHide m:val="on"/>
                        <m:ctrlPr>
                          <a:rPr lang="en-US" i="1">
                            <a:latin typeface="Cambria Math" charset="0"/>
                          </a:rPr>
                        </m:ctrlPr>
                      </m:radPr>
                      <m:deg/>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r>
                                  <a:rPr lang="en-US" i="0">
                                    <a:latin typeface="Cambria Math" panose="02040503050406030204" pitchFamily="18" charset="0"/>
                                  </a:rPr>
                                  <m:t>−</m:t>
                                </m:r>
                                <m:r>
                                  <a:rPr lang="en-US" b="0" i="1" smtClean="0">
                                    <a:latin typeface="Cambria Math" panose="02040503050406030204" pitchFamily="18" charset="0"/>
                                  </a:rPr>
                                  <m:t>𝑥</m:t>
                                </m:r>
                              </m:e>
                            </m:d>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𝑦</m:t>
                                    </m:r>
                                  </m:e>
                                  <m:sub>
                                    <m:r>
                                      <a:rPr lang="en-US" i="0">
                                        <a:latin typeface="Cambria Math" panose="02040503050406030204" pitchFamily="18" charset="0"/>
                                      </a:rPr>
                                      <m:t>2</m:t>
                                    </m:r>
                                  </m:sub>
                                </m:sSub>
                                <m:r>
                                  <a:rPr lang="en-US" i="0">
                                    <a:latin typeface="Cambria Math" panose="02040503050406030204" pitchFamily="18" charset="0"/>
                                  </a:rPr>
                                  <m:t>−</m:t>
                                </m:r>
                                <m:r>
                                  <a:rPr lang="en-US" b="0" i="1" smtClean="0">
                                    <a:latin typeface="Cambria Math" panose="02040503050406030204" pitchFamily="18" charset="0"/>
                                  </a:rPr>
                                  <m:t>𝑦</m:t>
                                </m:r>
                              </m:e>
                            </m:d>
                          </m:e>
                          <m:sup>
                            <m:r>
                              <a:rPr lang="en-US" i="0">
                                <a:latin typeface="Cambria Math" panose="02040503050406030204" pitchFamily="18" charset="0"/>
                              </a:rPr>
                              <m:t>2</m:t>
                            </m:r>
                          </m:sup>
                        </m:sSup>
                      </m:e>
                    </m:rad>
                  </m:oMath>
                </a14:m>
                <a:r>
                  <a:rPr lang="en-US" dirty="0" smtClean="0"/>
                  <a:t>  </a:t>
                </a:r>
                <a:r>
                  <a:rPr lang="vi-VN" dirty="0"/>
                  <a:t>(II)</a:t>
                </a:r>
                <a:r>
                  <a:rPr lang="en-US" dirty="0" smtClean="0"/>
                  <a:t> </a:t>
                </a: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204795" y="2947281"/>
                <a:ext cx="3586046" cy="427746"/>
              </a:xfrm>
              <a:prstGeom prst="rect">
                <a:avLst/>
              </a:prstGeom>
              <a:blipFill rotWithShape="0">
                <a:blip r:embed="rId4"/>
                <a:stretch>
                  <a:fillRect b="-18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04795" y="3558664"/>
                <a:ext cx="3643754" cy="427746"/>
              </a:xfrm>
              <a:prstGeom prst="rect">
                <a:avLst/>
              </a:prstGeom>
            </p:spPr>
            <p:txBody>
              <a:bodyPr wrap="none">
                <a:spAutoFit/>
              </a:bodyPr>
              <a:lstStyle/>
              <a:p>
                <a14:m>
                  <m:oMath xmlns:m="http://schemas.openxmlformats.org/officeDocument/2006/math">
                    <m:sSub>
                      <m:sSubPr>
                        <m:ctrlPr>
                          <a:rPr lang="en-US" i="1" smtClean="0">
                            <a:latin typeface="Cambria Math" charset="0"/>
                          </a:rPr>
                        </m:ctrlPr>
                      </m:sSubPr>
                      <m:e>
                        <m:r>
                          <a:rPr lang="en-US" i="1">
                            <a:latin typeface="Cambria Math" panose="02040503050406030204" pitchFamily="18" charset="0"/>
                          </a:rPr>
                          <m:t>𝑑</m:t>
                        </m:r>
                      </m:e>
                      <m:sub>
                        <m:r>
                          <a:rPr lang="en-US" b="0" i="0" smtClean="0">
                            <a:latin typeface="Cambria Math" panose="02040503050406030204" pitchFamily="18" charset="0"/>
                          </a:rPr>
                          <m:t>3</m:t>
                        </m:r>
                      </m:sub>
                    </m:sSub>
                    <m:r>
                      <a:rPr lang="en-US" b="0" i="0" smtClean="0">
                        <a:latin typeface="Cambria Math" panose="02040503050406030204" pitchFamily="18" charset="0"/>
                      </a:rPr>
                      <m:t>=</m:t>
                    </m:r>
                    <m:rad>
                      <m:radPr>
                        <m:degHide m:val="on"/>
                        <m:ctrlPr>
                          <a:rPr lang="en-US" i="1">
                            <a:latin typeface="Cambria Math" charset="0"/>
                          </a:rPr>
                        </m:ctrlPr>
                      </m:radPr>
                      <m:deg/>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b="0" i="0" smtClean="0">
                                        <a:latin typeface="Cambria Math" panose="02040503050406030204" pitchFamily="18" charset="0"/>
                                      </a:rPr>
                                      <m:t>3</m:t>
                                    </m:r>
                                  </m:sub>
                                </m:sSub>
                                <m:r>
                                  <a:rPr lang="en-US" i="0">
                                    <a:latin typeface="Cambria Math" panose="02040503050406030204" pitchFamily="18" charset="0"/>
                                  </a:rPr>
                                  <m:t>−</m:t>
                                </m:r>
                                <m:r>
                                  <a:rPr lang="en-US" b="0" i="1" smtClean="0">
                                    <a:latin typeface="Cambria Math" panose="02040503050406030204" pitchFamily="18" charset="0"/>
                                  </a:rPr>
                                  <m:t>𝑥</m:t>
                                </m:r>
                              </m:e>
                            </m:d>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𝑦</m:t>
                                    </m:r>
                                  </m:e>
                                  <m:sub>
                                    <m:r>
                                      <a:rPr lang="en-US" b="0" i="0" smtClean="0">
                                        <a:latin typeface="Cambria Math" panose="02040503050406030204" pitchFamily="18" charset="0"/>
                                      </a:rPr>
                                      <m:t>3</m:t>
                                    </m:r>
                                  </m:sub>
                                </m:sSub>
                                <m:r>
                                  <a:rPr lang="en-US" i="0">
                                    <a:latin typeface="Cambria Math" panose="02040503050406030204" pitchFamily="18" charset="0"/>
                                  </a:rPr>
                                  <m:t>−</m:t>
                                </m:r>
                                <m:r>
                                  <a:rPr lang="en-US" b="0" i="1" smtClean="0">
                                    <a:latin typeface="Cambria Math" panose="02040503050406030204" pitchFamily="18" charset="0"/>
                                  </a:rPr>
                                  <m:t>𝑦</m:t>
                                </m:r>
                              </m:e>
                            </m:d>
                          </m:e>
                          <m:sup>
                            <m:r>
                              <a:rPr lang="en-US" i="0">
                                <a:latin typeface="Cambria Math" panose="02040503050406030204" pitchFamily="18" charset="0"/>
                              </a:rPr>
                              <m:t>2</m:t>
                            </m:r>
                          </m:sup>
                        </m:sSup>
                      </m:e>
                    </m:rad>
                  </m:oMath>
                </a14:m>
                <a:r>
                  <a:rPr lang="en-US" dirty="0" smtClean="0"/>
                  <a:t>  </a:t>
                </a:r>
                <a:r>
                  <a:rPr lang="vi-VN" dirty="0"/>
                  <a:t>(II)</a:t>
                </a:r>
                <a:r>
                  <a:rPr lang="en-US" dirty="0" smtClean="0"/>
                  <a:t> </a:t>
                </a:r>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2204795" y="3558664"/>
                <a:ext cx="3643754" cy="427746"/>
              </a:xfrm>
              <a:prstGeom prst="rect">
                <a:avLst/>
              </a:prstGeom>
              <a:blipFill rotWithShape="0">
                <a:blip r:embed="rId5"/>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490354" y="4381139"/>
                <a:ext cx="7143008" cy="3933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2</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r>
                            <a:rPr lang="en-US" i="0">
                              <a:latin typeface="Cambria Math" panose="02040503050406030204" pitchFamily="18" charset="0"/>
                            </a:rPr>
                            <m:t>− </m:t>
                          </m:r>
                          <m:sSub>
                            <m:sSubPr>
                              <m:ctrlPr>
                                <a:rPr lang="en-US" i="1" smtClean="0">
                                  <a:latin typeface="Cambria Math" charset="0"/>
                                </a:rPr>
                              </m:ctrlPr>
                            </m:sSubPr>
                            <m:e>
                              <m:r>
                                <a:rPr lang="en-US" i="1">
                                  <a:latin typeface="Cambria Math" panose="02040503050406030204" pitchFamily="18" charset="0"/>
                                </a:rPr>
                                <m:t>𝑥</m:t>
                              </m:r>
                            </m:e>
                            <m:sub>
                              <m:r>
                                <a:rPr lang="en-US" i="0" smtClean="0">
                                  <a:latin typeface="Cambria Math" panose="02040503050406030204" pitchFamily="18" charset="0"/>
                                </a:rPr>
                                <m:t>1</m:t>
                              </m:r>
                            </m:sub>
                          </m:sSub>
                        </m:e>
                      </m:d>
                      <m:r>
                        <m:rPr>
                          <m:sty m:val="p"/>
                        </m:rPr>
                        <a:rPr lang="en-US" b="0" i="0" smtClean="0">
                          <a:latin typeface="Cambria Math" panose="02040503050406030204" pitchFamily="18" charset="0"/>
                        </a:rPr>
                        <m:t>x</m:t>
                      </m:r>
                      <m:r>
                        <a:rPr lang="en-US" i="0">
                          <a:latin typeface="Cambria Math" panose="02040503050406030204" pitchFamily="18" charset="0"/>
                        </a:rPr>
                        <m:t>+2</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𝑦</m:t>
                              </m:r>
                            </m:e>
                            <m:sub>
                              <m:r>
                                <a:rPr lang="en-US" i="1">
                                  <a:latin typeface="Cambria Math" panose="02040503050406030204" pitchFamily="18" charset="0"/>
                                </a:rPr>
                                <m:t>𝑏</m:t>
                              </m:r>
                            </m:sub>
                          </m:sSub>
                          <m:r>
                            <a:rPr lang="en-US" i="0">
                              <a:latin typeface="Cambria Math" panose="02040503050406030204" pitchFamily="18" charset="0"/>
                            </a:rPr>
                            <m:t>− </m:t>
                          </m:r>
                          <m:sSub>
                            <m:sSubPr>
                              <m:ctrlPr>
                                <a:rPr lang="en-US" i="1">
                                  <a:latin typeface="Cambria Math"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e>
                      </m:d>
                      <m:r>
                        <m:rPr>
                          <m:sty m:val="p"/>
                        </m:rPr>
                        <a:rPr lang="en-US" b="0" i="0" smtClean="0">
                          <a:latin typeface="Cambria Math" panose="02040503050406030204" pitchFamily="18" charset="0"/>
                        </a:rPr>
                        <m:t>y</m:t>
                      </m:r>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𝑑</m:t>
                              </m:r>
                            </m:e>
                            <m:sub>
                              <m:r>
                                <a:rPr lang="en-US" i="0">
                                  <a:latin typeface="Cambria Math" panose="02040503050406030204" pitchFamily="18" charset="0"/>
                                </a:rPr>
                                <m:t>1</m:t>
                              </m:r>
                            </m:sub>
                          </m:sSub>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𝑑</m:t>
                              </m:r>
                            </m:e>
                            <m:sub>
                              <m:r>
                                <a:rPr lang="en-US" i="0">
                                  <a:latin typeface="Cambria Math" panose="02040503050406030204" pitchFamily="18" charset="0"/>
                                </a:rPr>
                                <m:t>2</m:t>
                              </m:r>
                            </m:sub>
                          </m:sSub>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𝑦</m:t>
                              </m:r>
                            </m:e>
                            <m:sub>
                              <m:r>
                                <a:rPr lang="en-US" i="0">
                                  <a:latin typeface="Cambria Math" panose="02040503050406030204" pitchFamily="18" charset="0"/>
                                </a:rPr>
                                <m:t>2</m:t>
                              </m:r>
                            </m:sub>
                          </m:sSub>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𝑦</m:t>
                              </m:r>
                            </m:e>
                            <m:sub>
                              <m:r>
                                <a:rPr lang="en-US" i="0">
                                  <a:latin typeface="Cambria Math" panose="02040503050406030204" pitchFamily="18" charset="0"/>
                                </a:rPr>
                                <m:t>1</m:t>
                              </m:r>
                            </m:sub>
                          </m:sSub>
                        </m:e>
                        <m:sup>
                          <m:r>
                            <a:rPr lang="en-US" i="0">
                              <a:latin typeface="Cambria Math" panose="02040503050406030204" pitchFamily="18" charset="0"/>
                            </a:rPr>
                            <m:t>2</m:t>
                          </m:r>
                        </m:sup>
                      </m:sSup>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490354" y="4381139"/>
                <a:ext cx="7143008" cy="393313"/>
              </a:xfrm>
              <a:prstGeom prst="rect">
                <a:avLst/>
              </a:prstGeom>
              <a:blipFill rotWithShape="0">
                <a:blip r:embed="rId6"/>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490354" y="4972524"/>
                <a:ext cx="7258109" cy="3933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2</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r>
                            <a:rPr lang="en-US" i="0">
                              <a:latin typeface="Cambria Math" panose="02040503050406030204" pitchFamily="18" charset="0"/>
                            </a:rPr>
                            <m:t>− </m:t>
                          </m:r>
                          <m:sSub>
                            <m:sSubPr>
                              <m:ctrlPr>
                                <a:rPr lang="en-US" i="1">
                                  <a:latin typeface="Cambria Math"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d>
                      <m:r>
                        <m:rPr>
                          <m:sty m:val="p"/>
                        </m:rPr>
                        <a:rPr lang="en-US" b="0" i="0" smtClean="0">
                          <a:latin typeface="Cambria Math" panose="02040503050406030204" pitchFamily="18" charset="0"/>
                        </a:rPr>
                        <m:t>x</m:t>
                      </m:r>
                      <m:r>
                        <a:rPr lang="en-US" i="0">
                          <a:latin typeface="Cambria Math" panose="02040503050406030204" pitchFamily="18" charset="0"/>
                        </a:rPr>
                        <m:t>+2</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𝑦</m:t>
                              </m:r>
                            </m:e>
                            <m:sub>
                              <m:r>
                                <a:rPr lang="en-US" i="0">
                                  <a:latin typeface="Cambria Math" panose="02040503050406030204" pitchFamily="18" charset="0"/>
                                </a:rPr>
                                <m:t>3</m:t>
                              </m:r>
                            </m:sub>
                          </m:sSub>
                          <m:r>
                            <a:rPr lang="en-US" i="0">
                              <a:latin typeface="Cambria Math" panose="02040503050406030204" pitchFamily="18" charset="0"/>
                            </a:rPr>
                            <m:t>− </m:t>
                          </m:r>
                          <m:sSub>
                            <m:sSubPr>
                              <m:ctrlPr>
                                <a:rPr lang="en-US" i="1">
                                  <a:latin typeface="Cambria Math" charset="0"/>
                                </a:rPr>
                              </m:ctrlPr>
                            </m:sSubPr>
                            <m:e>
                              <m:r>
                                <a:rPr lang="en-US" i="1">
                                  <a:latin typeface="Cambria Math" panose="02040503050406030204" pitchFamily="18" charset="0"/>
                                </a:rPr>
                                <m:t>𝑦</m:t>
                              </m:r>
                            </m:e>
                            <m:sub>
                              <m:r>
                                <a:rPr lang="en-US" i="0">
                                  <a:latin typeface="Cambria Math" panose="02040503050406030204" pitchFamily="18" charset="0"/>
                                </a:rPr>
                                <m:t>1</m:t>
                              </m:r>
                            </m:sub>
                          </m:sSub>
                        </m:e>
                      </m:d>
                      <m:r>
                        <a:rPr lang="en-US" b="0" i="1" smtClean="0">
                          <a:latin typeface="Cambria Math" panose="02040503050406030204" pitchFamily="18" charset="0"/>
                        </a:rPr>
                        <m:t>𝑦</m:t>
                      </m:r>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𝑑</m:t>
                              </m:r>
                            </m:e>
                            <m:sub>
                              <m:r>
                                <a:rPr lang="en-US" i="0">
                                  <a:latin typeface="Cambria Math" panose="02040503050406030204" pitchFamily="18" charset="0"/>
                                </a:rPr>
                                <m:t>1</m:t>
                              </m:r>
                            </m:sub>
                          </m:sSub>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𝑑</m:t>
                              </m:r>
                            </m:e>
                            <m:sub>
                              <m:r>
                                <a:rPr lang="en-US" i="0">
                                  <a:latin typeface="Cambria Math" panose="02040503050406030204" pitchFamily="18" charset="0"/>
                                </a:rPr>
                                <m:t>3</m:t>
                              </m:r>
                            </m:sub>
                          </m:sSub>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𝑦</m:t>
                              </m:r>
                            </m:e>
                            <m:sub>
                              <m:r>
                                <a:rPr lang="en-US" i="0">
                                  <a:latin typeface="Cambria Math" panose="02040503050406030204" pitchFamily="18" charset="0"/>
                                </a:rPr>
                                <m:t>3</m:t>
                              </m:r>
                            </m:sub>
                          </m:sSub>
                        </m:e>
                        <m:sup>
                          <m:r>
                            <a:rPr lang="en-US" i="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charset="0"/>
                            </a:rPr>
                          </m:ctrlPr>
                        </m:sSupPr>
                        <m:e>
                          <m:sSub>
                            <m:sSubPr>
                              <m:ctrlPr>
                                <a:rPr lang="en-US" i="1">
                                  <a:latin typeface="Cambria Math" charset="0"/>
                                </a:rPr>
                              </m:ctrlPr>
                            </m:sSubPr>
                            <m:e>
                              <m:r>
                                <a:rPr lang="en-US" i="1">
                                  <a:latin typeface="Cambria Math" panose="02040503050406030204" pitchFamily="18" charset="0"/>
                                </a:rPr>
                                <m:t>𝑦</m:t>
                              </m:r>
                            </m:e>
                            <m:sub>
                              <m:r>
                                <a:rPr lang="en-US" i="0">
                                  <a:latin typeface="Cambria Math" panose="02040503050406030204" pitchFamily="18" charset="0"/>
                                </a:rPr>
                                <m:t>1</m:t>
                              </m:r>
                            </m:sub>
                          </m:sSub>
                        </m:e>
                        <m:sup>
                          <m:r>
                            <a:rPr lang="en-US" i="0">
                              <a:latin typeface="Cambria Math" panose="02040503050406030204" pitchFamily="18" charset="0"/>
                            </a:rPr>
                            <m:t>2</m:t>
                          </m:r>
                        </m:sup>
                      </m:sSup>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490354" y="4972524"/>
                <a:ext cx="7258109" cy="393313"/>
              </a:xfrm>
              <a:prstGeom prst="rect">
                <a:avLst/>
              </a:prstGeom>
              <a:blipFill rotWithShape="0">
                <a:blip r:embed="rId7"/>
                <a:stretch>
                  <a:fillRect b="-7813"/>
                </a:stretch>
              </a:blipFill>
            </p:spPr>
            <p:txBody>
              <a:bodyPr/>
              <a:lstStyle/>
              <a:p>
                <a:r>
                  <a:rPr lang="en-US">
                    <a:noFill/>
                  </a:rPr>
                  <a:t> </a:t>
                </a:r>
              </a:p>
            </p:txBody>
          </p:sp>
        </mc:Fallback>
      </mc:AlternateContent>
      <p:sp>
        <p:nvSpPr>
          <p:cNvPr id="10"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11"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14"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1415064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309</a:t>
            </a:fld>
            <a:endParaRPr lang="en-US" dirty="0"/>
          </a:p>
        </p:txBody>
      </p:sp>
      <mc:AlternateContent xmlns:mc="http://schemas.openxmlformats.org/markup-compatibility/2006" xmlns:a14="http://schemas.microsoft.com/office/drawing/2010/main">
        <mc:Choice Requires="a14">
          <p:sp>
            <p:nvSpPr>
              <p:cNvPr id="6" name="Rectangle 5"/>
              <p:cNvSpPr/>
              <p:nvPr/>
            </p:nvSpPr>
            <p:spPr>
              <a:xfrm>
                <a:off x="1033153" y="2407194"/>
                <a:ext cx="7754587" cy="2514214"/>
              </a:xfrm>
              <a:prstGeom prst="rect">
                <a:avLst/>
              </a:prstGeom>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SimSun" panose="02010600030101010101" pitchFamily="2" charset="-122"/>
                        </a:rPr>
                        <m:t>𝐷𝑥</m:t>
                      </m:r>
                      <m:r>
                        <a:rPr lang="en-US" i="1">
                          <a:latin typeface="Cambria Math" panose="02040503050406030204" pitchFamily="18" charset="0"/>
                          <a:ea typeface="SimSun" panose="02010600030101010101" pitchFamily="2" charset="-122"/>
                        </a:rPr>
                        <m:t>=(</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𝑑</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𝑑</m:t>
                              </m:r>
                            </m:e>
                            <m:sub>
                              <m:r>
                                <a:rPr lang="en-US" i="1">
                                  <a:effectLst/>
                                  <a:latin typeface="Cambria Math" panose="02040503050406030204" pitchFamily="18" charset="0"/>
                                  <a:ea typeface="SimSun" panose="02010600030101010101" pitchFamily="2" charset="-122"/>
                                </a:rPr>
                                <m:t>2</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2</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2</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m:t>
                      </m:r>
                      <m:d>
                        <m:dPr>
                          <m:ctrlPr>
                            <a:rPr lang="en-US" i="1">
                              <a:effectLst/>
                              <a:latin typeface="Cambria Math" charset="0"/>
                              <a:ea typeface="SimSun" panose="02010600030101010101" pitchFamily="2" charset="-122"/>
                            </a:rPr>
                          </m:ctrlPr>
                        </m:d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3</m:t>
                              </m:r>
                            </m:sub>
                          </m:sSub>
                          <m:r>
                            <a:rPr lang="en-US" i="1">
                              <a:effectLst/>
                              <a:latin typeface="Cambria Math" panose="02040503050406030204" pitchFamily="18" charset="0"/>
                              <a:ea typeface="SimSun" panose="02010600030101010101" pitchFamily="2" charset="-122"/>
                            </a:rPr>
                            <m:t>− </m:t>
                          </m:r>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1</m:t>
                              </m:r>
                            </m:sub>
                          </m:sSub>
                        </m:e>
                      </m:d>
                      <m:r>
                        <a:rPr lang="en-US" i="1">
                          <a:effectLst/>
                          <a:latin typeface="Cambria Math" panose="02040503050406030204" pitchFamily="18" charset="0"/>
                          <a:ea typeface="SimSun" panose="02010600030101010101" pitchFamily="2" charset="-122"/>
                        </a:rPr>
                        <m:t>−(</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𝑑</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𝑑</m:t>
                              </m:r>
                            </m:e>
                            <m:sub>
                              <m:r>
                                <a:rPr lang="en-US" i="1">
                                  <a:effectLst/>
                                  <a:latin typeface="Cambria Math" panose="02040503050406030204" pitchFamily="18" charset="0"/>
                                  <a:ea typeface="SimSun" panose="02010600030101010101" pitchFamily="2" charset="-122"/>
                                </a:rPr>
                                <m:t>3</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3</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3</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m:t>
                      </m:r>
                      <m:d>
                        <m:dPr>
                          <m:ctrlPr>
                            <a:rPr lang="en-US" i="1">
                              <a:effectLst/>
                              <a:latin typeface="Cambria Math" charset="0"/>
                              <a:ea typeface="SimSun" panose="02010600030101010101" pitchFamily="2" charset="-122"/>
                            </a:rPr>
                          </m:ctrlPr>
                        </m:d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2</m:t>
                              </m:r>
                            </m:sub>
                          </m:sSub>
                          <m:r>
                            <a:rPr lang="en-US" i="1">
                              <a:effectLst/>
                              <a:latin typeface="Cambria Math" panose="02040503050406030204" pitchFamily="18" charset="0"/>
                              <a:ea typeface="SimSun" panose="02010600030101010101" pitchFamily="2" charset="-122"/>
                            </a:rPr>
                            <m:t>− </m:t>
                          </m:r>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1</m:t>
                              </m:r>
                            </m:sub>
                          </m:sSub>
                        </m:e>
                      </m:d>
                    </m:oMath>
                  </m:oMathPara>
                </a14:m>
                <a:endParaRPr lang="en-US" dirty="0">
                  <a:effectLst/>
                  <a:latin typeface="Times New Roman" panose="02020603050405020304" pitchFamily="18" charset="0"/>
                  <a:ea typeface="SimSun" panose="02010600030101010101" pitchFamily="2" charset="-122"/>
                </a:endParaRPr>
              </a:p>
              <a:p>
                <a:pPr marL="57150" marR="0" algn="ct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SimSun" panose="02010600030101010101" pitchFamily="2" charset="-122"/>
                        </a:rPr>
                        <m:t>𝐷𝑦</m:t>
                      </m:r>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m:t>
                              </m:r>
                              <m:r>
                                <a:rPr lang="en-US" i="1">
                                  <a:effectLst/>
                                  <a:latin typeface="Cambria Math" panose="02040503050406030204" pitchFamily="18" charset="0"/>
                                  <a:ea typeface="SimSun" panose="02010600030101010101" pitchFamily="2" charset="-122"/>
                                </a:rPr>
                                <m:t>𝑑</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𝑑</m:t>
                              </m:r>
                            </m:e>
                            <m:sub>
                              <m:r>
                                <a:rPr lang="en-US" i="1">
                                  <a:effectLst/>
                                  <a:latin typeface="Cambria Math" panose="02040503050406030204" pitchFamily="18" charset="0"/>
                                  <a:ea typeface="SimSun" panose="02010600030101010101" pitchFamily="2" charset="-122"/>
                                </a:rPr>
                                <m:t>2</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2</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2</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m:t>
                      </m:r>
                      <m:d>
                        <m:dPr>
                          <m:ctrlPr>
                            <a:rPr lang="en-US" i="1">
                              <a:effectLst/>
                              <a:latin typeface="Cambria Math" charset="0"/>
                              <a:ea typeface="SimSun" panose="02010600030101010101" pitchFamily="2" charset="-122"/>
                            </a:rPr>
                          </m:ctrlPr>
                        </m:d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2</m:t>
                              </m:r>
                            </m:sub>
                          </m:sSub>
                          <m:r>
                            <a:rPr lang="en-US" i="1">
                              <a:effectLst/>
                              <a:latin typeface="Cambria Math" panose="02040503050406030204" pitchFamily="18" charset="0"/>
                              <a:ea typeface="SimSun" panose="02010600030101010101" pitchFamily="2" charset="-122"/>
                            </a:rPr>
                            <m:t>− </m:t>
                          </m:r>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1</m:t>
                              </m:r>
                            </m:sub>
                          </m:sSub>
                        </m:e>
                      </m:d>
                      <m:r>
                        <a:rPr lang="en-US" i="1">
                          <a:effectLst/>
                          <a:latin typeface="Cambria Math" panose="02040503050406030204" pitchFamily="18" charset="0"/>
                          <a:ea typeface="SimSun" panose="02010600030101010101" pitchFamily="2" charset="-122"/>
                        </a:rPr>
                        <m:t>−(</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𝑑</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𝑑</m:t>
                              </m:r>
                            </m:e>
                            <m:sub>
                              <m:r>
                                <a:rPr lang="en-US" i="1">
                                  <a:effectLst/>
                                  <a:latin typeface="Cambria Math" panose="02040503050406030204" pitchFamily="18" charset="0"/>
                                  <a:ea typeface="SimSun" panose="02010600030101010101" pitchFamily="2" charset="-122"/>
                                </a:rPr>
                                <m:t>2</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2</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2</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 </m:t>
                      </m:r>
                      <m:sSup>
                        <m:sSupPr>
                          <m:ctrlPr>
                            <a:rPr lang="en-US" i="1">
                              <a:effectLst/>
                              <a:latin typeface="Cambria Math" charset="0"/>
                              <a:ea typeface="SimSun" panose="02010600030101010101" pitchFamily="2" charset="-122"/>
                            </a:rPr>
                          </m:ctrlPr>
                        </m:sSup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1</m:t>
                              </m:r>
                            </m:sub>
                          </m:sSub>
                        </m:e>
                        <m:sup>
                          <m:r>
                            <a:rPr lang="en-US" i="1">
                              <a:effectLst/>
                              <a:latin typeface="Cambria Math" panose="02040503050406030204" pitchFamily="18" charset="0"/>
                              <a:ea typeface="SimSun" panose="02010600030101010101" pitchFamily="2" charset="-122"/>
                            </a:rPr>
                            <m:t>2</m:t>
                          </m:r>
                        </m:sup>
                      </m:sSup>
                      <m:r>
                        <a:rPr lang="en-US" i="1">
                          <a:effectLst/>
                          <a:latin typeface="Cambria Math" panose="02040503050406030204" pitchFamily="18" charset="0"/>
                          <a:ea typeface="SimSun" panose="02010600030101010101" pitchFamily="2" charset="-122"/>
                        </a:rPr>
                        <m:t>)∗</m:t>
                      </m:r>
                      <m:d>
                        <m:dPr>
                          <m:ctrlPr>
                            <a:rPr lang="en-US" i="1">
                              <a:effectLst/>
                              <a:latin typeface="Cambria Math" charset="0"/>
                              <a:ea typeface="SimSun" panose="02010600030101010101" pitchFamily="2" charset="-122"/>
                            </a:rPr>
                          </m:ctrlPr>
                        </m:d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3</m:t>
                              </m:r>
                            </m:sub>
                          </m:sSub>
                          <m:r>
                            <a:rPr lang="en-US" i="1">
                              <a:effectLst/>
                              <a:latin typeface="Cambria Math" panose="02040503050406030204" pitchFamily="18" charset="0"/>
                              <a:ea typeface="SimSun" panose="02010600030101010101" pitchFamily="2" charset="-122"/>
                            </a:rPr>
                            <m:t>− </m:t>
                          </m:r>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1</m:t>
                              </m:r>
                            </m:sub>
                          </m:sSub>
                        </m:e>
                      </m:d>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1</m:t>
                          </m:r>
                        </m:sub>
                      </m:sSub>
                      <m:r>
                        <a:rPr lang="en-US" i="1">
                          <a:effectLst/>
                          <a:latin typeface="Cambria Math" panose="02040503050406030204" pitchFamily="18" charset="0"/>
                          <a:ea typeface="SimSun" panose="02010600030101010101" pitchFamily="2" charset="-122"/>
                        </a:rPr>
                        <m:t> </m:t>
                      </m:r>
                    </m:oMath>
                  </m:oMathPara>
                </a14:m>
                <a:endParaRPr lang="en-US" dirty="0">
                  <a:effectLst/>
                  <a:latin typeface="Times New Roman" panose="02020603050405020304" pitchFamily="18" charset="0"/>
                  <a:ea typeface="SimSun" panose="02010600030101010101" pitchFamily="2" charset="-122"/>
                </a:endParaRPr>
              </a:p>
              <a:p>
                <a:pPr marL="1600200" marR="0" algn="ct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SimSun" panose="02010600030101010101" pitchFamily="2" charset="-122"/>
                        </a:rPr>
                        <m:t>𝐷</m:t>
                      </m:r>
                      <m:r>
                        <a:rPr lang="en-US" i="1">
                          <a:effectLst/>
                          <a:latin typeface="Cambria Math" panose="02040503050406030204" pitchFamily="18" charset="0"/>
                          <a:ea typeface="SimSun" panose="02010600030101010101" pitchFamily="2" charset="-122"/>
                        </a:rPr>
                        <m:t>= 2</m:t>
                      </m:r>
                      <m:d>
                        <m:dPr>
                          <m:ctrlPr>
                            <a:rPr lang="en-US" i="1">
                              <a:effectLst/>
                              <a:latin typeface="Cambria Math" charset="0"/>
                              <a:ea typeface="SimSun" panose="02010600030101010101" pitchFamily="2" charset="-122"/>
                            </a:rPr>
                          </m:ctrlPr>
                        </m:d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2</m:t>
                              </m:r>
                            </m:sub>
                          </m:sSub>
                          <m:r>
                            <a:rPr lang="en-US" i="1">
                              <a:effectLst/>
                              <a:latin typeface="Cambria Math" panose="02040503050406030204" pitchFamily="18" charset="0"/>
                              <a:ea typeface="SimSun" panose="02010600030101010101" pitchFamily="2" charset="-122"/>
                            </a:rPr>
                            <m:t>− </m:t>
                          </m:r>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1</m:t>
                              </m:r>
                            </m:sub>
                          </m:sSub>
                        </m:e>
                      </m:d>
                      <m:r>
                        <a:rPr lang="en-US" i="1">
                          <a:effectLst/>
                          <a:latin typeface="Cambria Math" panose="02040503050406030204" pitchFamily="18" charset="0"/>
                          <a:ea typeface="SimSun" panose="02010600030101010101" pitchFamily="2" charset="-122"/>
                        </a:rPr>
                        <m:t>∗</m:t>
                      </m:r>
                      <m:d>
                        <m:dPr>
                          <m:ctrlPr>
                            <a:rPr lang="en-US" i="1">
                              <a:effectLst/>
                              <a:latin typeface="Cambria Math" charset="0"/>
                              <a:ea typeface="SimSun" panose="02010600030101010101" pitchFamily="2" charset="-122"/>
                            </a:rPr>
                          </m:ctrlPr>
                        </m:d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3</m:t>
                              </m:r>
                            </m:sub>
                          </m:sSub>
                          <m:r>
                            <a:rPr lang="en-US" i="1">
                              <a:effectLst/>
                              <a:latin typeface="Cambria Math" panose="02040503050406030204" pitchFamily="18" charset="0"/>
                              <a:ea typeface="SimSun" panose="02010600030101010101" pitchFamily="2" charset="-122"/>
                            </a:rPr>
                            <m:t>− </m:t>
                          </m:r>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𝑦</m:t>
                              </m:r>
                            </m:e>
                            <m:sub>
                              <m:r>
                                <a:rPr lang="en-US" i="1">
                                  <a:effectLst/>
                                  <a:latin typeface="Cambria Math" panose="02040503050406030204" pitchFamily="18" charset="0"/>
                                  <a:ea typeface="SimSun" panose="02010600030101010101" pitchFamily="2" charset="-122"/>
                                </a:rPr>
                                <m:t>1</m:t>
                              </m:r>
                            </m:sub>
                          </m:sSub>
                        </m:e>
                      </m:d>
                      <m:r>
                        <a:rPr lang="en-US" i="1">
                          <a:effectLst/>
                          <a:latin typeface="Cambria Math" panose="02040503050406030204" pitchFamily="18" charset="0"/>
                          <a:ea typeface="SimSun" panose="02010600030101010101" pitchFamily="2" charset="-122"/>
                        </a:rPr>
                        <m:t>− 2</m:t>
                      </m:r>
                      <m:d>
                        <m:dPr>
                          <m:ctrlPr>
                            <a:rPr lang="en-US" i="1">
                              <a:effectLst/>
                              <a:latin typeface="Cambria Math" charset="0"/>
                              <a:ea typeface="SimSun" panose="02010600030101010101" pitchFamily="2" charset="-122"/>
                            </a:rPr>
                          </m:ctrlPr>
                        </m:d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3</m:t>
                              </m:r>
                            </m:sub>
                          </m:sSub>
                          <m:r>
                            <a:rPr lang="en-US" i="1">
                              <a:effectLst/>
                              <a:latin typeface="Cambria Math" panose="02040503050406030204" pitchFamily="18" charset="0"/>
                              <a:ea typeface="SimSun" panose="02010600030101010101" pitchFamily="2" charset="-122"/>
                            </a:rPr>
                            <m:t>− </m:t>
                          </m:r>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1</m:t>
                              </m:r>
                            </m:sub>
                          </m:sSub>
                        </m:e>
                      </m:d>
                      <m:r>
                        <a:rPr lang="en-US" i="1">
                          <a:effectLst/>
                          <a:latin typeface="Cambria Math" panose="02040503050406030204" pitchFamily="18" charset="0"/>
                          <a:ea typeface="SimSun" panose="02010600030101010101" pitchFamily="2" charset="-122"/>
                        </a:rPr>
                        <m:t>∗</m:t>
                      </m:r>
                      <m:d>
                        <m:dPr>
                          <m:ctrlPr>
                            <a:rPr lang="en-US" i="1">
                              <a:effectLst/>
                              <a:latin typeface="Cambria Math" charset="0"/>
                              <a:ea typeface="SimSun" panose="02010600030101010101" pitchFamily="2" charset="-122"/>
                            </a:rPr>
                          </m:ctrlPr>
                        </m:dPr>
                        <m:e>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𝑏</m:t>
                              </m:r>
                              <m:r>
                                <a:rPr lang="en-US" i="1">
                                  <a:effectLst/>
                                  <a:latin typeface="Cambria Math" panose="02040503050406030204" pitchFamily="18" charset="0"/>
                                  <a:ea typeface="SimSun" panose="02010600030101010101" pitchFamily="2" charset="-122"/>
                                </a:rPr>
                                <m:t>2</m:t>
                              </m:r>
                            </m:sub>
                          </m:sSub>
                          <m:r>
                            <a:rPr lang="en-US" i="1">
                              <a:effectLst/>
                              <a:latin typeface="Cambria Math" panose="02040503050406030204" pitchFamily="18" charset="0"/>
                              <a:ea typeface="SimSun" panose="02010600030101010101" pitchFamily="2" charset="-122"/>
                            </a:rPr>
                            <m:t>− </m:t>
                          </m:r>
                          <m:sSub>
                            <m:sSubPr>
                              <m:ctrlPr>
                                <a:rPr lang="en-US" i="1">
                                  <a:effectLst/>
                                  <a:latin typeface="Cambria Math" charset="0"/>
                                  <a:ea typeface="SimSun" panose="02010600030101010101" pitchFamily="2" charset="-122"/>
                                </a:rPr>
                              </m:ctrlPr>
                            </m:sSubPr>
                            <m:e>
                              <m:r>
                                <a:rPr lang="en-US" i="1">
                                  <a:effectLst/>
                                  <a:latin typeface="Cambria Math" panose="02040503050406030204" pitchFamily="18" charset="0"/>
                                  <a:ea typeface="SimSun" panose="02010600030101010101" pitchFamily="2" charset="-122"/>
                                </a:rPr>
                                <m:t>𝑥</m:t>
                              </m:r>
                            </m:e>
                            <m:sub>
                              <m:r>
                                <a:rPr lang="en-US" i="1">
                                  <a:effectLst/>
                                  <a:latin typeface="Cambria Math" panose="02040503050406030204" pitchFamily="18" charset="0"/>
                                  <a:ea typeface="SimSun" panose="02010600030101010101" pitchFamily="2" charset="-122"/>
                                </a:rPr>
                                <m:t>𝑏</m:t>
                              </m:r>
                              <m:r>
                                <a:rPr lang="en-US" i="1">
                                  <a:effectLst/>
                                  <a:latin typeface="Cambria Math" panose="02040503050406030204" pitchFamily="18" charset="0"/>
                                  <a:ea typeface="SimSun" panose="02010600030101010101" pitchFamily="2" charset="-122"/>
                                </a:rPr>
                                <m:t>1</m:t>
                              </m:r>
                            </m:sub>
                          </m:sSub>
                        </m:e>
                      </m:d>
                    </m:oMath>
                  </m:oMathPara>
                </a14:m>
                <a:endParaRPr lang="en-US" dirty="0">
                  <a:effectLst/>
                  <a:latin typeface="Times New Roman" panose="02020603050405020304" pitchFamily="18" charset="0"/>
                  <a:ea typeface="SimSun" panose="02010600030101010101" pitchFamily="2" charset="-122"/>
                </a:endParaRPr>
              </a:p>
            </p:txBody>
          </p:sp>
        </mc:Choice>
        <mc:Fallback xmlns="">
          <p:sp>
            <p:nvSpPr>
              <p:cNvPr id="6" name="Rectangle 5"/>
              <p:cNvSpPr>
                <a:spLocks noRot="1" noChangeAspect="1" noMove="1" noResize="1" noEditPoints="1" noAdjustHandles="1" noChangeArrowheads="1" noChangeShapeType="1" noTextEdit="1"/>
              </p:cNvSpPr>
              <p:nvPr/>
            </p:nvSpPr>
            <p:spPr>
              <a:xfrm>
                <a:off x="1033153" y="2407194"/>
                <a:ext cx="7754587" cy="251421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2462346" y="5356478"/>
              <a:ext cx="2317750" cy="855472"/>
            </p:xfrm>
            <a:graphic>
              <a:graphicData uri="http://schemas.openxmlformats.org/drawingml/2006/table">
                <a:tbl>
                  <a:tblPr firstRow="1" firstCol="1" bandRow="1">
                    <a:tableStyleId>{5C22544A-7EE6-4342-B048-85BDC9FD1C3A}</a:tableStyleId>
                  </a:tblPr>
                  <a:tblGrid>
                    <a:gridCol w="625939"/>
                    <a:gridCol w="1691811"/>
                  </a:tblGrid>
                  <a:tr h="0">
                    <a:tc>
                      <a:txBody>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b="1" i="0" smtClean="0">
                                    <a:solidFill>
                                      <a:sysClr val="windowText" lastClr="000000"/>
                                    </a:solidFill>
                                    <a:effectLst/>
                                    <a:latin typeface="Cambria Math" panose="02040503050406030204" pitchFamily="18" charset="0"/>
                                  </a:rPr>
                                  <m:t>𝐱</m:t>
                                </m:r>
                              </m:oMath>
                            </m:oMathPara>
                          </a14:m>
                          <a:endParaRPr lang="en-US" sz="2000" dirty="0">
                            <a:solidFill>
                              <a:sysClr val="windowText" lastClr="000000"/>
                            </a:solidFill>
                            <a:effectLst/>
                            <a:latin typeface="Cambria" panose="02040503050406030204" pitchFamily="18" charset="0"/>
                            <a:ea typeface="SimSun"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r>
                            <a:rPr lang="en-US" sz="2000">
                              <a:solidFill>
                                <a:sysClr val="windowText" lastClr="000000"/>
                              </a:solidFill>
                              <a:effectLst/>
                              <a:latin typeface="Cambria" panose="02040503050406030204" pitchFamily="18" charset="0"/>
                            </a:rPr>
                            <a:t>Dx / D</a:t>
                          </a:r>
                          <a:endParaRPr lang="en-US" sz="2000">
                            <a:solidFill>
                              <a:sysClr val="windowText" lastClr="000000"/>
                            </a:solidFill>
                            <a:effectLst/>
                            <a:latin typeface="Cambria" panose="02040503050406030204" pitchFamily="18" charset="0"/>
                            <a:ea typeface="SimSun"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b="1" i="0" smtClean="0">
                                    <a:solidFill>
                                      <a:sysClr val="windowText" lastClr="000000"/>
                                    </a:solidFill>
                                    <a:effectLst/>
                                    <a:latin typeface="Cambria Math" panose="02040503050406030204" pitchFamily="18" charset="0"/>
                                  </a:rPr>
                                  <m:t>𝐲</m:t>
                                </m:r>
                              </m:oMath>
                            </m:oMathPara>
                          </a14:m>
                          <a:endParaRPr lang="en-US" sz="2000" b="1" dirty="0">
                            <a:solidFill>
                              <a:sysClr val="windowText" lastClr="000000"/>
                            </a:solidFill>
                            <a:effectLst/>
                            <a:latin typeface="Cambria" panose="02040503050406030204" pitchFamily="18" charset="0"/>
                            <a:ea typeface="SimSun"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r>
                            <a:rPr lang="en-US" sz="2000" b="1" dirty="0" err="1">
                              <a:solidFill>
                                <a:sysClr val="windowText" lastClr="000000"/>
                              </a:solidFill>
                              <a:effectLst/>
                              <a:latin typeface="Cambria" panose="02040503050406030204" pitchFamily="18" charset="0"/>
                            </a:rPr>
                            <a:t>Dy</a:t>
                          </a:r>
                          <a:r>
                            <a:rPr lang="en-US" sz="2000" b="1" dirty="0">
                              <a:solidFill>
                                <a:sysClr val="windowText" lastClr="000000"/>
                              </a:solidFill>
                              <a:effectLst/>
                              <a:latin typeface="Cambria" panose="02040503050406030204" pitchFamily="18" charset="0"/>
                            </a:rPr>
                            <a:t> / D</a:t>
                          </a:r>
                          <a:endParaRPr lang="en-US" sz="2000" b="1" dirty="0">
                            <a:solidFill>
                              <a:sysClr val="windowText" lastClr="000000"/>
                            </a:solidFill>
                            <a:effectLst/>
                            <a:latin typeface="Cambria" panose="02040503050406030204" pitchFamily="18" charset="0"/>
                            <a:ea typeface="SimSun"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280428354"/>
                  </p:ext>
                </p:extLst>
              </p:nvPr>
            </p:nvGraphicFramePr>
            <p:xfrm>
              <a:off x="2462346" y="5356478"/>
              <a:ext cx="2317750" cy="855472"/>
            </p:xfrm>
            <a:graphic>
              <a:graphicData uri="http://schemas.openxmlformats.org/drawingml/2006/table">
                <a:tbl>
                  <a:tblPr firstRow="1" firstCol="1" bandRow="1">
                    <a:tableStyleId>{5C22544A-7EE6-4342-B048-85BDC9FD1C3A}</a:tableStyleId>
                  </a:tblPr>
                  <a:tblGrid>
                    <a:gridCol w="625939"/>
                    <a:gridCol w="1691811"/>
                  </a:tblGrid>
                  <a:tr h="4277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71" t="-18310" r="-272816" b="-104225"/>
                          </a:stretch>
                        </a:blipFill>
                      </a:tcPr>
                    </a:tc>
                    <a:tc>
                      <a:txBody>
                        <a:bodyPr/>
                        <a:lstStyle/>
                        <a:p>
                          <a:pPr marL="0" marR="0">
                            <a:lnSpc>
                              <a:spcPct val="107000"/>
                            </a:lnSpc>
                            <a:spcBef>
                              <a:spcPts val="0"/>
                            </a:spcBef>
                            <a:spcAft>
                              <a:spcPts val="800"/>
                            </a:spcAft>
                          </a:pPr>
                          <a:r>
                            <a:rPr lang="en-US" sz="2000">
                              <a:solidFill>
                                <a:sysClr val="windowText" lastClr="000000"/>
                              </a:solidFill>
                              <a:effectLst/>
                              <a:latin typeface="Cambria" panose="02040503050406030204" pitchFamily="18" charset="0"/>
                            </a:rPr>
                            <a:t>Dx / D</a:t>
                          </a:r>
                          <a:endParaRPr lang="en-US" sz="2000">
                            <a:solidFill>
                              <a:sysClr val="windowText" lastClr="000000"/>
                            </a:solidFill>
                            <a:effectLst/>
                            <a:latin typeface="Cambria" panose="02040503050406030204" pitchFamily="18" charset="0"/>
                            <a:ea typeface="SimSun"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77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71" t="-118310" r="-272816" b="-4225"/>
                          </a:stretch>
                        </a:blipFill>
                      </a:tcPr>
                    </a:tc>
                    <a:tc>
                      <a:txBody>
                        <a:bodyPr/>
                        <a:lstStyle/>
                        <a:p>
                          <a:pPr marL="0" marR="0">
                            <a:lnSpc>
                              <a:spcPct val="107000"/>
                            </a:lnSpc>
                            <a:spcBef>
                              <a:spcPts val="0"/>
                            </a:spcBef>
                            <a:spcAft>
                              <a:spcPts val="800"/>
                            </a:spcAft>
                          </a:pPr>
                          <a:r>
                            <a:rPr lang="en-US" sz="2000" b="1" dirty="0" err="1">
                              <a:solidFill>
                                <a:sysClr val="windowText" lastClr="000000"/>
                              </a:solidFill>
                              <a:effectLst/>
                              <a:latin typeface="Cambria" panose="02040503050406030204" pitchFamily="18" charset="0"/>
                            </a:rPr>
                            <a:t>Dy</a:t>
                          </a:r>
                          <a:r>
                            <a:rPr lang="en-US" sz="2000" b="1" dirty="0">
                              <a:solidFill>
                                <a:sysClr val="windowText" lastClr="000000"/>
                              </a:solidFill>
                              <a:effectLst/>
                              <a:latin typeface="Cambria" panose="02040503050406030204" pitchFamily="18" charset="0"/>
                            </a:rPr>
                            <a:t> / D</a:t>
                          </a:r>
                          <a:endParaRPr lang="en-US" sz="2000" b="1" dirty="0">
                            <a:solidFill>
                              <a:sysClr val="windowText" lastClr="000000"/>
                            </a:solidFill>
                            <a:effectLst/>
                            <a:latin typeface="Cambria" panose="02040503050406030204" pitchFamily="18" charset="0"/>
                            <a:ea typeface="SimSun"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8"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9"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10"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2239099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36889" y="3694717"/>
            <a:ext cx="777777" cy="300082"/>
          </a:xfrm>
          <a:prstGeom prst="rect">
            <a:avLst/>
          </a:prstGeom>
          <a:noFill/>
        </p:spPr>
        <p:txBody>
          <a:bodyPr wrap="none" rtlCol="0">
            <a:spAutoFit/>
          </a:bodyPr>
          <a:lstStyle/>
          <a:p>
            <a:r>
              <a:rPr lang="en-US" sz="1350" dirty="0">
                <a:solidFill>
                  <a:schemeClr val="bg2">
                    <a:lumMod val="10000"/>
                  </a:schemeClr>
                </a:solidFill>
              </a:rPr>
              <a:t>Camera</a:t>
            </a:r>
          </a:p>
        </p:txBody>
      </p:sp>
      <p:sp>
        <p:nvSpPr>
          <p:cNvPr id="17" name="TextBox 16"/>
          <p:cNvSpPr txBox="1"/>
          <p:nvPr/>
        </p:nvSpPr>
        <p:spPr>
          <a:xfrm>
            <a:off x="1774441" y="2837494"/>
            <a:ext cx="1495346" cy="300082"/>
          </a:xfrm>
          <a:prstGeom prst="rect">
            <a:avLst/>
          </a:prstGeom>
          <a:noFill/>
        </p:spPr>
        <p:txBody>
          <a:bodyPr wrap="none" rtlCol="0">
            <a:spAutoFit/>
          </a:bodyPr>
          <a:lstStyle/>
          <a:p>
            <a:r>
              <a:rPr lang="en-US" sz="1350" dirty="0">
                <a:solidFill>
                  <a:schemeClr val="bg2">
                    <a:lumMod val="10000"/>
                  </a:schemeClr>
                </a:solidFill>
              </a:rPr>
              <a:t>1. Take a picture</a:t>
            </a:r>
          </a:p>
        </p:txBody>
      </p:sp>
      <p:sp>
        <p:nvSpPr>
          <p:cNvPr id="20" name="TextBox 19"/>
          <p:cNvSpPr txBox="1"/>
          <p:nvPr/>
        </p:nvSpPr>
        <p:spPr>
          <a:xfrm>
            <a:off x="5188193" y="2698995"/>
            <a:ext cx="1281120" cy="300082"/>
          </a:xfrm>
          <a:prstGeom prst="rect">
            <a:avLst/>
          </a:prstGeom>
          <a:noFill/>
        </p:spPr>
        <p:txBody>
          <a:bodyPr wrap="none" rtlCol="0">
            <a:spAutoFit/>
          </a:bodyPr>
          <a:lstStyle/>
          <a:p>
            <a:r>
              <a:rPr lang="en-US" sz="1350" dirty="0">
                <a:solidFill>
                  <a:schemeClr val="bg2">
                    <a:lumMod val="10000"/>
                  </a:schemeClr>
                </a:solidFill>
              </a:rPr>
              <a:t>2. Send image</a:t>
            </a:r>
          </a:p>
        </p:txBody>
      </p:sp>
      <p:sp>
        <p:nvSpPr>
          <p:cNvPr id="21" name="TextBox 20"/>
          <p:cNvSpPr txBox="1"/>
          <p:nvPr/>
        </p:nvSpPr>
        <p:spPr>
          <a:xfrm>
            <a:off x="3824376" y="3691042"/>
            <a:ext cx="731290" cy="300082"/>
          </a:xfrm>
          <a:prstGeom prst="rect">
            <a:avLst/>
          </a:prstGeom>
          <a:noFill/>
        </p:spPr>
        <p:txBody>
          <a:bodyPr wrap="none" rtlCol="0">
            <a:spAutoFit/>
          </a:bodyPr>
          <a:lstStyle/>
          <a:p>
            <a:r>
              <a:rPr lang="en-US" sz="1350" dirty="0">
                <a:solidFill>
                  <a:schemeClr val="bg2">
                    <a:lumMod val="10000"/>
                  </a:schemeClr>
                </a:solidFill>
              </a:rPr>
              <a:t>System</a:t>
            </a:r>
          </a:p>
        </p:txBody>
      </p:sp>
      <p:sp>
        <p:nvSpPr>
          <p:cNvPr id="25" name="TextBox 24"/>
          <p:cNvSpPr txBox="1"/>
          <p:nvPr/>
        </p:nvSpPr>
        <p:spPr>
          <a:xfrm>
            <a:off x="5158298" y="3213919"/>
            <a:ext cx="1790362" cy="300082"/>
          </a:xfrm>
          <a:prstGeom prst="rect">
            <a:avLst/>
          </a:prstGeom>
          <a:noFill/>
        </p:spPr>
        <p:txBody>
          <a:bodyPr wrap="none" rtlCol="0">
            <a:spAutoFit/>
          </a:bodyPr>
          <a:lstStyle/>
          <a:p>
            <a:r>
              <a:rPr lang="en-US" sz="1350" dirty="0">
                <a:solidFill>
                  <a:schemeClr val="bg2">
                    <a:lumMod val="10000"/>
                  </a:schemeClr>
                </a:solidFill>
              </a:rPr>
              <a:t>3. Response Emotion</a:t>
            </a:r>
          </a:p>
        </p:txBody>
      </p:sp>
      <p:sp>
        <p:nvSpPr>
          <p:cNvPr id="28" name="TextBox 27"/>
          <p:cNvSpPr txBox="1"/>
          <p:nvPr/>
        </p:nvSpPr>
        <p:spPr>
          <a:xfrm>
            <a:off x="7016106" y="3691042"/>
            <a:ext cx="1678665" cy="507831"/>
          </a:xfrm>
          <a:prstGeom prst="rect">
            <a:avLst/>
          </a:prstGeom>
          <a:noFill/>
        </p:spPr>
        <p:txBody>
          <a:bodyPr wrap="none" rtlCol="0">
            <a:spAutoFit/>
          </a:bodyPr>
          <a:lstStyle/>
          <a:p>
            <a:r>
              <a:rPr lang="en-US" sz="1350" dirty="0">
                <a:solidFill>
                  <a:schemeClr val="bg2">
                    <a:lumMod val="10000"/>
                  </a:schemeClr>
                </a:solidFill>
              </a:rPr>
              <a:t>Microsoft Cognitive</a:t>
            </a:r>
          </a:p>
          <a:p>
            <a:pPr algn="ctr"/>
            <a:r>
              <a:rPr lang="en-US" sz="1350" dirty="0" smtClean="0">
                <a:solidFill>
                  <a:schemeClr val="bg2">
                    <a:lumMod val="10000"/>
                  </a:schemeClr>
                </a:solidFill>
              </a:rPr>
              <a:t>Services</a:t>
            </a:r>
            <a:endParaRPr lang="en-US" sz="1350" dirty="0">
              <a:solidFill>
                <a:schemeClr val="bg2">
                  <a:lumMod val="10000"/>
                </a:schemeClr>
              </a:solidFill>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898" y="2434553"/>
            <a:ext cx="1479168" cy="1479168"/>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0397" y="2766806"/>
            <a:ext cx="1478307" cy="855373"/>
          </a:xfrm>
          <a:prstGeom prst="rect">
            <a:avLst/>
          </a:prstGeom>
        </p:spPr>
      </p:pic>
      <p:sp>
        <p:nvSpPr>
          <p:cNvPr id="2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solidFill>
                  <a:schemeClr val="bg2">
                    <a:lumMod val="10000"/>
                  </a:schemeClr>
                </a:solidFill>
              </a:rPr>
              <a:t>How’d we do that?</a:t>
            </a:r>
            <a:endParaRPr lang="en-US" sz="2700" dirty="0">
              <a:solidFill>
                <a:schemeClr val="bg2">
                  <a:lumMod val="10000"/>
                </a:schemeClr>
              </a:solidFill>
            </a:endParaRPr>
          </a:p>
        </p:txBody>
      </p:sp>
      <p:cxnSp>
        <p:nvCxnSpPr>
          <p:cNvPr id="33" name="Straight Arrow Connector 32"/>
          <p:cNvCxnSpPr>
            <a:endCxn id="31" idx="1"/>
          </p:cNvCxnSpPr>
          <p:nvPr/>
        </p:nvCxnSpPr>
        <p:spPr>
          <a:xfrm>
            <a:off x="1648047" y="3174137"/>
            <a:ext cx="17168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121" y="2738258"/>
            <a:ext cx="963844" cy="963844"/>
          </a:xfrm>
          <a:prstGeom prst="rect">
            <a:avLst/>
          </a:prstGeom>
        </p:spPr>
      </p:pic>
      <p:cxnSp>
        <p:nvCxnSpPr>
          <p:cNvPr id="34" name="Straight Arrow Connector 33"/>
          <p:cNvCxnSpPr/>
          <p:nvPr/>
        </p:nvCxnSpPr>
        <p:spPr>
          <a:xfrm>
            <a:off x="4825326" y="3047390"/>
            <a:ext cx="2123334" cy="5776"/>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flipH="1">
            <a:off x="4825326" y="3505584"/>
            <a:ext cx="2123334"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690" y="3230389"/>
            <a:ext cx="1176666" cy="1129599"/>
          </a:xfrm>
          <a:prstGeom prst="rect">
            <a:avLst/>
          </a:prstGeom>
        </p:spPr>
      </p:pic>
      <p:sp>
        <p:nvSpPr>
          <p:cNvPr id="26" name="TextBox 25"/>
          <p:cNvSpPr txBox="1"/>
          <p:nvPr/>
        </p:nvSpPr>
        <p:spPr>
          <a:xfrm>
            <a:off x="2131636" y="4359988"/>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31</a:t>
            </a:fld>
            <a:endParaRPr lang="en-US">
              <a:solidFill>
                <a:schemeClr val="bg2">
                  <a:lumMod val="10000"/>
                </a:schemeClr>
              </a:solidFill>
            </a:endParaRPr>
          </a:p>
        </p:txBody>
      </p:sp>
      <p:cxnSp>
        <p:nvCxnSpPr>
          <p:cNvPr id="29" name="Straight Arrow Connector 28"/>
          <p:cNvCxnSpPr/>
          <p:nvPr/>
        </p:nvCxnSpPr>
        <p:spPr>
          <a:xfrm>
            <a:off x="4170735" y="3971927"/>
            <a:ext cx="0" cy="1041388"/>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5803" y="5013315"/>
            <a:ext cx="769863" cy="769863"/>
          </a:xfrm>
          <a:prstGeom prst="rect">
            <a:avLst/>
          </a:prstGeom>
        </p:spPr>
      </p:pic>
      <p:sp>
        <p:nvSpPr>
          <p:cNvPr id="38" name="TextBox 37"/>
          <p:cNvSpPr txBox="1"/>
          <p:nvPr/>
        </p:nvSpPr>
        <p:spPr>
          <a:xfrm>
            <a:off x="4148131" y="4328014"/>
            <a:ext cx="1104982" cy="338554"/>
          </a:xfrm>
          <a:prstGeom prst="rect">
            <a:avLst/>
          </a:prstGeom>
          <a:noFill/>
        </p:spPr>
        <p:txBody>
          <a:bodyPr wrap="none" rtlCol="0">
            <a:spAutoFit/>
          </a:bodyPr>
          <a:lstStyle/>
          <a:p>
            <a:r>
              <a:rPr lang="en-US" sz="1600" dirty="0" smtClean="0">
                <a:solidFill>
                  <a:schemeClr val="bg2">
                    <a:lumMod val="10000"/>
                  </a:schemeClr>
                </a:solidFill>
              </a:rPr>
              <a:t>4. Process</a:t>
            </a:r>
            <a:endParaRPr lang="en-US" sz="1600" dirty="0">
              <a:solidFill>
                <a:schemeClr val="bg2">
                  <a:lumMod val="10000"/>
                </a:schemeClr>
              </a:solidFill>
            </a:endParaRPr>
          </a:p>
        </p:txBody>
      </p:sp>
      <p:sp>
        <p:nvSpPr>
          <p:cNvPr id="39" name="TextBox 38"/>
          <p:cNvSpPr txBox="1"/>
          <p:nvPr/>
        </p:nvSpPr>
        <p:spPr>
          <a:xfrm>
            <a:off x="4940598" y="5613423"/>
            <a:ext cx="1059714" cy="338554"/>
          </a:xfrm>
          <a:prstGeom prst="rect">
            <a:avLst/>
          </a:prstGeom>
          <a:noFill/>
        </p:spPr>
        <p:txBody>
          <a:bodyPr wrap="none" rtlCol="0">
            <a:spAutoFit/>
          </a:bodyPr>
          <a:lstStyle/>
          <a:p>
            <a:r>
              <a:rPr lang="en-US" sz="1600" dirty="0" smtClean="0">
                <a:solidFill>
                  <a:schemeClr val="bg2">
                    <a:lumMod val="10000"/>
                  </a:schemeClr>
                </a:solidFill>
              </a:rPr>
              <a:t>5. Record</a:t>
            </a:r>
            <a:endParaRPr lang="en-US" sz="1600" dirty="0">
              <a:solidFill>
                <a:schemeClr val="bg2">
                  <a:lumMod val="10000"/>
                </a:schemeClr>
              </a:solidFill>
            </a:endParaRPr>
          </a:p>
        </p:txBody>
      </p:sp>
      <p:cxnSp>
        <p:nvCxnSpPr>
          <p:cNvPr id="41" name="Elbow Connector 40"/>
          <p:cNvCxnSpPr/>
          <p:nvPr/>
        </p:nvCxnSpPr>
        <p:spPr>
          <a:xfrm flipH="1">
            <a:off x="4170735" y="5398247"/>
            <a:ext cx="384931" cy="384931"/>
          </a:xfrm>
          <a:prstGeom prst="bentConnector4">
            <a:avLst>
              <a:gd name="adj1" fmla="val -116075"/>
              <a:gd name="adj2" fmla="val 213375"/>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2266247"/>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482" y="2336790"/>
            <a:ext cx="6350326" cy="3968954"/>
          </a:xfrm>
          <a:prstGeom prst="rect">
            <a:avLst/>
          </a:prstGeom>
        </p:spPr>
      </p:pic>
      <p:sp>
        <p:nvSpPr>
          <p:cNvPr id="4" name="Slide Number Placeholder 3"/>
          <p:cNvSpPr>
            <a:spLocks noGrp="1"/>
          </p:cNvSpPr>
          <p:nvPr>
            <p:ph type="sldNum" sz="quarter" idx="12"/>
          </p:nvPr>
        </p:nvSpPr>
        <p:spPr/>
        <p:txBody>
          <a:bodyPr/>
          <a:lstStyle/>
          <a:p>
            <a:fld id="{633CC90C-489C-C947-A38D-033AF202A691}" type="slidenum">
              <a:rPr lang="en-US" smtClean="0"/>
              <a:pPr/>
              <a:t>310</a:t>
            </a:fld>
            <a:endParaRPr lang="en-US" dirty="0"/>
          </a:p>
        </p:txBody>
      </p:sp>
      <p:cxnSp>
        <p:nvCxnSpPr>
          <p:cNvPr id="36" name="Straight Arrow Connector 35"/>
          <p:cNvCxnSpPr/>
          <p:nvPr/>
        </p:nvCxnSpPr>
        <p:spPr>
          <a:xfrm>
            <a:off x="1530483" y="2336792"/>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540070" y="2336791"/>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14403" y="1988725"/>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1248302" y="2016285"/>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1113053" y="6350445"/>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4974491" y="3742748"/>
            <a:ext cx="126417" cy="12862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531639" y="753228"/>
            <a:ext cx="6896534" cy="1080938"/>
          </a:xfrm>
        </p:spPr>
        <p:txBody>
          <a:bodyPr/>
          <a:lstStyle/>
          <a:p>
            <a:r>
              <a:rPr lang="en-US" dirty="0" smtClean="0"/>
              <a:t>Algorithms – Indoor direction – Identify location</a:t>
            </a:r>
            <a:endParaRPr lang="en-US" dirty="0"/>
          </a:p>
        </p:txBody>
      </p:sp>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13"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2</a:t>
            </a:r>
          </a:p>
        </p:txBody>
      </p:sp>
    </p:spTree>
    <p:extLst>
      <p:ext uri="{BB962C8B-B14F-4D97-AF65-F5344CB8AC3E}">
        <p14:creationId xmlns:p14="http://schemas.microsoft.com/office/powerpoint/2010/main" val="863600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311</a:t>
            </a:fld>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295" y="2513011"/>
            <a:ext cx="6139325" cy="4042336"/>
          </a:xfrm>
          <a:prstGeom prst="rect">
            <a:avLst/>
          </a:prstGeom>
        </p:spPr>
      </p:pic>
      <p:sp>
        <p:nvSpPr>
          <p:cNvPr id="25" name="Title 1"/>
          <p:cNvSpPr>
            <a:spLocks noGrp="1"/>
          </p:cNvSpPr>
          <p:nvPr>
            <p:ph type="title"/>
          </p:nvPr>
        </p:nvSpPr>
        <p:spPr>
          <a:xfrm>
            <a:off x="531639" y="753228"/>
            <a:ext cx="6896534" cy="1080938"/>
          </a:xfrm>
        </p:spPr>
        <p:txBody>
          <a:bodyPr/>
          <a:lstStyle/>
          <a:p>
            <a:r>
              <a:rPr lang="en-US" dirty="0"/>
              <a:t>Algorithms – Indoor direction</a:t>
            </a:r>
          </a:p>
        </p:txBody>
      </p:sp>
      <p:sp>
        <p:nvSpPr>
          <p:cNvPr id="2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184" y="4246986"/>
            <a:ext cx="559684" cy="559684"/>
          </a:xfrm>
          <a:prstGeom prst="rect">
            <a:avLst/>
          </a:prstGeom>
        </p:spPr>
      </p:pic>
      <p:sp>
        <p:nvSpPr>
          <p:cNvPr id="30" name="TextBox 29"/>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smtClean="0"/>
              <a:t>Beacon</a:t>
            </a:r>
          </a:p>
          <a:p>
            <a:r>
              <a:rPr lang="en-US" dirty="0" smtClean="0"/>
              <a:t>Floor</a:t>
            </a:r>
            <a:endParaRPr lang="en-US" dirty="0"/>
          </a:p>
        </p:txBody>
      </p:sp>
      <p:cxnSp>
        <p:nvCxnSpPr>
          <p:cNvPr id="31" name="Elbow Connector 30"/>
          <p:cNvCxnSpPr/>
          <p:nvPr/>
        </p:nvCxnSpPr>
        <p:spPr>
          <a:xfrm rot="16200000" flipH="1">
            <a:off x="572555" y="3928199"/>
            <a:ext cx="648566" cy="548692"/>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061361" y="2617687"/>
            <a:ext cx="914400" cy="138547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436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312</a:t>
            </a:fld>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295" y="2513011"/>
            <a:ext cx="6139325" cy="4042336"/>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5214793" y="3017470"/>
            <a:ext cx="328000" cy="558842"/>
          </a:xfrm>
          <a:prstGeom prst="rect">
            <a:avLst/>
          </a:prstGeom>
          <a:solidFill>
            <a:schemeClr val="bg1"/>
          </a:solidFill>
        </p:spPr>
      </p:pic>
      <p:sp>
        <p:nvSpPr>
          <p:cNvPr id="38" name="TextBox 37"/>
          <p:cNvSpPr txBox="1"/>
          <p:nvPr/>
        </p:nvSpPr>
        <p:spPr>
          <a:xfrm>
            <a:off x="4313436" y="2140633"/>
            <a:ext cx="385042" cy="477054"/>
          </a:xfrm>
          <a:prstGeom prst="rect">
            <a:avLst/>
          </a:prstGeom>
          <a:solidFill>
            <a:schemeClr val="bg1"/>
          </a:solidFill>
        </p:spPr>
        <p:txBody>
          <a:bodyPr wrap="non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A</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39" name="TextBox 38"/>
          <p:cNvSpPr txBox="1"/>
          <p:nvPr/>
        </p:nvSpPr>
        <p:spPr>
          <a:xfrm>
            <a:off x="5191183" y="4080771"/>
            <a:ext cx="375219" cy="523220"/>
          </a:xfrm>
          <a:prstGeom prst="rect">
            <a:avLst/>
          </a:prstGeom>
          <a:solidFill>
            <a:schemeClr val="bg1"/>
          </a:solidFill>
        </p:spPr>
        <p:txBody>
          <a:bodyPr wrap="square" rtlCol="0">
            <a:spAutoFit/>
          </a:bodyPr>
          <a:lstStyle/>
          <a:p>
            <a:r>
              <a:rPr lang="en-US" sz="2800" dirty="0" smtClean="0">
                <a:solidFill>
                  <a:srgbClr val="0070C0"/>
                </a:solidFill>
                <a:latin typeface="Cambria Math" panose="02040503050406030204" pitchFamily="18" charset="0"/>
                <a:ea typeface="Cambria Math" panose="02040503050406030204" pitchFamily="18" charset="0"/>
              </a:rPr>
              <a:t>C</a:t>
            </a:r>
            <a:endParaRPr lang="en-US" sz="2800" dirty="0">
              <a:solidFill>
                <a:srgbClr val="0070C0"/>
              </a:solidFill>
              <a:latin typeface="Cambria Math" panose="02040503050406030204" pitchFamily="18" charset="0"/>
              <a:ea typeface="Cambria Math" panose="02040503050406030204" pitchFamily="18" charset="0"/>
            </a:endParaRPr>
          </a:p>
        </p:txBody>
      </p:sp>
      <p:sp>
        <p:nvSpPr>
          <p:cNvPr id="40" name="TextBox 39"/>
          <p:cNvSpPr txBox="1"/>
          <p:nvPr/>
        </p:nvSpPr>
        <p:spPr>
          <a:xfrm>
            <a:off x="6005772" y="2215701"/>
            <a:ext cx="364194" cy="477054"/>
          </a:xfrm>
          <a:prstGeom prst="rect">
            <a:avLst/>
          </a:prstGeom>
          <a:solidFill>
            <a:schemeClr val="bg1"/>
          </a:solidFill>
        </p:spPr>
        <p:txBody>
          <a:bodyPr wrap="squar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B</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25" name="Title 1"/>
          <p:cNvSpPr>
            <a:spLocks noGrp="1"/>
          </p:cNvSpPr>
          <p:nvPr>
            <p:ph type="title"/>
          </p:nvPr>
        </p:nvSpPr>
        <p:spPr>
          <a:xfrm>
            <a:off x="531639" y="753228"/>
            <a:ext cx="6896534" cy="1080938"/>
          </a:xfrm>
        </p:spPr>
        <p:txBody>
          <a:bodyPr/>
          <a:lstStyle/>
          <a:p>
            <a:r>
              <a:rPr lang="en-US" dirty="0"/>
              <a:t>Algorithms – Indoor direction</a:t>
            </a:r>
          </a:p>
        </p:txBody>
      </p:sp>
      <p:sp>
        <p:nvSpPr>
          <p:cNvPr id="2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184" y="4246986"/>
            <a:ext cx="559684" cy="559684"/>
          </a:xfrm>
          <a:prstGeom prst="rect">
            <a:avLst/>
          </a:prstGeom>
        </p:spPr>
      </p:pic>
      <p:sp>
        <p:nvSpPr>
          <p:cNvPr id="30" name="TextBox 29"/>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smtClean="0"/>
              <a:t>Beacon</a:t>
            </a:r>
          </a:p>
          <a:p>
            <a:r>
              <a:rPr lang="en-US" dirty="0" smtClean="0"/>
              <a:t>Floor</a:t>
            </a:r>
            <a:endParaRPr lang="en-US" dirty="0"/>
          </a:p>
        </p:txBody>
      </p:sp>
      <p:cxnSp>
        <p:nvCxnSpPr>
          <p:cNvPr id="31" name="Elbow Connector 30"/>
          <p:cNvCxnSpPr/>
          <p:nvPr/>
        </p:nvCxnSpPr>
        <p:spPr>
          <a:xfrm rot="16200000" flipH="1">
            <a:off x="572555" y="3928199"/>
            <a:ext cx="648566" cy="548692"/>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5589736" y="2482253"/>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809506" y="2497470"/>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90341" y="3848317"/>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3477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313</a:t>
            </a:fld>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295" y="2513011"/>
            <a:ext cx="6139325" cy="4042336"/>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5214793" y="3017470"/>
            <a:ext cx="328000" cy="558842"/>
          </a:xfrm>
          <a:prstGeom prst="rect">
            <a:avLst/>
          </a:prstGeom>
          <a:solidFill>
            <a:schemeClr val="bg1"/>
          </a:solidFill>
        </p:spPr>
      </p:pic>
      <p:sp>
        <p:nvSpPr>
          <p:cNvPr id="38" name="TextBox 37"/>
          <p:cNvSpPr txBox="1"/>
          <p:nvPr/>
        </p:nvSpPr>
        <p:spPr>
          <a:xfrm>
            <a:off x="4313436" y="2140633"/>
            <a:ext cx="385042" cy="477054"/>
          </a:xfrm>
          <a:prstGeom prst="rect">
            <a:avLst/>
          </a:prstGeom>
          <a:solidFill>
            <a:schemeClr val="bg1"/>
          </a:solidFill>
        </p:spPr>
        <p:txBody>
          <a:bodyPr wrap="non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A</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39" name="TextBox 38"/>
          <p:cNvSpPr txBox="1"/>
          <p:nvPr/>
        </p:nvSpPr>
        <p:spPr>
          <a:xfrm>
            <a:off x="5191183" y="4080771"/>
            <a:ext cx="375219" cy="523220"/>
          </a:xfrm>
          <a:prstGeom prst="rect">
            <a:avLst/>
          </a:prstGeom>
          <a:solidFill>
            <a:schemeClr val="bg1"/>
          </a:solidFill>
        </p:spPr>
        <p:txBody>
          <a:bodyPr wrap="square" rtlCol="0">
            <a:spAutoFit/>
          </a:bodyPr>
          <a:lstStyle/>
          <a:p>
            <a:r>
              <a:rPr lang="en-US" sz="2800" dirty="0" smtClean="0">
                <a:solidFill>
                  <a:srgbClr val="0070C0"/>
                </a:solidFill>
                <a:latin typeface="Cambria Math" panose="02040503050406030204" pitchFamily="18" charset="0"/>
                <a:ea typeface="Cambria Math" panose="02040503050406030204" pitchFamily="18" charset="0"/>
              </a:rPr>
              <a:t>C</a:t>
            </a:r>
            <a:endParaRPr lang="en-US" sz="2800" dirty="0">
              <a:solidFill>
                <a:srgbClr val="0070C0"/>
              </a:solidFill>
              <a:latin typeface="Cambria Math" panose="02040503050406030204" pitchFamily="18" charset="0"/>
              <a:ea typeface="Cambria Math" panose="02040503050406030204" pitchFamily="18" charset="0"/>
            </a:endParaRPr>
          </a:p>
        </p:txBody>
      </p:sp>
      <p:sp>
        <p:nvSpPr>
          <p:cNvPr id="40" name="TextBox 39"/>
          <p:cNvSpPr txBox="1"/>
          <p:nvPr/>
        </p:nvSpPr>
        <p:spPr>
          <a:xfrm>
            <a:off x="6005772" y="2215701"/>
            <a:ext cx="364194" cy="477054"/>
          </a:xfrm>
          <a:prstGeom prst="rect">
            <a:avLst/>
          </a:prstGeom>
          <a:solidFill>
            <a:schemeClr val="bg1"/>
          </a:solidFill>
        </p:spPr>
        <p:txBody>
          <a:bodyPr wrap="squar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B</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25" name="Title 1"/>
          <p:cNvSpPr>
            <a:spLocks noGrp="1"/>
          </p:cNvSpPr>
          <p:nvPr>
            <p:ph type="title"/>
          </p:nvPr>
        </p:nvSpPr>
        <p:spPr>
          <a:xfrm>
            <a:off x="531639" y="753228"/>
            <a:ext cx="6896534" cy="1080938"/>
          </a:xfrm>
        </p:spPr>
        <p:txBody>
          <a:bodyPr/>
          <a:lstStyle/>
          <a:p>
            <a:r>
              <a:rPr lang="en-US" dirty="0"/>
              <a:t>Algorithms – Indoor direction</a:t>
            </a:r>
          </a:p>
        </p:txBody>
      </p:sp>
      <p:sp>
        <p:nvSpPr>
          <p:cNvPr id="2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184" y="4246986"/>
            <a:ext cx="559684" cy="559684"/>
          </a:xfrm>
          <a:prstGeom prst="rect">
            <a:avLst/>
          </a:prstGeom>
        </p:spPr>
      </p:pic>
      <p:sp>
        <p:nvSpPr>
          <p:cNvPr id="30" name="TextBox 29"/>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smtClean="0"/>
              <a:t>Beacon</a:t>
            </a:r>
          </a:p>
          <a:p>
            <a:r>
              <a:rPr lang="en-US" dirty="0" smtClean="0"/>
              <a:t>Floor</a:t>
            </a:r>
            <a:endParaRPr lang="en-US" dirty="0"/>
          </a:p>
        </p:txBody>
      </p:sp>
      <p:cxnSp>
        <p:nvCxnSpPr>
          <p:cNvPr id="31" name="Elbow Connector 30"/>
          <p:cNvCxnSpPr/>
          <p:nvPr/>
        </p:nvCxnSpPr>
        <p:spPr>
          <a:xfrm rot="16200000" flipH="1">
            <a:off x="572555" y="3928199"/>
            <a:ext cx="648566" cy="548692"/>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5589736" y="2482253"/>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809506" y="2497470"/>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90341" y="3848317"/>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9202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314</a:t>
            </a:fld>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295" y="2513011"/>
            <a:ext cx="6139325" cy="4042336"/>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5214793" y="3017470"/>
            <a:ext cx="328000" cy="558842"/>
          </a:xfrm>
          <a:prstGeom prst="rect">
            <a:avLst/>
          </a:prstGeom>
          <a:solidFill>
            <a:schemeClr val="bg1"/>
          </a:solidFill>
        </p:spPr>
      </p:pic>
      <p:sp>
        <p:nvSpPr>
          <p:cNvPr id="38" name="TextBox 37"/>
          <p:cNvSpPr txBox="1"/>
          <p:nvPr/>
        </p:nvSpPr>
        <p:spPr>
          <a:xfrm>
            <a:off x="4313436" y="2140633"/>
            <a:ext cx="385042" cy="477054"/>
          </a:xfrm>
          <a:prstGeom prst="rect">
            <a:avLst/>
          </a:prstGeom>
          <a:solidFill>
            <a:schemeClr val="bg1"/>
          </a:solidFill>
        </p:spPr>
        <p:txBody>
          <a:bodyPr wrap="non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A</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39" name="TextBox 38"/>
          <p:cNvSpPr txBox="1"/>
          <p:nvPr/>
        </p:nvSpPr>
        <p:spPr>
          <a:xfrm>
            <a:off x="5191183" y="4080771"/>
            <a:ext cx="375219" cy="523220"/>
          </a:xfrm>
          <a:prstGeom prst="rect">
            <a:avLst/>
          </a:prstGeom>
          <a:solidFill>
            <a:schemeClr val="bg1"/>
          </a:solidFill>
        </p:spPr>
        <p:txBody>
          <a:bodyPr wrap="square" rtlCol="0">
            <a:spAutoFit/>
          </a:bodyPr>
          <a:lstStyle/>
          <a:p>
            <a:r>
              <a:rPr lang="en-US" sz="2800" dirty="0" smtClean="0">
                <a:solidFill>
                  <a:srgbClr val="0070C0"/>
                </a:solidFill>
                <a:latin typeface="Cambria Math" panose="02040503050406030204" pitchFamily="18" charset="0"/>
                <a:ea typeface="Cambria Math" panose="02040503050406030204" pitchFamily="18" charset="0"/>
              </a:rPr>
              <a:t>C</a:t>
            </a:r>
            <a:endParaRPr lang="en-US" sz="2800" dirty="0">
              <a:solidFill>
                <a:srgbClr val="0070C0"/>
              </a:solidFill>
              <a:latin typeface="Cambria Math" panose="02040503050406030204" pitchFamily="18" charset="0"/>
              <a:ea typeface="Cambria Math" panose="02040503050406030204" pitchFamily="18" charset="0"/>
            </a:endParaRPr>
          </a:p>
        </p:txBody>
      </p:sp>
      <p:sp>
        <p:nvSpPr>
          <p:cNvPr id="40" name="TextBox 39"/>
          <p:cNvSpPr txBox="1"/>
          <p:nvPr/>
        </p:nvSpPr>
        <p:spPr>
          <a:xfrm>
            <a:off x="6005772" y="2215701"/>
            <a:ext cx="364194" cy="477054"/>
          </a:xfrm>
          <a:prstGeom prst="rect">
            <a:avLst/>
          </a:prstGeom>
          <a:solidFill>
            <a:schemeClr val="bg1"/>
          </a:solidFill>
        </p:spPr>
        <p:txBody>
          <a:bodyPr wrap="squar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B</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25" name="Title 1"/>
          <p:cNvSpPr>
            <a:spLocks noGrp="1"/>
          </p:cNvSpPr>
          <p:nvPr>
            <p:ph type="title"/>
          </p:nvPr>
        </p:nvSpPr>
        <p:spPr>
          <a:xfrm>
            <a:off x="531639" y="753228"/>
            <a:ext cx="6896534" cy="1080938"/>
          </a:xfrm>
        </p:spPr>
        <p:txBody>
          <a:bodyPr/>
          <a:lstStyle/>
          <a:p>
            <a:r>
              <a:rPr lang="en-US" dirty="0"/>
              <a:t>Algorithms – Indoor direction</a:t>
            </a:r>
          </a:p>
        </p:txBody>
      </p:sp>
      <p:sp>
        <p:nvSpPr>
          <p:cNvPr id="2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184" y="4246986"/>
            <a:ext cx="559684" cy="559684"/>
          </a:xfrm>
          <a:prstGeom prst="rect">
            <a:avLst/>
          </a:prstGeom>
        </p:spPr>
      </p:pic>
      <p:sp>
        <p:nvSpPr>
          <p:cNvPr id="30" name="TextBox 29"/>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smtClean="0"/>
              <a:t>Beacon</a:t>
            </a:r>
          </a:p>
          <a:p>
            <a:r>
              <a:rPr lang="en-US" dirty="0" smtClean="0"/>
              <a:t>Floor</a:t>
            </a:r>
            <a:endParaRPr lang="en-US" dirty="0"/>
          </a:p>
        </p:txBody>
      </p:sp>
      <p:cxnSp>
        <p:nvCxnSpPr>
          <p:cNvPr id="31" name="Elbow Connector 30"/>
          <p:cNvCxnSpPr/>
          <p:nvPr/>
        </p:nvCxnSpPr>
        <p:spPr>
          <a:xfrm rot="16200000" flipH="1">
            <a:off x="572555" y="3928199"/>
            <a:ext cx="648566" cy="548692"/>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061361" y="2617687"/>
            <a:ext cx="914400" cy="14630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964024" y="2617687"/>
            <a:ext cx="914400" cy="14630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89736" y="2482253"/>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809506" y="2497470"/>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90341" y="3848317"/>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8984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315</a:t>
            </a:fld>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295" y="2513011"/>
            <a:ext cx="6139325" cy="4042336"/>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5214793" y="3017470"/>
            <a:ext cx="328000" cy="558842"/>
          </a:xfrm>
          <a:prstGeom prst="rect">
            <a:avLst/>
          </a:prstGeom>
          <a:solidFill>
            <a:schemeClr val="bg1"/>
          </a:solidFill>
        </p:spPr>
      </p:pic>
      <p:sp>
        <p:nvSpPr>
          <p:cNvPr id="38" name="TextBox 37"/>
          <p:cNvSpPr txBox="1"/>
          <p:nvPr/>
        </p:nvSpPr>
        <p:spPr>
          <a:xfrm>
            <a:off x="4313436" y="2140633"/>
            <a:ext cx="385042" cy="477054"/>
          </a:xfrm>
          <a:prstGeom prst="rect">
            <a:avLst/>
          </a:prstGeom>
          <a:solidFill>
            <a:schemeClr val="bg1"/>
          </a:solidFill>
        </p:spPr>
        <p:txBody>
          <a:bodyPr wrap="non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A</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39" name="TextBox 38"/>
          <p:cNvSpPr txBox="1"/>
          <p:nvPr/>
        </p:nvSpPr>
        <p:spPr>
          <a:xfrm>
            <a:off x="5191183" y="4080771"/>
            <a:ext cx="375219" cy="523220"/>
          </a:xfrm>
          <a:prstGeom prst="rect">
            <a:avLst/>
          </a:prstGeom>
          <a:solidFill>
            <a:schemeClr val="bg1"/>
          </a:solidFill>
        </p:spPr>
        <p:txBody>
          <a:bodyPr wrap="square" rtlCol="0">
            <a:spAutoFit/>
          </a:bodyPr>
          <a:lstStyle/>
          <a:p>
            <a:r>
              <a:rPr lang="en-US" sz="2800" dirty="0" smtClean="0">
                <a:solidFill>
                  <a:srgbClr val="0070C0"/>
                </a:solidFill>
                <a:latin typeface="Cambria Math" panose="02040503050406030204" pitchFamily="18" charset="0"/>
                <a:ea typeface="Cambria Math" panose="02040503050406030204" pitchFamily="18" charset="0"/>
              </a:rPr>
              <a:t>C</a:t>
            </a:r>
            <a:endParaRPr lang="en-US" sz="2800" dirty="0">
              <a:solidFill>
                <a:srgbClr val="0070C0"/>
              </a:solidFill>
              <a:latin typeface="Cambria Math" panose="02040503050406030204" pitchFamily="18" charset="0"/>
              <a:ea typeface="Cambria Math" panose="02040503050406030204" pitchFamily="18" charset="0"/>
            </a:endParaRPr>
          </a:p>
        </p:txBody>
      </p:sp>
      <p:sp>
        <p:nvSpPr>
          <p:cNvPr id="40" name="TextBox 39"/>
          <p:cNvSpPr txBox="1"/>
          <p:nvPr/>
        </p:nvSpPr>
        <p:spPr>
          <a:xfrm>
            <a:off x="6005772" y="2215701"/>
            <a:ext cx="364194" cy="477054"/>
          </a:xfrm>
          <a:prstGeom prst="rect">
            <a:avLst/>
          </a:prstGeom>
          <a:solidFill>
            <a:schemeClr val="bg1"/>
          </a:solidFill>
        </p:spPr>
        <p:txBody>
          <a:bodyPr wrap="squar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B</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25" name="Title 1"/>
          <p:cNvSpPr>
            <a:spLocks noGrp="1"/>
          </p:cNvSpPr>
          <p:nvPr>
            <p:ph type="title"/>
          </p:nvPr>
        </p:nvSpPr>
        <p:spPr>
          <a:xfrm>
            <a:off x="531639" y="753228"/>
            <a:ext cx="6896534" cy="1080938"/>
          </a:xfrm>
        </p:spPr>
        <p:txBody>
          <a:bodyPr/>
          <a:lstStyle/>
          <a:p>
            <a:r>
              <a:rPr lang="en-US" dirty="0"/>
              <a:t>Algorithms – Indoor direction</a:t>
            </a:r>
          </a:p>
        </p:txBody>
      </p:sp>
      <p:sp>
        <p:nvSpPr>
          <p:cNvPr id="2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184" y="4246986"/>
            <a:ext cx="559684" cy="559684"/>
          </a:xfrm>
          <a:prstGeom prst="rect">
            <a:avLst/>
          </a:prstGeom>
        </p:spPr>
      </p:pic>
      <p:sp>
        <p:nvSpPr>
          <p:cNvPr id="30" name="TextBox 29"/>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smtClean="0"/>
              <a:t>Beacon</a:t>
            </a:r>
          </a:p>
          <a:p>
            <a:r>
              <a:rPr lang="en-US" dirty="0" smtClean="0"/>
              <a:t>Floor</a:t>
            </a:r>
            <a:endParaRPr lang="en-US" dirty="0"/>
          </a:p>
        </p:txBody>
      </p:sp>
      <p:cxnSp>
        <p:nvCxnSpPr>
          <p:cNvPr id="31" name="Elbow Connector 30"/>
          <p:cNvCxnSpPr/>
          <p:nvPr/>
        </p:nvCxnSpPr>
        <p:spPr>
          <a:xfrm rot="16200000" flipH="1">
            <a:off x="572555" y="3928199"/>
            <a:ext cx="648566" cy="548692"/>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975603" y="2617687"/>
            <a:ext cx="864910" cy="1463084"/>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840513" y="2617687"/>
            <a:ext cx="891258" cy="1463084"/>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809506" y="2497470"/>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89736" y="2482253"/>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90341" y="3848317"/>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6403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316</a:t>
            </a:fld>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295" y="2513011"/>
            <a:ext cx="6139325" cy="4042336"/>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5214793" y="3017470"/>
            <a:ext cx="328000" cy="558842"/>
          </a:xfrm>
          <a:prstGeom prst="rect">
            <a:avLst/>
          </a:prstGeom>
          <a:solidFill>
            <a:schemeClr val="bg1"/>
          </a:solidFill>
        </p:spPr>
      </p:pic>
      <p:sp>
        <p:nvSpPr>
          <p:cNvPr id="38" name="TextBox 37"/>
          <p:cNvSpPr txBox="1"/>
          <p:nvPr/>
        </p:nvSpPr>
        <p:spPr>
          <a:xfrm>
            <a:off x="4313436" y="2140633"/>
            <a:ext cx="385042" cy="477054"/>
          </a:xfrm>
          <a:prstGeom prst="rect">
            <a:avLst/>
          </a:prstGeom>
          <a:solidFill>
            <a:schemeClr val="bg1"/>
          </a:solidFill>
        </p:spPr>
        <p:txBody>
          <a:bodyPr wrap="non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A</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39" name="TextBox 38"/>
          <p:cNvSpPr txBox="1"/>
          <p:nvPr/>
        </p:nvSpPr>
        <p:spPr>
          <a:xfrm>
            <a:off x="5191183" y="4080771"/>
            <a:ext cx="375219" cy="523220"/>
          </a:xfrm>
          <a:prstGeom prst="rect">
            <a:avLst/>
          </a:prstGeom>
          <a:solidFill>
            <a:schemeClr val="bg1"/>
          </a:solidFill>
        </p:spPr>
        <p:txBody>
          <a:bodyPr wrap="square" rtlCol="0">
            <a:spAutoFit/>
          </a:bodyPr>
          <a:lstStyle/>
          <a:p>
            <a:r>
              <a:rPr lang="en-US" sz="2800" dirty="0" smtClean="0">
                <a:solidFill>
                  <a:srgbClr val="0070C0"/>
                </a:solidFill>
                <a:latin typeface="Cambria Math" panose="02040503050406030204" pitchFamily="18" charset="0"/>
                <a:ea typeface="Cambria Math" panose="02040503050406030204" pitchFamily="18" charset="0"/>
              </a:rPr>
              <a:t>C</a:t>
            </a:r>
            <a:endParaRPr lang="en-US" sz="2800" dirty="0">
              <a:solidFill>
                <a:srgbClr val="0070C0"/>
              </a:solidFill>
              <a:latin typeface="Cambria Math" panose="02040503050406030204" pitchFamily="18" charset="0"/>
              <a:ea typeface="Cambria Math" panose="02040503050406030204" pitchFamily="18" charset="0"/>
            </a:endParaRPr>
          </a:p>
        </p:txBody>
      </p:sp>
      <p:sp>
        <p:nvSpPr>
          <p:cNvPr id="40" name="TextBox 39"/>
          <p:cNvSpPr txBox="1"/>
          <p:nvPr/>
        </p:nvSpPr>
        <p:spPr>
          <a:xfrm>
            <a:off x="6005772" y="2215701"/>
            <a:ext cx="364194" cy="477054"/>
          </a:xfrm>
          <a:prstGeom prst="rect">
            <a:avLst/>
          </a:prstGeom>
          <a:solidFill>
            <a:schemeClr val="bg1"/>
          </a:solidFill>
        </p:spPr>
        <p:txBody>
          <a:bodyPr wrap="squar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B</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25" name="Title 1"/>
          <p:cNvSpPr>
            <a:spLocks noGrp="1"/>
          </p:cNvSpPr>
          <p:nvPr>
            <p:ph type="title"/>
          </p:nvPr>
        </p:nvSpPr>
        <p:spPr>
          <a:xfrm>
            <a:off x="531639" y="753228"/>
            <a:ext cx="6896534" cy="1080938"/>
          </a:xfrm>
        </p:spPr>
        <p:txBody>
          <a:bodyPr/>
          <a:lstStyle/>
          <a:p>
            <a:r>
              <a:rPr lang="en-US" dirty="0"/>
              <a:t>Algorithms – Indoor direction</a:t>
            </a:r>
          </a:p>
        </p:txBody>
      </p:sp>
      <p:sp>
        <p:nvSpPr>
          <p:cNvPr id="2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184" y="4246986"/>
            <a:ext cx="559684" cy="559684"/>
          </a:xfrm>
          <a:prstGeom prst="rect">
            <a:avLst/>
          </a:prstGeom>
        </p:spPr>
      </p:pic>
      <p:sp>
        <p:nvSpPr>
          <p:cNvPr id="30" name="TextBox 29"/>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smtClean="0"/>
              <a:t>Beacon</a:t>
            </a:r>
          </a:p>
          <a:p>
            <a:r>
              <a:rPr lang="en-US" dirty="0" smtClean="0"/>
              <a:t>Floor</a:t>
            </a:r>
            <a:endParaRPr lang="en-US" dirty="0"/>
          </a:p>
        </p:txBody>
      </p:sp>
      <p:cxnSp>
        <p:nvCxnSpPr>
          <p:cNvPr id="31" name="Elbow Connector 30"/>
          <p:cNvCxnSpPr/>
          <p:nvPr/>
        </p:nvCxnSpPr>
        <p:spPr>
          <a:xfrm rot="16200000" flipH="1">
            <a:off x="572555" y="3928199"/>
            <a:ext cx="648566" cy="548692"/>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4809506" y="2497470"/>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89736" y="2482253"/>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90341" y="3848317"/>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061361" y="2617687"/>
            <a:ext cx="914400" cy="146308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964024" y="2617687"/>
            <a:ext cx="914400" cy="14478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895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317</a:t>
            </a:fld>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295" y="2513011"/>
            <a:ext cx="6139325" cy="4042336"/>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5214793" y="3017470"/>
            <a:ext cx="328000" cy="558842"/>
          </a:xfrm>
          <a:prstGeom prst="rect">
            <a:avLst/>
          </a:prstGeom>
          <a:solidFill>
            <a:schemeClr val="bg1"/>
          </a:solidFill>
        </p:spPr>
      </p:pic>
      <p:sp>
        <p:nvSpPr>
          <p:cNvPr id="38" name="TextBox 37"/>
          <p:cNvSpPr txBox="1"/>
          <p:nvPr/>
        </p:nvSpPr>
        <p:spPr>
          <a:xfrm>
            <a:off x="4313436" y="2140633"/>
            <a:ext cx="385042" cy="477054"/>
          </a:xfrm>
          <a:prstGeom prst="rect">
            <a:avLst/>
          </a:prstGeom>
          <a:solidFill>
            <a:schemeClr val="bg1"/>
          </a:solidFill>
        </p:spPr>
        <p:txBody>
          <a:bodyPr wrap="non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A</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39" name="TextBox 38"/>
          <p:cNvSpPr txBox="1"/>
          <p:nvPr/>
        </p:nvSpPr>
        <p:spPr>
          <a:xfrm>
            <a:off x="5191183" y="4080771"/>
            <a:ext cx="375219" cy="523220"/>
          </a:xfrm>
          <a:prstGeom prst="rect">
            <a:avLst/>
          </a:prstGeom>
          <a:solidFill>
            <a:schemeClr val="bg1"/>
          </a:solidFill>
        </p:spPr>
        <p:txBody>
          <a:bodyPr wrap="square" rtlCol="0">
            <a:spAutoFit/>
          </a:bodyPr>
          <a:lstStyle/>
          <a:p>
            <a:r>
              <a:rPr lang="en-US" sz="2800" dirty="0" smtClean="0">
                <a:solidFill>
                  <a:srgbClr val="0070C0"/>
                </a:solidFill>
                <a:latin typeface="Cambria Math" panose="02040503050406030204" pitchFamily="18" charset="0"/>
                <a:ea typeface="Cambria Math" panose="02040503050406030204" pitchFamily="18" charset="0"/>
              </a:rPr>
              <a:t>C</a:t>
            </a:r>
            <a:endParaRPr lang="en-US" sz="2800" dirty="0">
              <a:solidFill>
                <a:srgbClr val="0070C0"/>
              </a:solidFill>
              <a:latin typeface="Cambria Math" panose="02040503050406030204" pitchFamily="18" charset="0"/>
              <a:ea typeface="Cambria Math" panose="02040503050406030204" pitchFamily="18" charset="0"/>
            </a:endParaRPr>
          </a:p>
        </p:txBody>
      </p:sp>
      <p:sp>
        <p:nvSpPr>
          <p:cNvPr id="40" name="TextBox 39"/>
          <p:cNvSpPr txBox="1"/>
          <p:nvPr/>
        </p:nvSpPr>
        <p:spPr>
          <a:xfrm>
            <a:off x="6005772" y="2215701"/>
            <a:ext cx="364194" cy="477054"/>
          </a:xfrm>
          <a:prstGeom prst="rect">
            <a:avLst/>
          </a:prstGeom>
          <a:solidFill>
            <a:schemeClr val="bg1"/>
          </a:solidFill>
        </p:spPr>
        <p:txBody>
          <a:bodyPr wrap="squar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B</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25" name="Title 1"/>
          <p:cNvSpPr>
            <a:spLocks noGrp="1"/>
          </p:cNvSpPr>
          <p:nvPr>
            <p:ph type="title"/>
          </p:nvPr>
        </p:nvSpPr>
        <p:spPr>
          <a:xfrm>
            <a:off x="531639" y="753228"/>
            <a:ext cx="6896534" cy="1080938"/>
          </a:xfrm>
        </p:spPr>
        <p:txBody>
          <a:bodyPr/>
          <a:lstStyle/>
          <a:p>
            <a:r>
              <a:rPr lang="en-US" dirty="0"/>
              <a:t>Algorithms – Indoor direction</a:t>
            </a:r>
          </a:p>
        </p:txBody>
      </p:sp>
      <p:sp>
        <p:nvSpPr>
          <p:cNvPr id="2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184" y="4246986"/>
            <a:ext cx="559684" cy="559684"/>
          </a:xfrm>
          <a:prstGeom prst="rect">
            <a:avLst/>
          </a:prstGeom>
        </p:spPr>
      </p:pic>
      <p:sp>
        <p:nvSpPr>
          <p:cNvPr id="30" name="TextBox 29"/>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smtClean="0"/>
              <a:t>Beacon</a:t>
            </a:r>
          </a:p>
          <a:p>
            <a:r>
              <a:rPr lang="en-US" dirty="0" smtClean="0"/>
              <a:t>Floor</a:t>
            </a:r>
            <a:endParaRPr lang="en-US" dirty="0"/>
          </a:p>
        </p:txBody>
      </p:sp>
      <p:cxnSp>
        <p:nvCxnSpPr>
          <p:cNvPr id="31" name="Elbow Connector 30"/>
          <p:cNvCxnSpPr/>
          <p:nvPr/>
        </p:nvCxnSpPr>
        <p:spPr>
          <a:xfrm rot="16200000" flipH="1">
            <a:off x="572555" y="3928199"/>
            <a:ext cx="648566" cy="548692"/>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011228" y="2617687"/>
            <a:ext cx="864910" cy="1463084"/>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840513" y="2617687"/>
            <a:ext cx="891258" cy="1463084"/>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809506" y="2497470"/>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89736" y="2482253"/>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90341" y="3848317"/>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061361" y="2617687"/>
            <a:ext cx="914400" cy="14630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964024" y="2617687"/>
            <a:ext cx="914400" cy="14630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096986" y="2617687"/>
            <a:ext cx="914400" cy="146308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964024" y="2617687"/>
            <a:ext cx="914400" cy="14478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121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318</a:t>
            </a:fld>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295" y="2513011"/>
            <a:ext cx="6139325" cy="4042336"/>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21197" r="20111"/>
          <a:stretch/>
        </p:blipFill>
        <p:spPr>
          <a:xfrm>
            <a:off x="5214793" y="3017470"/>
            <a:ext cx="328000" cy="558842"/>
          </a:xfrm>
          <a:prstGeom prst="rect">
            <a:avLst/>
          </a:prstGeom>
          <a:solidFill>
            <a:schemeClr val="bg1"/>
          </a:solidFill>
        </p:spPr>
      </p:pic>
      <p:sp>
        <p:nvSpPr>
          <p:cNvPr id="38" name="TextBox 37"/>
          <p:cNvSpPr txBox="1"/>
          <p:nvPr/>
        </p:nvSpPr>
        <p:spPr>
          <a:xfrm>
            <a:off x="4313436" y="2140633"/>
            <a:ext cx="385042" cy="477054"/>
          </a:xfrm>
          <a:prstGeom prst="rect">
            <a:avLst/>
          </a:prstGeom>
          <a:solidFill>
            <a:schemeClr val="bg1"/>
          </a:solidFill>
        </p:spPr>
        <p:txBody>
          <a:bodyPr wrap="non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A</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39" name="TextBox 38"/>
          <p:cNvSpPr txBox="1"/>
          <p:nvPr/>
        </p:nvSpPr>
        <p:spPr>
          <a:xfrm>
            <a:off x="5191183" y="4080771"/>
            <a:ext cx="375219" cy="523220"/>
          </a:xfrm>
          <a:prstGeom prst="rect">
            <a:avLst/>
          </a:prstGeom>
          <a:solidFill>
            <a:schemeClr val="bg1"/>
          </a:solidFill>
        </p:spPr>
        <p:txBody>
          <a:bodyPr wrap="square" rtlCol="0">
            <a:spAutoFit/>
          </a:bodyPr>
          <a:lstStyle/>
          <a:p>
            <a:r>
              <a:rPr lang="en-US" sz="2800" dirty="0" smtClean="0">
                <a:solidFill>
                  <a:srgbClr val="0070C0"/>
                </a:solidFill>
                <a:latin typeface="Cambria Math" panose="02040503050406030204" pitchFamily="18" charset="0"/>
                <a:ea typeface="Cambria Math" panose="02040503050406030204" pitchFamily="18" charset="0"/>
              </a:rPr>
              <a:t>C</a:t>
            </a:r>
            <a:endParaRPr lang="en-US" sz="2800" dirty="0">
              <a:solidFill>
                <a:srgbClr val="0070C0"/>
              </a:solidFill>
              <a:latin typeface="Cambria Math" panose="02040503050406030204" pitchFamily="18" charset="0"/>
              <a:ea typeface="Cambria Math" panose="02040503050406030204" pitchFamily="18" charset="0"/>
            </a:endParaRPr>
          </a:p>
        </p:txBody>
      </p:sp>
      <p:sp>
        <p:nvSpPr>
          <p:cNvPr id="40" name="TextBox 39"/>
          <p:cNvSpPr txBox="1"/>
          <p:nvPr/>
        </p:nvSpPr>
        <p:spPr>
          <a:xfrm>
            <a:off x="6005772" y="2215701"/>
            <a:ext cx="364194" cy="477054"/>
          </a:xfrm>
          <a:prstGeom prst="rect">
            <a:avLst/>
          </a:prstGeom>
          <a:solidFill>
            <a:schemeClr val="bg1"/>
          </a:solidFill>
        </p:spPr>
        <p:txBody>
          <a:bodyPr wrap="square" rtlCol="0">
            <a:spAutoFit/>
          </a:bodyPr>
          <a:lstStyle/>
          <a:p>
            <a:r>
              <a:rPr lang="en-US" sz="2500" dirty="0" smtClean="0">
                <a:solidFill>
                  <a:srgbClr val="0070C0"/>
                </a:solidFill>
                <a:latin typeface="Cambria Math" panose="02040503050406030204" pitchFamily="18" charset="0"/>
                <a:ea typeface="Cambria Math" panose="02040503050406030204" pitchFamily="18" charset="0"/>
              </a:rPr>
              <a:t>B</a:t>
            </a:r>
            <a:endParaRPr lang="en-US" sz="2500" dirty="0">
              <a:solidFill>
                <a:srgbClr val="0070C0"/>
              </a:solidFill>
              <a:latin typeface="Cambria Math" panose="02040503050406030204" pitchFamily="18" charset="0"/>
              <a:ea typeface="Cambria Math" panose="02040503050406030204" pitchFamily="18" charset="0"/>
            </a:endParaRPr>
          </a:p>
        </p:txBody>
      </p:sp>
      <p:sp>
        <p:nvSpPr>
          <p:cNvPr id="25" name="Title 1"/>
          <p:cNvSpPr>
            <a:spLocks noGrp="1"/>
          </p:cNvSpPr>
          <p:nvPr>
            <p:ph type="title"/>
          </p:nvPr>
        </p:nvSpPr>
        <p:spPr>
          <a:xfrm>
            <a:off x="531639" y="753228"/>
            <a:ext cx="6896534" cy="1080938"/>
          </a:xfrm>
        </p:spPr>
        <p:txBody>
          <a:bodyPr/>
          <a:lstStyle/>
          <a:p>
            <a:r>
              <a:rPr lang="en-US" dirty="0"/>
              <a:t>Algorithms – Indoor direction</a:t>
            </a:r>
          </a:p>
        </p:txBody>
      </p:sp>
      <p:sp>
        <p:nvSpPr>
          <p:cNvPr id="2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184" y="4246986"/>
            <a:ext cx="559684" cy="559684"/>
          </a:xfrm>
          <a:prstGeom prst="rect">
            <a:avLst/>
          </a:prstGeom>
        </p:spPr>
      </p:pic>
      <p:sp>
        <p:nvSpPr>
          <p:cNvPr id="30" name="TextBox 29"/>
          <p:cNvSpPr txBox="1"/>
          <p:nvPr/>
        </p:nvSpPr>
        <p:spPr>
          <a:xfrm>
            <a:off x="159063" y="3231931"/>
            <a:ext cx="926857" cy="646331"/>
          </a:xfrm>
          <a:prstGeom prst="rect">
            <a:avLst/>
          </a:prstGeom>
          <a:noFill/>
          <a:ln w="19050">
            <a:solidFill>
              <a:srgbClr val="00B0F0"/>
            </a:solidFill>
            <a:prstDash val="dash"/>
          </a:ln>
        </p:spPr>
        <p:txBody>
          <a:bodyPr wrap="none" rtlCol="0">
            <a:spAutoFit/>
          </a:bodyPr>
          <a:lstStyle/>
          <a:p>
            <a:r>
              <a:rPr lang="en-US" dirty="0" smtClean="0"/>
              <a:t>Beacon</a:t>
            </a:r>
          </a:p>
          <a:p>
            <a:r>
              <a:rPr lang="en-US" dirty="0" smtClean="0"/>
              <a:t>Floor</a:t>
            </a:r>
            <a:endParaRPr lang="en-US" dirty="0"/>
          </a:p>
        </p:txBody>
      </p:sp>
      <p:cxnSp>
        <p:nvCxnSpPr>
          <p:cNvPr id="31" name="Elbow Connector 30"/>
          <p:cNvCxnSpPr/>
          <p:nvPr/>
        </p:nvCxnSpPr>
        <p:spPr>
          <a:xfrm rot="16200000" flipH="1">
            <a:off x="572555" y="3928199"/>
            <a:ext cx="648566" cy="548692"/>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963728" y="2617687"/>
            <a:ext cx="864910" cy="1463084"/>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809506" y="2497470"/>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89736" y="2482253"/>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90341" y="3848317"/>
            <a:ext cx="405287" cy="4357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575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319</a:t>
            </a:fld>
            <a:endParaRPr lang="en-US" dirty="0"/>
          </a:p>
        </p:txBody>
      </p:sp>
      <p:sp>
        <p:nvSpPr>
          <p:cNvPr id="15" name="Title 1"/>
          <p:cNvSpPr>
            <a:spLocks noGrp="1"/>
          </p:cNvSpPr>
          <p:nvPr>
            <p:ph type="title"/>
          </p:nvPr>
        </p:nvSpPr>
        <p:spPr>
          <a:xfrm>
            <a:off x="531639" y="753228"/>
            <a:ext cx="6896534" cy="1080938"/>
          </a:xfrm>
        </p:spPr>
        <p:txBody>
          <a:bodyPr/>
          <a:lstStyle/>
          <a:p>
            <a:r>
              <a:rPr lang="en-US" dirty="0" smtClean="0"/>
              <a:t>Algorithms – Indoor direction</a:t>
            </a:r>
            <a:endParaRPr lang="en-US" dirty="0"/>
          </a:p>
        </p:txBody>
      </p:sp>
      <p:sp>
        <p:nvSpPr>
          <p:cNvPr id="16"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grpSp>
        <p:nvGrpSpPr>
          <p:cNvPr id="2" name="Group 1"/>
          <p:cNvGrpSpPr/>
          <p:nvPr/>
        </p:nvGrpSpPr>
        <p:grpSpPr>
          <a:xfrm>
            <a:off x="984276" y="2460256"/>
            <a:ext cx="6896533" cy="3939014"/>
            <a:chOff x="531640" y="2460256"/>
            <a:chExt cx="8187058" cy="4064000"/>
          </a:xfrm>
        </p:grpSpPr>
        <p:graphicFrame>
          <p:nvGraphicFramePr>
            <p:cNvPr id="17" name="Diagram 16"/>
            <p:cNvGraphicFramePr/>
            <p:nvPr>
              <p:extLst/>
            </p:nvPr>
          </p:nvGraphicFramePr>
          <p:xfrm>
            <a:off x="531640" y="2460256"/>
            <a:ext cx="818705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Oval 17"/>
            <p:cNvSpPr/>
            <p:nvPr/>
          </p:nvSpPr>
          <p:spPr>
            <a:xfrm>
              <a:off x="1537963" y="2460256"/>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Oval 18"/>
            <p:cNvSpPr/>
            <p:nvPr/>
          </p:nvSpPr>
          <p:spPr>
            <a:xfrm>
              <a:off x="1633656" y="3935607"/>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0" name="Oval 19"/>
            <p:cNvSpPr/>
            <p:nvPr/>
          </p:nvSpPr>
          <p:spPr>
            <a:xfrm>
              <a:off x="1537963" y="5410958"/>
              <a:ext cx="1130807" cy="1113298"/>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21" name="Picture 2" descr="http://www.iconsdb.com/icons/preview/green/checkmark-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1327" y="2646356"/>
              <a:ext cx="744077" cy="74407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iconsdb.com/icons/preview/green/checkmark-xx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7020" y="4152252"/>
              <a:ext cx="744077" cy="7440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75721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36889" y="3694717"/>
            <a:ext cx="777777" cy="300082"/>
          </a:xfrm>
          <a:prstGeom prst="rect">
            <a:avLst/>
          </a:prstGeom>
          <a:noFill/>
        </p:spPr>
        <p:txBody>
          <a:bodyPr wrap="none" rtlCol="0">
            <a:spAutoFit/>
          </a:bodyPr>
          <a:lstStyle/>
          <a:p>
            <a:r>
              <a:rPr lang="en-US" sz="1350" dirty="0">
                <a:solidFill>
                  <a:schemeClr val="bg2">
                    <a:lumMod val="10000"/>
                  </a:schemeClr>
                </a:solidFill>
              </a:rPr>
              <a:t>Camera</a:t>
            </a:r>
          </a:p>
        </p:txBody>
      </p:sp>
      <p:sp>
        <p:nvSpPr>
          <p:cNvPr id="17" name="TextBox 16"/>
          <p:cNvSpPr txBox="1"/>
          <p:nvPr/>
        </p:nvSpPr>
        <p:spPr>
          <a:xfrm>
            <a:off x="1774441" y="2837494"/>
            <a:ext cx="1495346" cy="300082"/>
          </a:xfrm>
          <a:prstGeom prst="rect">
            <a:avLst/>
          </a:prstGeom>
          <a:noFill/>
        </p:spPr>
        <p:txBody>
          <a:bodyPr wrap="none" rtlCol="0">
            <a:spAutoFit/>
          </a:bodyPr>
          <a:lstStyle/>
          <a:p>
            <a:r>
              <a:rPr lang="en-US" sz="1350" dirty="0">
                <a:solidFill>
                  <a:schemeClr val="bg2">
                    <a:lumMod val="10000"/>
                  </a:schemeClr>
                </a:solidFill>
              </a:rPr>
              <a:t>1. Take a picture</a:t>
            </a:r>
          </a:p>
        </p:txBody>
      </p:sp>
      <p:sp>
        <p:nvSpPr>
          <p:cNvPr id="20" name="TextBox 19"/>
          <p:cNvSpPr txBox="1"/>
          <p:nvPr/>
        </p:nvSpPr>
        <p:spPr>
          <a:xfrm>
            <a:off x="5188193" y="2698995"/>
            <a:ext cx="1281120" cy="300082"/>
          </a:xfrm>
          <a:prstGeom prst="rect">
            <a:avLst/>
          </a:prstGeom>
          <a:noFill/>
        </p:spPr>
        <p:txBody>
          <a:bodyPr wrap="none" rtlCol="0">
            <a:spAutoFit/>
          </a:bodyPr>
          <a:lstStyle/>
          <a:p>
            <a:r>
              <a:rPr lang="en-US" sz="1350" dirty="0">
                <a:solidFill>
                  <a:schemeClr val="bg2">
                    <a:lumMod val="10000"/>
                  </a:schemeClr>
                </a:solidFill>
              </a:rPr>
              <a:t>2. Send image</a:t>
            </a:r>
          </a:p>
        </p:txBody>
      </p:sp>
      <p:sp>
        <p:nvSpPr>
          <p:cNvPr id="21" name="TextBox 20"/>
          <p:cNvSpPr txBox="1"/>
          <p:nvPr/>
        </p:nvSpPr>
        <p:spPr>
          <a:xfrm>
            <a:off x="3824376" y="3691042"/>
            <a:ext cx="731290" cy="300082"/>
          </a:xfrm>
          <a:prstGeom prst="rect">
            <a:avLst/>
          </a:prstGeom>
          <a:noFill/>
        </p:spPr>
        <p:txBody>
          <a:bodyPr wrap="none" rtlCol="0">
            <a:spAutoFit/>
          </a:bodyPr>
          <a:lstStyle/>
          <a:p>
            <a:r>
              <a:rPr lang="en-US" sz="1350" dirty="0">
                <a:solidFill>
                  <a:schemeClr val="bg2">
                    <a:lumMod val="10000"/>
                  </a:schemeClr>
                </a:solidFill>
              </a:rPr>
              <a:t>System</a:t>
            </a:r>
          </a:p>
        </p:txBody>
      </p:sp>
      <p:sp>
        <p:nvSpPr>
          <p:cNvPr id="25" name="TextBox 24"/>
          <p:cNvSpPr txBox="1"/>
          <p:nvPr/>
        </p:nvSpPr>
        <p:spPr>
          <a:xfrm>
            <a:off x="5158298" y="3213919"/>
            <a:ext cx="1790362" cy="300082"/>
          </a:xfrm>
          <a:prstGeom prst="rect">
            <a:avLst/>
          </a:prstGeom>
          <a:noFill/>
        </p:spPr>
        <p:txBody>
          <a:bodyPr wrap="none" rtlCol="0">
            <a:spAutoFit/>
          </a:bodyPr>
          <a:lstStyle/>
          <a:p>
            <a:r>
              <a:rPr lang="en-US" sz="1350" dirty="0">
                <a:solidFill>
                  <a:schemeClr val="bg2">
                    <a:lumMod val="10000"/>
                  </a:schemeClr>
                </a:solidFill>
              </a:rPr>
              <a:t>3. Response Emotion</a:t>
            </a:r>
          </a:p>
        </p:txBody>
      </p:sp>
      <p:sp>
        <p:nvSpPr>
          <p:cNvPr id="27" name="TextBox 26"/>
          <p:cNvSpPr txBox="1"/>
          <p:nvPr/>
        </p:nvSpPr>
        <p:spPr>
          <a:xfrm>
            <a:off x="1052446" y="5894297"/>
            <a:ext cx="1007007" cy="300082"/>
          </a:xfrm>
          <a:prstGeom prst="rect">
            <a:avLst/>
          </a:prstGeom>
          <a:noFill/>
        </p:spPr>
        <p:txBody>
          <a:bodyPr wrap="none" rtlCol="0">
            <a:spAutoFit/>
          </a:bodyPr>
          <a:lstStyle/>
          <a:p>
            <a:r>
              <a:rPr lang="en-US" sz="1350" dirty="0">
                <a:solidFill>
                  <a:schemeClr val="bg2">
                    <a:lumMod val="10000"/>
                  </a:schemeClr>
                </a:solidFill>
              </a:rPr>
              <a:t>Employees</a:t>
            </a:r>
          </a:p>
        </p:txBody>
      </p:sp>
      <p:sp>
        <p:nvSpPr>
          <p:cNvPr id="30" name="TextBox 29"/>
          <p:cNvSpPr txBox="1"/>
          <p:nvPr/>
        </p:nvSpPr>
        <p:spPr>
          <a:xfrm>
            <a:off x="2420686" y="5061602"/>
            <a:ext cx="864339" cy="300082"/>
          </a:xfrm>
          <a:prstGeom prst="rect">
            <a:avLst/>
          </a:prstGeom>
          <a:noFill/>
        </p:spPr>
        <p:txBody>
          <a:bodyPr wrap="none" rtlCol="0">
            <a:spAutoFit/>
          </a:bodyPr>
          <a:lstStyle/>
          <a:p>
            <a:r>
              <a:rPr lang="en-US" sz="1350" dirty="0">
                <a:solidFill>
                  <a:schemeClr val="bg2">
                    <a:lumMod val="10000"/>
                  </a:schemeClr>
                </a:solidFill>
              </a:rPr>
              <a:t>6</a:t>
            </a:r>
            <a:r>
              <a:rPr lang="en-US" sz="1350" dirty="0" smtClean="0">
                <a:solidFill>
                  <a:schemeClr val="bg2">
                    <a:lumMod val="10000"/>
                  </a:schemeClr>
                </a:solidFill>
              </a:rPr>
              <a:t>. </a:t>
            </a:r>
            <a:r>
              <a:rPr lang="en-US" sz="1350" dirty="0">
                <a:solidFill>
                  <a:schemeClr val="bg2">
                    <a:lumMod val="10000"/>
                  </a:schemeClr>
                </a:solidFill>
              </a:rPr>
              <a:t>Notify</a:t>
            </a:r>
          </a:p>
        </p:txBody>
      </p:sp>
      <p:sp>
        <p:nvSpPr>
          <p:cNvPr id="28" name="TextBox 27"/>
          <p:cNvSpPr txBox="1"/>
          <p:nvPr/>
        </p:nvSpPr>
        <p:spPr>
          <a:xfrm>
            <a:off x="7016106" y="3691042"/>
            <a:ext cx="1678665" cy="507831"/>
          </a:xfrm>
          <a:prstGeom prst="rect">
            <a:avLst/>
          </a:prstGeom>
          <a:noFill/>
        </p:spPr>
        <p:txBody>
          <a:bodyPr wrap="none" rtlCol="0">
            <a:spAutoFit/>
          </a:bodyPr>
          <a:lstStyle/>
          <a:p>
            <a:r>
              <a:rPr lang="en-US" sz="1350" dirty="0">
                <a:solidFill>
                  <a:schemeClr val="bg2">
                    <a:lumMod val="10000"/>
                  </a:schemeClr>
                </a:solidFill>
              </a:rPr>
              <a:t>Microsoft Cognitive</a:t>
            </a:r>
          </a:p>
          <a:p>
            <a:pPr algn="ctr"/>
            <a:r>
              <a:rPr lang="en-US" sz="1350" dirty="0" smtClean="0">
                <a:solidFill>
                  <a:schemeClr val="bg2">
                    <a:lumMod val="10000"/>
                  </a:schemeClr>
                </a:solidFill>
              </a:rPr>
              <a:t>Services</a:t>
            </a:r>
            <a:endParaRPr lang="en-US" sz="1350" dirty="0">
              <a:solidFill>
                <a:schemeClr val="bg2">
                  <a:lumMod val="10000"/>
                </a:schemeClr>
              </a:solidFill>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898" y="2434553"/>
            <a:ext cx="1479168" cy="1479168"/>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0397" y="2766806"/>
            <a:ext cx="1478307" cy="855373"/>
          </a:xfrm>
          <a:prstGeom prst="rect">
            <a:avLst/>
          </a:prstGeom>
        </p:spPr>
      </p:pic>
      <p:sp>
        <p:nvSpPr>
          <p:cNvPr id="2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solidFill>
                  <a:schemeClr val="bg2">
                    <a:lumMod val="10000"/>
                  </a:schemeClr>
                </a:solidFill>
              </a:rPr>
              <a:t>How’d we do that</a:t>
            </a:r>
            <a:r>
              <a:rPr lang="en-US" sz="2400" dirty="0" smtClean="0">
                <a:solidFill>
                  <a:schemeClr val="bg2">
                    <a:lumMod val="10000"/>
                  </a:schemeClr>
                </a:solidFill>
              </a:rPr>
              <a:t>?</a:t>
            </a:r>
          </a:p>
        </p:txBody>
      </p:sp>
      <p:cxnSp>
        <p:nvCxnSpPr>
          <p:cNvPr id="33" name="Straight Arrow Connector 32"/>
          <p:cNvCxnSpPr>
            <a:endCxn id="31" idx="1"/>
          </p:cNvCxnSpPr>
          <p:nvPr/>
        </p:nvCxnSpPr>
        <p:spPr>
          <a:xfrm>
            <a:off x="1648047" y="3174137"/>
            <a:ext cx="17168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21" y="2738258"/>
            <a:ext cx="963844" cy="963844"/>
          </a:xfrm>
          <a:prstGeom prst="rect">
            <a:avLst/>
          </a:prstGeom>
        </p:spPr>
      </p:pic>
      <p:cxnSp>
        <p:nvCxnSpPr>
          <p:cNvPr id="34" name="Straight Arrow Connector 33"/>
          <p:cNvCxnSpPr/>
          <p:nvPr/>
        </p:nvCxnSpPr>
        <p:spPr>
          <a:xfrm>
            <a:off x="4825326" y="3047390"/>
            <a:ext cx="2123334" cy="5776"/>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flipH="1">
            <a:off x="4825326" y="3505584"/>
            <a:ext cx="2123334"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flipH="1">
            <a:off x="2032979" y="5398246"/>
            <a:ext cx="1560358"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223" y="4962715"/>
            <a:ext cx="931454" cy="931454"/>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690" y="3230389"/>
            <a:ext cx="1176666" cy="1129599"/>
          </a:xfrm>
          <a:prstGeom prst="rect">
            <a:avLst/>
          </a:prstGeom>
        </p:spPr>
      </p:pic>
      <p:sp>
        <p:nvSpPr>
          <p:cNvPr id="26" name="TextBox 25"/>
          <p:cNvSpPr txBox="1"/>
          <p:nvPr/>
        </p:nvSpPr>
        <p:spPr>
          <a:xfrm>
            <a:off x="2131636" y="4359988"/>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32</a:t>
            </a:fld>
            <a:endParaRPr lang="en-US">
              <a:solidFill>
                <a:schemeClr val="bg2">
                  <a:lumMod val="10000"/>
                </a:schemeClr>
              </a:solidFill>
            </a:endParaRPr>
          </a:p>
        </p:txBody>
      </p:sp>
      <p:cxnSp>
        <p:nvCxnSpPr>
          <p:cNvPr id="29" name="Straight Arrow Connector 28"/>
          <p:cNvCxnSpPr/>
          <p:nvPr/>
        </p:nvCxnSpPr>
        <p:spPr>
          <a:xfrm>
            <a:off x="4170735" y="3971927"/>
            <a:ext cx="0" cy="1041388"/>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5803" y="5013315"/>
            <a:ext cx="769863" cy="769863"/>
          </a:xfrm>
          <a:prstGeom prst="rect">
            <a:avLst/>
          </a:prstGeom>
        </p:spPr>
      </p:pic>
      <p:sp>
        <p:nvSpPr>
          <p:cNvPr id="38" name="TextBox 37"/>
          <p:cNvSpPr txBox="1"/>
          <p:nvPr/>
        </p:nvSpPr>
        <p:spPr>
          <a:xfrm>
            <a:off x="4148131" y="4328014"/>
            <a:ext cx="1104982" cy="338554"/>
          </a:xfrm>
          <a:prstGeom prst="rect">
            <a:avLst/>
          </a:prstGeom>
          <a:noFill/>
        </p:spPr>
        <p:txBody>
          <a:bodyPr wrap="none" rtlCol="0">
            <a:spAutoFit/>
          </a:bodyPr>
          <a:lstStyle/>
          <a:p>
            <a:r>
              <a:rPr lang="en-US" sz="1600" dirty="0" smtClean="0">
                <a:solidFill>
                  <a:schemeClr val="bg2">
                    <a:lumMod val="10000"/>
                  </a:schemeClr>
                </a:solidFill>
              </a:rPr>
              <a:t>4. Process</a:t>
            </a:r>
            <a:endParaRPr lang="en-US" sz="1600" dirty="0">
              <a:solidFill>
                <a:schemeClr val="bg2">
                  <a:lumMod val="10000"/>
                </a:schemeClr>
              </a:solidFill>
            </a:endParaRPr>
          </a:p>
        </p:txBody>
      </p:sp>
      <p:sp>
        <p:nvSpPr>
          <p:cNvPr id="39" name="TextBox 38"/>
          <p:cNvSpPr txBox="1"/>
          <p:nvPr/>
        </p:nvSpPr>
        <p:spPr>
          <a:xfrm>
            <a:off x="4940598" y="5613423"/>
            <a:ext cx="1059714" cy="338554"/>
          </a:xfrm>
          <a:prstGeom prst="rect">
            <a:avLst/>
          </a:prstGeom>
          <a:noFill/>
        </p:spPr>
        <p:txBody>
          <a:bodyPr wrap="none" rtlCol="0">
            <a:spAutoFit/>
          </a:bodyPr>
          <a:lstStyle/>
          <a:p>
            <a:r>
              <a:rPr lang="en-US" sz="1600" dirty="0" smtClean="0">
                <a:solidFill>
                  <a:schemeClr val="bg2">
                    <a:lumMod val="10000"/>
                  </a:schemeClr>
                </a:solidFill>
              </a:rPr>
              <a:t>5. Record</a:t>
            </a:r>
            <a:endParaRPr lang="en-US" sz="1600" dirty="0">
              <a:solidFill>
                <a:schemeClr val="bg2">
                  <a:lumMod val="10000"/>
                </a:schemeClr>
              </a:solidFill>
            </a:endParaRPr>
          </a:p>
        </p:txBody>
      </p:sp>
      <p:cxnSp>
        <p:nvCxnSpPr>
          <p:cNvPr id="41" name="Elbow Connector 40"/>
          <p:cNvCxnSpPr/>
          <p:nvPr/>
        </p:nvCxnSpPr>
        <p:spPr>
          <a:xfrm flipH="1">
            <a:off x="4170735" y="5398247"/>
            <a:ext cx="384931" cy="384931"/>
          </a:xfrm>
          <a:prstGeom prst="bentConnector4">
            <a:avLst>
              <a:gd name="adj1" fmla="val -116075"/>
              <a:gd name="adj2" fmla="val 213375"/>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3879846"/>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sp>
        <p:nvSpPr>
          <p:cNvPr id="4" name="Title 1"/>
          <p:cNvSpPr>
            <a:spLocks noGrp="1"/>
          </p:cNvSpPr>
          <p:nvPr>
            <p:ph type="title"/>
          </p:nvPr>
        </p:nvSpPr>
        <p:spPr>
          <a:xfrm>
            <a:off x="531639" y="753228"/>
            <a:ext cx="6896534" cy="1080938"/>
          </a:xfrm>
        </p:spPr>
        <p:txBody>
          <a:bodyPr/>
          <a:lstStyle/>
          <a:p>
            <a:r>
              <a:rPr lang="en-US" dirty="0" smtClean="0"/>
              <a:t>Algorithms – Indoor direction - Direction</a:t>
            </a:r>
            <a:endParaRPr lang="en-US" dirty="0"/>
          </a:p>
        </p:txBody>
      </p:sp>
      <p:sp>
        <p:nvSpPr>
          <p:cNvPr id="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6"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mtClean="0"/>
              <a:t>3</a:t>
            </a:r>
            <a:endParaRPr lang="en-US" dirty="0"/>
          </a:p>
        </p:txBody>
      </p:sp>
      <p:sp>
        <p:nvSpPr>
          <p:cNvPr id="2" name="Slide Number Placeholder 1"/>
          <p:cNvSpPr>
            <a:spLocks noGrp="1"/>
          </p:cNvSpPr>
          <p:nvPr>
            <p:ph type="sldNum" sz="quarter" idx="12"/>
          </p:nvPr>
        </p:nvSpPr>
        <p:spPr/>
        <p:txBody>
          <a:bodyPr/>
          <a:lstStyle/>
          <a:p>
            <a:fld id="{633CC90C-489C-C947-A38D-033AF202A691}" type="slidenum">
              <a:rPr lang="en-US" smtClean="0"/>
              <a:pPr/>
              <a:t>320</a:t>
            </a:fld>
            <a:endParaRPr lang="en-US" dirty="0"/>
          </a:p>
        </p:txBody>
      </p:sp>
    </p:spTree>
    <p:extLst>
      <p:ext uri="{BB962C8B-B14F-4D97-AF65-F5344CB8AC3E}">
        <p14:creationId xmlns:p14="http://schemas.microsoft.com/office/powerpoint/2010/main" val="1252417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321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sp>
        <p:nvSpPr>
          <p:cNvPr id="6" name="Oval 5"/>
          <p:cNvSpPr/>
          <p:nvPr/>
        </p:nvSpPr>
        <p:spPr>
          <a:xfrm>
            <a:off x="148441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54193"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08095"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98788"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3124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63704"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96162"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2862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841"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7409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57999" y="555979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017401" y="52081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184470" y="549548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title"/>
          </p:nvPr>
        </p:nvSpPr>
        <p:spPr>
          <a:xfrm>
            <a:off x="531639" y="753228"/>
            <a:ext cx="6896534" cy="1080938"/>
          </a:xfrm>
        </p:spPr>
        <p:txBody>
          <a:bodyPr/>
          <a:lstStyle/>
          <a:p>
            <a:r>
              <a:rPr lang="en-US" dirty="0" smtClean="0"/>
              <a:t>Algorithms – Indoor direction - Direction</a:t>
            </a:r>
            <a:endParaRPr lang="en-US" dirty="0"/>
          </a:p>
        </p:txBody>
      </p:sp>
      <p:sp>
        <p:nvSpPr>
          <p:cNvPr id="2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23"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mtClean="0"/>
              <a:t>3</a:t>
            </a:r>
            <a:endParaRPr lang="en-US" dirty="0"/>
          </a:p>
        </p:txBody>
      </p:sp>
    </p:spTree>
    <p:extLst>
      <p:ext uri="{BB962C8B-B14F-4D97-AF65-F5344CB8AC3E}">
        <p14:creationId xmlns:p14="http://schemas.microsoft.com/office/powerpoint/2010/main" val="1899076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322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sp>
        <p:nvSpPr>
          <p:cNvPr id="6" name="Oval 5"/>
          <p:cNvSpPr/>
          <p:nvPr/>
        </p:nvSpPr>
        <p:spPr>
          <a:xfrm>
            <a:off x="148441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54193"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08095"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98788"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3124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63704"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96162"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2862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841"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78840"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7409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8441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5419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8095"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198788"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83124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63704"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96162"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72862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78841"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17409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57999" y="555979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357999"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189801"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184470" y="549548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2678565"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237299"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545643"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017401"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678565"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90676"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523313"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155950"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3903"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31857"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47678" y="5124128"/>
            <a:ext cx="5332" cy="3554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18220" y="5124127"/>
            <a:ext cx="2988" cy="56429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258038"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014412" y="4995502"/>
            <a:ext cx="2989" cy="49997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95419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954192" y="53668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p:cNvSpPr>
            <a:spLocks noGrp="1"/>
          </p:cNvSpPr>
          <p:nvPr>
            <p:ph type="title"/>
          </p:nvPr>
        </p:nvSpPr>
        <p:spPr>
          <a:xfrm>
            <a:off x="531639" y="753228"/>
            <a:ext cx="6896534" cy="1080938"/>
          </a:xfrm>
        </p:spPr>
        <p:txBody>
          <a:bodyPr/>
          <a:lstStyle/>
          <a:p>
            <a:r>
              <a:rPr lang="en-US" dirty="0" smtClean="0"/>
              <a:t>Algorithms – Indoor direction - Direction</a:t>
            </a:r>
            <a:endParaRPr lang="en-US" dirty="0"/>
          </a:p>
        </p:txBody>
      </p:sp>
      <p:sp>
        <p:nvSpPr>
          <p:cNvPr id="5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53"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mtClean="0"/>
              <a:t>3</a:t>
            </a:r>
            <a:endParaRPr lang="en-US" dirty="0"/>
          </a:p>
        </p:txBody>
      </p:sp>
    </p:spTree>
    <p:extLst>
      <p:ext uri="{BB962C8B-B14F-4D97-AF65-F5344CB8AC3E}">
        <p14:creationId xmlns:p14="http://schemas.microsoft.com/office/powerpoint/2010/main" val="8673710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323</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sp>
        <p:nvSpPr>
          <p:cNvPr id="6" name="Oval 5"/>
          <p:cNvSpPr/>
          <p:nvPr/>
        </p:nvSpPr>
        <p:spPr>
          <a:xfrm>
            <a:off x="148441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54193"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08095"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98788"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3124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63704"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96162"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2862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841"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78840"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7409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8441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5419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8095"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198788"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83124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63704"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96162"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72862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78841"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17409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57999" y="555979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357999"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95419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954192" y="53668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189801"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184470" y="549548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2992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02992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16" idx="4"/>
            <a:endCxn id="26" idx="0"/>
          </p:cNvCxnSpPr>
          <p:nvPr/>
        </p:nvCxnSpPr>
        <p:spPr>
          <a:xfrm>
            <a:off x="1237299"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545643"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017401"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678565"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258038"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890676"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523313"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155950"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793903"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431857"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18" idx="6"/>
            <a:endCxn id="19" idx="2"/>
          </p:cNvCxnSpPr>
          <p:nvPr/>
        </p:nvCxnSpPr>
        <p:spPr>
          <a:xfrm flipV="1">
            <a:off x="2080610" y="3778839"/>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716318" y="3778839"/>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318420" y="3773005"/>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934810" y="3773005"/>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579399" y="3766653"/>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5219759" y="3766653"/>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833593" y="3766653"/>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6511795" y="3766653"/>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447914" y="5059815"/>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31" idx="2"/>
          </p:cNvCxnSpPr>
          <p:nvPr/>
        </p:nvCxnSpPr>
        <p:spPr>
          <a:xfrm flipV="1">
            <a:off x="2080610" y="5059815"/>
            <a:ext cx="2109191"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33" idx="2"/>
          </p:cNvCxnSpPr>
          <p:nvPr/>
        </p:nvCxnSpPr>
        <p:spPr>
          <a:xfrm>
            <a:off x="4295012" y="5055932"/>
            <a:ext cx="2734911" cy="388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18" idx="2"/>
          </p:cNvCxnSpPr>
          <p:nvPr/>
        </p:nvCxnSpPr>
        <p:spPr>
          <a:xfrm flipV="1">
            <a:off x="1593837" y="3784673"/>
            <a:ext cx="360356"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170273" y="3774887"/>
            <a:ext cx="360356"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31" idx="4"/>
          </p:cNvCxnSpPr>
          <p:nvPr/>
        </p:nvCxnSpPr>
        <p:spPr>
          <a:xfrm flipH="1">
            <a:off x="4247678" y="5124128"/>
            <a:ext cx="5332" cy="3554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27" idx="4"/>
          </p:cNvCxnSpPr>
          <p:nvPr/>
        </p:nvCxnSpPr>
        <p:spPr>
          <a:xfrm>
            <a:off x="1418220" y="5124127"/>
            <a:ext cx="2988" cy="56429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30" idx="4"/>
          </p:cNvCxnSpPr>
          <p:nvPr/>
        </p:nvCxnSpPr>
        <p:spPr>
          <a:xfrm>
            <a:off x="2014412" y="4995502"/>
            <a:ext cx="2989" cy="49997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33" idx="0"/>
          </p:cNvCxnSpPr>
          <p:nvPr/>
        </p:nvCxnSpPr>
        <p:spPr>
          <a:xfrm>
            <a:off x="7090143" y="3843152"/>
            <a:ext cx="2989" cy="11523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425475" y="3766653"/>
            <a:ext cx="1" cy="123468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531639" y="753228"/>
            <a:ext cx="6896534" cy="1080938"/>
          </a:xfrm>
        </p:spPr>
        <p:txBody>
          <a:bodyPr/>
          <a:lstStyle/>
          <a:p>
            <a:r>
              <a:rPr lang="en-US" dirty="0" smtClean="0"/>
              <a:t>Algorithms – Indoor direction - Direction</a:t>
            </a:r>
            <a:endParaRPr lang="en-US" dirty="0"/>
          </a:p>
        </p:txBody>
      </p:sp>
      <p:sp>
        <p:nvSpPr>
          <p:cNvPr id="6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69"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mtClean="0"/>
              <a:t>3</a:t>
            </a:r>
            <a:endParaRPr lang="en-US" dirty="0"/>
          </a:p>
        </p:txBody>
      </p:sp>
    </p:spTree>
    <p:extLst>
      <p:ext uri="{BB962C8B-B14F-4D97-AF65-F5344CB8AC3E}">
        <p14:creationId xmlns:p14="http://schemas.microsoft.com/office/powerpoint/2010/main" val="1012998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324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sp>
        <p:nvSpPr>
          <p:cNvPr id="6" name="Oval 5"/>
          <p:cNvSpPr/>
          <p:nvPr/>
        </p:nvSpPr>
        <p:spPr>
          <a:xfrm>
            <a:off x="148441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54193"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08095"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98788"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3124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63704"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96162"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2862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841"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78840"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7409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8441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5419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8095"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198788"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83124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63704"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96162"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72862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78841"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17409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57999" y="555979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357999"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95419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954192" y="53668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189801"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184470" y="549548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2992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02992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16" idx="4"/>
            <a:endCxn id="26" idx="0"/>
          </p:cNvCxnSpPr>
          <p:nvPr/>
        </p:nvCxnSpPr>
        <p:spPr>
          <a:xfrm>
            <a:off x="1237299"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545643"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017401"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678565"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258038"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890676"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523313"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155950"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793903"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431857"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18" idx="6"/>
            <a:endCxn id="19" idx="2"/>
          </p:cNvCxnSpPr>
          <p:nvPr/>
        </p:nvCxnSpPr>
        <p:spPr>
          <a:xfrm flipV="1">
            <a:off x="2080610" y="3778839"/>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716318" y="3778839"/>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318420" y="3773005"/>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934810" y="3773005"/>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579399" y="3766653"/>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5219759" y="3766653"/>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833593" y="3766653"/>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6511795" y="3766653"/>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447914" y="5059815"/>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31" idx="2"/>
          </p:cNvCxnSpPr>
          <p:nvPr/>
        </p:nvCxnSpPr>
        <p:spPr>
          <a:xfrm flipV="1">
            <a:off x="2080610" y="5059815"/>
            <a:ext cx="2109191"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33" idx="2"/>
          </p:cNvCxnSpPr>
          <p:nvPr/>
        </p:nvCxnSpPr>
        <p:spPr>
          <a:xfrm>
            <a:off x="4295012" y="5055932"/>
            <a:ext cx="2734911" cy="388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18" idx="2"/>
          </p:cNvCxnSpPr>
          <p:nvPr/>
        </p:nvCxnSpPr>
        <p:spPr>
          <a:xfrm flipV="1">
            <a:off x="1593837" y="3784673"/>
            <a:ext cx="360356"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170273" y="3774887"/>
            <a:ext cx="360356"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31" idx="4"/>
          </p:cNvCxnSpPr>
          <p:nvPr/>
        </p:nvCxnSpPr>
        <p:spPr>
          <a:xfrm flipH="1">
            <a:off x="4247678" y="5124128"/>
            <a:ext cx="5332" cy="3554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27" idx="4"/>
          </p:cNvCxnSpPr>
          <p:nvPr/>
        </p:nvCxnSpPr>
        <p:spPr>
          <a:xfrm>
            <a:off x="1418220" y="5124127"/>
            <a:ext cx="2988" cy="56429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33" idx="0"/>
          </p:cNvCxnSpPr>
          <p:nvPr/>
        </p:nvCxnSpPr>
        <p:spPr>
          <a:xfrm>
            <a:off x="7090143" y="3843152"/>
            <a:ext cx="2989" cy="11523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425475" y="3766653"/>
            <a:ext cx="1" cy="123468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570700" y="499581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a:endCxn id="67" idx="2"/>
          </p:cNvCxnSpPr>
          <p:nvPr/>
        </p:nvCxnSpPr>
        <p:spPr>
          <a:xfrm flipV="1">
            <a:off x="2043215" y="5060132"/>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3198788" y="499161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884965" y="500165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4467182" y="498911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106884" y="4979065"/>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723449" y="4980198"/>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375278" y="4989117"/>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p:cNvSpPr>
            <a:spLocks noGrp="1"/>
          </p:cNvSpPr>
          <p:nvPr>
            <p:ph type="title"/>
          </p:nvPr>
        </p:nvSpPr>
        <p:spPr>
          <a:xfrm>
            <a:off x="531639" y="753228"/>
            <a:ext cx="6896534" cy="1080938"/>
          </a:xfrm>
        </p:spPr>
        <p:txBody>
          <a:bodyPr/>
          <a:lstStyle/>
          <a:p>
            <a:r>
              <a:rPr lang="en-US" dirty="0" smtClean="0"/>
              <a:t>Algorithms – Indoor direction - Direction</a:t>
            </a:r>
            <a:endParaRPr lang="en-US" dirty="0"/>
          </a:p>
        </p:txBody>
      </p:sp>
      <p:sp>
        <p:nvSpPr>
          <p:cNvPr id="8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84"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mtClean="0"/>
              <a:t>3</a:t>
            </a:r>
            <a:endParaRPr lang="en-US" dirty="0"/>
          </a:p>
        </p:txBody>
      </p:sp>
    </p:spTree>
    <p:extLst>
      <p:ext uri="{BB962C8B-B14F-4D97-AF65-F5344CB8AC3E}">
        <p14:creationId xmlns:p14="http://schemas.microsoft.com/office/powerpoint/2010/main" val="1739463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325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sp>
        <p:nvSpPr>
          <p:cNvPr id="6" name="Oval 5"/>
          <p:cNvSpPr/>
          <p:nvPr/>
        </p:nvSpPr>
        <p:spPr>
          <a:xfrm>
            <a:off x="148441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54193"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08095"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98788"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3124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63704"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96162"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2862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841"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78840"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7409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8441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5419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8095"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198788"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83124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63704"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96162"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72862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78841"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17409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57999" y="555979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357999"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95419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954192" y="53668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189801"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184470" y="549548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2992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02992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635971" y="3778542"/>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p:cNvSpPr>
            <a:spLocks noGrp="1"/>
          </p:cNvSpPr>
          <p:nvPr>
            <p:ph type="title"/>
          </p:nvPr>
        </p:nvSpPr>
        <p:spPr>
          <a:xfrm>
            <a:off x="531639" y="753228"/>
            <a:ext cx="6896534" cy="1080938"/>
          </a:xfrm>
        </p:spPr>
        <p:txBody>
          <a:bodyPr/>
          <a:lstStyle/>
          <a:p>
            <a:r>
              <a:rPr lang="en-US" dirty="0" smtClean="0"/>
              <a:t>Algorithms – Indoor direction - Direction</a:t>
            </a:r>
            <a:endParaRPr lang="en-US" dirty="0"/>
          </a:p>
        </p:txBody>
      </p:sp>
      <p:sp>
        <p:nvSpPr>
          <p:cNvPr id="3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8"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mtClean="0"/>
              <a:t>3</a:t>
            </a:r>
            <a:endParaRPr lang="en-US" dirty="0"/>
          </a:p>
        </p:txBody>
      </p:sp>
    </p:spTree>
    <p:extLst>
      <p:ext uri="{BB962C8B-B14F-4D97-AF65-F5344CB8AC3E}">
        <p14:creationId xmlns:p14="http://schemas.microsoft.com/office/powerpoint/2010/main" val="1664594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326</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sp>
        <p:nvSpPr>
          <p:cNvPr id="6" name="Oval 5"/>
          <p:cNvSpPr/>
          <p:nvPr/>
        </p:nvSpPr>
        <p:spPr>
          <a:xfrm>
            <a:off x="148441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54193"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08095"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98788"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3124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63704"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96162"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2862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841"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78840"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7409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8441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5419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8095"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198788"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83124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63704"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96162"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72862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78841"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17409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57999" y="555979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357999"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95419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954192" y="53668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189801"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184470" y="549548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2992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02992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635971" y="3778542"/>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p:cNvSpPr>
            <a:spLocks noGrp="1"/>
          </p:cNvSpPr>
          <p:nvPr>
            <p:ph type="title"/>
          </p:nvPr>
        </p:nvSpPr>
        <p:spPr>
          <a:xfrm>
            <a:off x="531639" y="753228"/>
            <a:ext cx="6896534" cy="1080938"/>
          </a:xfrm>
        </p:spPr>
        <p:txBody>
          <a:bodyPr/>
          <a:lstStyle/>
          <a:p>
            <a:r>
              <a:rPr lang="en-US" dirty="0" smtClean="0"/>
              <a:t>Algorithms – Indoor direction - Direction</a:t>
            </a:r>
            <a:endParaRPr lang="en-US" dirty="0"/>
          </a:p>
        </p:txBody>
      </p:sp>
      <p:sp>
        <p:nvSpPr>
          <p:cNvPr id="3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8"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mtClean="0"/>
              <a:t>3</a:t>
            </a:r>
            <a:endParaRPr lang="en-US" dirty="0"/>
          </a:p>
        </p:txBody>
      </p:sp>
    </p:spTree>
    <p:extLst>
      <p:ext uri="{BB962C8B-B14F-4D97-AF65-F5344CB8AC3E}">
        <p14:creationId xmlns:p14="http://schemas.microsoft.com/office/powerpoint/2010/main" val="1571367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327</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sp>
        <p:nvSpPr>
          <p:cNvPr id="6" name="Oval 5"/>
          <p:cNvSpPr/>
          <p:nvPr/>
        </p:nvSpPr>
        <p:spPr>
          <a:xfrm>
            <a:off x="148441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54193"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08095"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98788"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3124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63704"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96162"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2862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841"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78840"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7409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8441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5419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8095"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198788"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83124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63704"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96162"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72862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78841"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17409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57999" y="555979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357999"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95419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954192" y="53668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189801"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184470" y="549548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2992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02992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635971" y="3778542"/>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310887" y="3467595"/>
            <a:ext cx="700500" cy="752743"/>
          </a:xfrm>
          <a:prstGeom prst="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p:cNvSpPr>
            <a:spLocks noGrp="1"/>
          </p:cNvSpPr>
          <p:nvPr>
            <p:ph type="title"/>
          </p:nvPr>
        </p:nvSpPr>
        <p:spPr>
          <a:xfrm>
            <a:off x="531639" y="753228"/>
            <a:ext cx="6896534" cy="1080938"/>
          </a:xfrm>
        </p:spPr>
        <p:txBody>
          <a:bodyPr/>
          <a:lstStyle/>
          <a:p>
            <a:r>
              <a:rPr lang="en-US" dirty="0" smtClean="0"/>
              <a:t>Algorithms – Indoor direction - Direction</a:t>
            </a:r>
            <a:endParaRPr lang="en-US" dirty="0"/>
          </a:p>
        </p:txBody>
      </p:sp>
      <p:sp>
        <p:nvSpPr>
          <p:cNvPr id="38"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9"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mtClean="0"/>
              <a:t>3</a:t>
            </a:r>
            <a:endParaRPr lang="en-US" dirty="0"/>
          </a:p>
        </p:txBody>
      </p:sp>
    </p:spTree>
    <p:extLst>
      <p:ext uri="{BB962C8B-B14F-4D97-AF65-F5344CB8AC3E}">
        <p14:creationId xmlns:p14="http://schemas.microsoft.com/office/powerpoint/2010/main" val="222690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328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sp>
        <p:nvSpPr>
          <p:cNvPr id="6" name="Oval 5"/>
          <p:cNvSpPr/>
          <p:nvPr/>
        </p:nvSpPr>
        <p:spPr>
          <a:xfrm>
            <a:off x="148441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54193"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08095"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98788"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3124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63704"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96162"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2862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841"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78840"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7409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8441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5419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8095"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198788"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83124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63704"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96162"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72862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78841"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17409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57999" y="555979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357999"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95419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954192" y="53668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189801"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184470" y="549548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2992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02992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444452" y="3670482"/>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p:cNvSpPr>
            <a:spLocks noGrp="1"/>
          </p:cNvSpPr>
          <p:nvPr>
            <p:ph type="title"/>
          </p:nvPr>
        </p:nvSpPr>
        <p:spPr>
          <a:xfrm>
            <a:off x="531639" y="753228"/>
            <a:ext cx="6896534" cy="1080938"/>
          </a:xfrm>
        </p:spPr>
        <p:txBody>
          <a:bodyPr/>
          <a:lstStyle/>
          <a:p>
            <a:r>
              <a:rPr lang="en-US" dirty="0" smtClean="0"/>
              <a:t>Algorithms – Indoor direction - Direction</a:t>
            </a:r>
            <a:endParaRPr lang="en-US" dirty="0"/>
          </a:p>
        </p:txBody>
      </p:sp>
      <p:sp>
        <p:nvSpPr>
          <p:cNvPr id="37"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38" name="Title 1"/>
          <p:cNvSpPr txBox="1">
            <a:spLocks/>
          </p:cNvSpPr>
          <p:nvPr/>
        </p:nvSpPr>
        <p:spPr>
          <a:xfrm>
            <a:off x="7713233" y="595298"/>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mtClean="0"/>
              <a:t>3</a:t>
            </a:r>
            <a:endParaRPr lang="en-US" dirty="0"/>
          </a:p>
        </p:txBody>
      </p:sp>
    </p:spTree>
    <p:extLst>
      <p:ext uri="{BB962C8B-B14F-4D97-AF65-F5344CB8AC3E}">
        <p14:creationId xmlns:p14="http://schemas.microsoft.com/office/powerpoint/2010/main" val="1836787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329</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sp>
        <p:nvSpPr>
          <p:cNvPr id="6" name="Oval 5"/>
          <p:cNvSpPr/>
          <p:nvPr/>
        </p:nvSpPr>
        <p:spPr>
          <a:xfrm>
            <a:off x="148441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54193"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08095"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98788"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31246"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63704"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96162"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2862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841" y="287987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78840"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74090" y="288570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8441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5419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08095"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198788"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831246"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63704"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96162"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72862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78841" y="3714526"/>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174090"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57999" y="5559793"/>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357999"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95419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954192" y="5366854"/>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189801"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184470" y="549548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29923" y="499550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029923" y="3720360"/>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16" idx="4"/>
            <a:endCxn id="26" idx="0"/>
          </p:cNvCxnSpPr>
          <p:nvPr/>
        </p:nvCxnSpPr>
        <p:spPr>
          <a:xfrm>
            <a:off x="1237299"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545643"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017401"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678565"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258038"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890676"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523313"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155950" y="3014330"/>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793903"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431857" y="3008496"/>
            <a:ext cx="0" cy="7060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18" idx="6"/>
            <a:endCxn id="19" idx="2"/>
          </p:cNvCxnSpPr>
          <p:nvPr/>
        </p:nvCxnSpPr>
        <p:spPr>
          <a:xfrm flipV="1">
            <a:off x="2080610" y="3778839"/>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716318" y="3778839"/>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318420" y="3773005"/>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934810" y="3773005"/>
            <a:ext cx="527485" cy="5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579399" y="3766653"/>
            <a:ext cx="527485" cy="5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5219759" y="3766653"/>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833593" y="3766653"/>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6511795" y="3766653"/>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447914" y="5059815"/>
            <a:ext cx="527485"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31" idx="2"/>
          </p:cNvCxnSpPr>
          <p:nvPr/>
        </p:nvCxnSpPr>
        <p:spPr>
          <a:xfrm flipV="1">
            <a:off x="2080610" y="5059815"/>
            <a:ext cx="2109191"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33" idx="2"/>
          </p:cNvCxnSpPr>
          <p:nvPr/>
        </p:nvCxnSpPr>
        <p:spPr>
          <a:xfrm>
            <a:off x="4295012" y="5055932"/>
            <a:ext cx="2734911" cy="388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18" idx="2"/>
          </p:cNvCxnSpPr>
          <p:nvPr/>
        </p:nvCxnSpPr>
        <p:spPr>
          <a:xfrm flipV="1">
            <a:off x="1593837" y="3784673"/>
            <a:ext cx="360356"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170273" y="3774887"/>
            <a:ext cx="360356" cy="58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31" idx="4"/>
          </p:cNvCxnSpPr>
          <p:nvPr/>
        </p:nvCxnSpPr>
        <p:spPr>
          <a:xfrm flipH="1">
            <a:off x="4247678" y="5124128"/>
            <a:ext cx="5332" cy="35542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27" idx="4"/>
          </p:cNvCxnSpPr>
          <p:nvPr/>
        </p:nvCxnSpPr>
        <p:spPr>
          <a:xfrm>
            <a:off x="1418220" y="5124127"/>
            <a:ext cx="2988" cy="56429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30" idx="4"/>
          </p:cNvCxnSpPr>
          <p:nvPr/>
        </p:nvCxnSpPr>
        <p:spPr>
          <a:xfrm>
            <a:off x="2014412" y="4995502"/>
            <a:ext cx="2989" cy="49997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33" idx="0"/>
          </p:cNvCxnSpPr>
          <p:nvPr/>
        </p:nvCxnSpPr>
        <p:spPr>
          <a:xfrm>
            <a:off x="7090143" y="3843152"/>
            <a:ext cx="2989" cy="115235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425475" y="3766653"/>
            <a:ext cx="1" cy="123468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396556" y="3658296"/>
            <a:ext cx="218564" cy="2167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905130" y="2835826"/>
            <a:ext cx="218564" cy="2167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p:cNvSpPr>
            <a:spLocks noGrp="1"/>
          </p:cNvSpPr>
          <p:nvPr>
            <p:ph type="title"/>
          </p:nvPr>
        </p:nvSpPr>
        <p:spPr>
          <a:xfrm>
            <a:off x="531639" y="753228"/>
            <a:ext cx="6896534" cy="1080938"/>
          </a:xfrm>
        </p:spPr>
        <p:txBody>
          <a:bodyPr/>
          <a:lstStyle/>
          <a:p>
            <a:r>
              <a:rPr lang="en-US" dirty="0" smtClean="0"/>
              <a:t>Algorithms – Indoor direction - Direction</a:t>
            </a:r>
            <a:endParaRPr lang="en-US" dirty="0"/>
          </a:p>
        </p:txBody>
      </p:sp>
      <p:sp>
        <p:nvSpPr>
          <p:cNvPr id="7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t>Reminder Message</a:t>
            </a:r>
            <a:endParaRPr lang="en-US" sz="1500" dirty="0"/>
          </a:p>
        </p:txBody>
      </p:sp>
      <p:sp>
        <p:nvSpPr>
          <p:cNvPr id="74" name="Title 1"/>
          <p:cNvSpPr txBox="1">
            <a:spLocks/>
          </p:cNvSpPr>
          <p:nvPr/>
        </p:nvSpPr>
        <p:spPr>
          <a:xfrm>
            <a:off x="7713233" y="606056"/>
            <a:ext cx="1430767" cy="1351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mtClean="0"/>
              <a:t>3</a:t>
            </a:r>
            <a:endParaRPr lang="en-US" dirty="0"/>
          </a:p>
        </p:txBody>
      </p:sp>
      <p:sp>
        <p:nvSpPr>
          <p:cNvPr id="2" name="TextBox 1"/>
          <p:cNvSpPr txBox="1"/>
          <p:nvPr/>
        </p:nvSpPr>
        <p:spPr>
          <a:xfrm>
            <a:off x="7752522" y="3299791"/>
            <a:ext cx="1074333" cy="646331"/>
          </a:xfrm>
          <a:prstGeom prst="rect">
            <a:avLst/>
          </a:prstGeom>
          <a:noFill/>
        </p:spPr>
        <p:txBody>
          <a:bodyPr wrap="none" rtlCol="0">
            <a:spAutoFit/>
          </a:bodyPr>
          <a:lstStyle/>
          <a:p>
            <a:r>
              <a:rPr lang="en-US" dirty="0" smtClean="0"/>
              <a:t>Apply </a:t>
            </a:r>
          </a:p>
          <a:p>
            <a:r>
              <a:rPr lang="en-US" dirty="0" err="1" smtClean="0"/>
              <a:t>Dijkstra</a:t>
            </a:r>
            <a:r>
              <a:rPr lang="en-US" dirty="0" smtClean="0"/>
              <a:t>’</a:t>
            </a:r>
            <a:endParaRPr lang="en-US" dirty="0"/>
          </a:p>
        </p:txBody>
      </p:sp>
    </p:spTree>
    <p:extLst>
      <p:ext uri="{BB962C8B-B14F-4D97-AF65-F5344CB8AC3E}">
        <p14:creationId xmlns:p14="http://schemas.microsoft.com/office/powerpoint/2010/main" val="8110112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540" y="3615070"/>
            <a:ext cx="2981819" cy="890255"/>
          </a:xfrm>
          <a:prstGeom prst="rect">
            <a:avLst/>
          </a:prstGeom>
        </p:spPr>
      </p:pic>
      <p:sp>
        <p:nvSpPr>
          <p:cNvPr id="1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Technical</a:t>
            </a:r>
            <a:endParaRPr lang="en-US" sz="2700" dirty="0">
              <a:solidFill>
                <a:schemeClr val="bg2">
                  <a:lumMod val="10000"/>
                </a:schemeClr>
              </a:solidFill>
            </a:endParaRPr>
          </a:p>
        </p:txBody>
      </p: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33</a:t>
            </a:fld>
            <a:endParaRPr lang="en-US">
              <a:solidFill>
                <a:schemeClr val="bg2">
                  <a:lumMod val="10000"/>
                </a:schemeClr>
              </a:solidFill>
            </a:endParaRPr>
          </a:p>
        </p:txBody>
      </p:sp>
    </p:spTree>
    <p:extLst>
      <p:ext uri="{BB962C8B-B14F-4D97-AF65-F5344CB8AC3E}">
        <p14:creationId xmlns:p14="http://schemas.microsoft.com/office/powerpoint/2010/main" val="1203408975"/>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330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a:ln>
            <a:solidFill>
              <a:srgbClr val="FF0000"/>
            </a:solidFill>
          </a:ln>
        </p:spPr>
      </p:pic>
      <p:cxnSp>
        <p:nvCxnSpPr>
          <p:cNvPr id="36" name="Straight Arrow Connector 35"/>
          <p:cNvCxnSpPr/>
          <p:nvPr/>
        </p:nvCxnSpPr>
        <p:spPr>
          <a:xfrm>
            <a:off x="1077847" y="2430316"/>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087434" y="2430315"/>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761767" y="2082249"/>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795666" y="2109809"/>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660417" y="6443969"/>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3916697" y="375432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p:nvPr/>
        </p:nvCxnSpPr>
        <p:spPr>
          <a:xfrm flipV="1">
            <a:off x="3979905" y="2430315"/>
            <a:ext cx="0" cy="1324014"/>
          </a:xfrm>
          <a:prstGeom prst="straightConnector1">
            <a:avLst/>
          </a:prstGeom>
          <a:ln w="28575">
            <a:solidFill>
              <a:srgbClr val="0070C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flipV="1">
            <a:off x="1066297" y="3818642"/>
            <a:ext cx="2850400" cy="1"/>
          </a:xfrm>
          <a:prstGeom prst="straightConnector1">
            <a:avLst/>
          </a:prstGeom>
          <a:ln w="28575">
            <a:solidFill>
              <a:srgbClr val="0070C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059980" y="3633976"/>
            <a:ext cx="894797" cy="369332"/>
          </a:xfrm>
          <a:prstGeom prst="rect">
            <a:avLst/>
          </a:prstGeom>
          <a:noFill/>
        </p:spPr>
        <p:txBody>
          <a:bodyPr wrap="none" rtlCol="0">
            <a:spAutoFit/>
          </a:bodyPr>
          <a:lstStyle/>
          <a:p>
            <a:r>
              <a:rPr lang="en-US" dirty="0" smtClean="0">
                <a:latin typeface="Cambria" panose="02040503050406030204" pitchFamily="18" charset="0"/>
              </a:rPr>
              <a:t>(x1,y1)</a:t>
            </a:r>
            <a:endParaRPr lang="en-US" dirty="0">
              <a:latin typeface="Cambria" panose="02040503050406030204" pitchFamily="18" charset="0"/>
            </a:endParaRPr>
          </a:p>
        </p:txBody>
      </p:sp>
      <p:sp>
        <p:nvSpPr>
          <p:cNvPr id="74" name="Rectangle 73"/>
          <p:cNvSpPr/>
          <p:nvPr/>
        </p:nvSpPr>
        <p:spPr>
          <a:xfrm>
            <a:off x="3960928" y="2891340"/>
            <a:ext cx="296876" cy="369332"/>
          </a:xfrm>
          <a:prstGeom prst="rect">
            <a:avLst/>
          </a:prstGeom>
        </p:spPr>
        <p:txBody>
          <a:bodyPr wrap="none">
            <a:spAutoFit/>
          </a:bodyPr>
          <a:lstStyle/>
          <a:p>
            <a:r>
              <a:rPr lang="en-US" dirty="0">
                <a:latin typeface="Cambria" panose="02040503050406030204" pitchFamily="18" charset="0"/>
              </a:rPr>
              <a:t>x</a:t>
            </a:r>
            <a:endParaRPr lang="en-US" dirty="0"/>
          </a:p>
        </p:txBody>
      </p:sp>
      <p:sp>
        <p:nvSpPr>
          <p:cNvPr id="90" name="Rectangle 89"/>
          <p:cNvSpPr/>
          <p:nvPr/>
        </p:nvSpPr>
        <p:spPr>
          <a:xfrm>
            <a:off x="2303935" y="3769735"/>
            <a:ext cx="298480" cy="369332"/>
          </a:xfrm>
          <a:prstGeom prst="rect">
            <a:avLst/>
          </a:prstGeom>
        </p:spPr>
        <p:txBody>
          <a:bodyPr wrap="none">
            <a:spAutoFit/>
          </a:bodyPr>
          <a:lstStyle/>
          <a:p>
            <a:r>
              <a:rPr lang="en-US" dirty="0" smtClean="0"/>
              <a:t>y</a:t>
            </a:r>
            <a:endParaRPr lang="en-US" dirty="0"/>
          </a:p>
        </p:txBody>
      </p:sp>
      <p:sp>
        <p:nvSpPr>
          <p:cNvPr id="92" name="TextBox 91"/>
          <p:cNvSpPr txBox="1"/>
          <p:nvPr/>
        </p:nvSpPr>
        <p:spPr>
          <a:xfrm>
            <a:off x="5486646" y="3601710"/>
            <a:ext cx="814967" cy="369332"/>
          </a:xfrm>
          <a:prstGeom prst="rect">
            <a:avLst/>
          </a:prstGeom>
          <a:noFill/>
        </p:spPr>
        <p:txBody>
          <a:bodyPr wrap="none" rtlCol="0">
            <a:spAutoFit/>
          </a:bodyPr>
          <a:lstStyle/>
          <a:p>
            <a:r>
              <a:rPr lang="en-US" dirty="0" smtClean="0">
                <a:latin typeface="Cambria" panose="02040503050406030204" pitchFamily="18" charset="0"/>
              </a:rPr>
              <a:t>Vertex</a:t>
            </a:r>
            <a:endParaRPr lang="en-US" dirty="0">
              <a:latin typeface="Cambria" panose="02040503050406030204" pitchFamily="18" charset="0"/>
            </a:endParaRPr>
          </a:p>
        </p:txBody>
      </p:sp>
      <p:cxnSp>
        <p:nvCxnSpPr>
          <p:cNvPr id="85" name="Straight Arrow Connector 84"/>
          <p:cNvCxnSpPr/>
          <p:nvPr/>
        </p:nvCxnSpPr>
        <p:spPr>
          <a:xfrm>
            <a:off x="4954777" y="3818643"/>
            <a:ext cx="53186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3" name="Title 1"/>
          <p:cNvSpPr txBox="1">
            <a:spLocks/>
          </p:cNvSpPr>
          <p:nvPr/>
        </p:nvSpPr>
        <p:spPr>
          <a:xfrm>
            <a:off x="684039" y="905628"/>
            <a:ext cx="6896534"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mtClean="0"/>
              <a:t>Direction</a:t>
            </a:r>
            <a:endParaRPr lang="en-US" dirty="0"/>
          </a:p>
        </p:txBody>
      </p:sp>
    </p:spTree>
    <p:extLst>
      <p:ext uri="{BB962C8B-B14F-4D97-AF65-F5344CB8AC3E}">
        <p14:creationId xmlns:p14="http://schemas.microsoft.com/office/powerpoint/2010/main" val="5875393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331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cxnSp>
        <p:nvCxnSpPr>
          <p:cNvPr id="36" name="Straight Arrow Connector 35"/>
          <p:cNvCxnSpPr/>
          <p:nvPr/>
        </p:nvCxnSpPr>
        <p:spPr>
          <a:xfrm>
            <a:off x="1077847" y="2430316"/>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087434" y="2430315"/>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761767" y="2082249"/>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795666" y="2109809"/>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660417" y="6443969"/>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3916697" y="375432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4059980" y="3633976"/>
            <a:ext cx="946093" cy="369332"/>
          </a:xfrm>
          <a:prstGeom prst="rect">
            <a:avLst/>
          </a:prstGeom>
          <a:noFill/>
        </p:spPr>
        <p:txBody>
          <a:bodyPr wrap="none" rtlCol="0">
            <a:spAutoFit/>
          </a:bodyPr>
          <a:lstStyle/>
          <a:p>
            <a:r>
              <a:rPr lang="en-US" dirty="0" smtClean="0">
                <a:latin typeface="Cambria" panose="02040503050406030204" pitchFamily="18" charset="0"/>
              </a:rPr>
              <a:t>(x1, y1)</a:t>
            </a:r>
            <a:endParaRPr lang="en-US" dirty="0">
              <a:latin typeface="Cambria" panose="02040503050406030204" pitchFamily="18" charset="0"/>
            </a:endParaRPr>
          </a:p>
        </p:txBody>
      </p:sp>
      <p:sp>
        <p:nvSpPr>
          <p:cNvPr id="16" name="Oval 15"/>
          <p:cNvSpPr/>
          <p:nvPr/>
        </p:nvSpPr>
        <p:spPr>
          <a:xfrm>
            <a:off x="3916696" y="302955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066389" y="2909199"/>
            <a:ext cx="946093" cy="369332"/>
          </a:xfrm>
          <a:prstGeom prst="rect">
            <a:avLst/>
          </a:prstGeom>
          <a:noFill/>
        </p:spPr>
        <p:txBody>
          <a:bodyPr wrap="none" rtlCol="0">
            <a:spAutoFit/>
          </a:bodyPr>
          <a:lstStyle/>
          <a:p>
            <a:r>
              <a:rPr lang="en-US" dirty="0" smtClean="0">
                <a:latin typeface="Cambria" panose="02040503050406030204" pitchFamily="18" charset="0"/>
              </a:rPr>
              <a:t>(x2, y2)</a:t>
            </a:r>
            <a:endParaRPr lang="en-US" dirty="0">
              <a:latin typeface="Cambria" panose="02040503050406030204" pitchFamily="18" charset="0"/>
            </a:endParaRPr>
          </a:p>
        </p:txBody>
      </p:sp>
      <p:sp>
        <p:nvSpPr>
          <p:cNvPr id="18" name="Title 1"/>
          <p:cNvSpPr txBox="1">
            <a:spLocks/>
          </p:cNvSpPr>
          <p:nvPr/>
        </p:nvSpPr>
        <p:spPr>
          <a:xfrm>
            <a:off x="684039" y="905628"/>
            <a:ext cx="6896534"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mtClean="0"/>
              <a:t>Direction</a:t>
            </a:r>
            <a:endParaRPr lang="en-US" dirty="0"/>
          </a:p>
        </p:txBody>
      </p:sp>
    </p:spTree>
    <p:extLst>
      <p:ext uri="{BB962C8B-B14F-4D97-AF65-F5344CB8AC3E}">
        <p14:creationId xmlns:p14="http://schemas.microsoft.com/office/powerpoint/2010/main" val="6433910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3CC90C-489C-C947-A38D-033AF202A691}" type="slidenum">
              <a:rPr lang="en-US" smtClean="0"/>
              <a:pPr/>
              <a:t>332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2430316"/>
            <a:ext cx="6350326" cy="3968954"/>
          </a:xfrm>
          <a:prstGeom prst="rect">
            <a:avLst/>
          </a:prstGeom>
        </p:spPr>
      </p:pic>
      <p:cxnSp>
        <p:nvCxnSpPr>
          <p:cNvPr id="36" name="Straight Arrow Connector 35"/>
          <p:cNvCxnSpPr/>
          <p:nvPr/>
        </p:nvCxnSpPr>
        <p:spPr>
          <a:xfrm>
            <a:off x="1077847" y="2430316"/>
            <a:ext cx="71145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087434" y="2430315"/>
            <a:ext cx="0" cy="428946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761767" y="2082249"/>
            <a:ext cx="296876" cy="369332"/>
          </a:xfrm>
          <a:prstGeom prst="rect">
            <a:avLst/>
          </a:prstGeom>
          <a:noFill/>
        </p:spPr>
        <p:txBody>
          <a:bodyPr wrap="none" rtlCol="0">
            <a:spAutoFit/>
          </a:bodyPr>
          <a:lstStyle/>
          <a:p>
            <a:r>
              <a:rPr lang="en-US" dirty="0">
                <a:latin typeface="Cambria" panose="02040503050406030204" pitchFamily="18" charset="0"/>
              </a:rPr>
              <a:t>x</a:t>
            </a:r>
          </a:p>
        </p:txBody>
      </p:sp>
      <p:sp>
        <p:nvSpPr>
          <p:cNvPr id="77" name="TextBox 76"/>
          <p:cNvSpPr txBox="1"/>
          <p:nvPr/>
        </p:nvSpPr>
        <p:spPr>
          <a:xfrm>
            <a:off x="795666" y="2109809"/>
            <a:ext cx="312906" cy="369332"/>
          </a:xfrm>
          <a:prstGeom prst="rect">
            <a:avLst/>
          </a:prstGeom>
          <a:noFill/>
        </p:spPr>
        <p:txBody>
          <a:bodyPr wrap="none" rtlCol="0">
            <a:spAutoFit/>
          </a:bodyPr>
          <a:lstStyle/>
          <a:p>
            <a:r>
              <a:rPr lang="en-US" dirty="0">
                <a:latin typeface="Cambria" panose="02040503050406030204" pitchFamily="18" charset="0"/>
              </a:rPr>
              <a:t>0</a:t>
            </a:r>
          </a:p>
        </p:txBody>
      </p:sp>
      <p:sp>
        <p:nvSpPr>
          <p:cNvPr id="78" name="TextBox 77"/>
          <p:cNvSpPr txBox="1"/>
          <p:nvPr/>
        </p:nvSpPr>
        <p:spPr>
          <a:xfrm>
            <a:off x="660417" y="6443969"/>
            <a:ext cx="301686" cy="369332"/>
          </a:xfrm>
          <a:prstGeom prst="rect">
            <a:avLst/>
          </a:prstGeom>
          <a:noFill/>
        </p:spPr>
        <p:txBody>
          <a:bodyPr wrap="none" rtlCol="0">
            <a:spAutoFit/>
          </a:bodyPr>
          <a:lstStyle/>
          <a:p>
            <a:r>
              <a:rPr lang="en-US" dirty="0" smtClean="0">
                <a:latin typeface="Cambria" panose="02040503050406030204" pitchFamily="18" charset="0"/>
              </a:rPr>
              <a:t>y</a:t>
            </a:r>
            <a:endParaRPr lang="en-US" dirty="0">
              <a:latin typeface="Cambria" panose="02040503050406030204" pitchFamily="18" charset="0"/>
            </a:endParaRPr>
          </a:p>
        </p:txBody>
      </p:sp>
      <p:sp>
        <p:nvSpPr>
          <p:cNvPr id="80" name="Oval 79"/>
          <p:cNvSpPr/>
          <p:nvPr/>
        </p:nvSpPr>
        <p:spPr>
          <a:xfrm>
            <a:off x="3916697" y="3754329"/>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4059980" y="3633976"/>
            <a:ext cx="946093" cy="369332"/>
          </a:xfrm>
          <a:prstGeom prst="rect">
            <a:avLst/>
          </a:prstGeom>
          <a:noFill/>
        </p:spPr>
        <p:txBody>
          <a:bodyPr wrap="none" rtlCol="0">
            <a:spAutoFit/>
          </a:bodyPr>
          <a:lstStyle/>
          <a:p>
            <a:r>
              <a:rPr lang="en-US" dirty="0" smtClean="0">
                <a:latin typeface="Cambria" panose="02040503050406030204" pitchFamily="18" charset="0"/>
              </a:rPr>
              <a:t>(x1, y1)</a:t>
            </a:r>
            <a:endParaRPr lang="en-US" dirty="0">
              <a:latin typeface="Cambria" panose="02040503050406030204" pitchFamily="18" charset="0"/>
            </a:endParaRPr>
          </a:p>
        </p:txBody>
      </p:sp>
      <p:sp>
        <p:nvSpPr>
          <p:cNvPr id="16" name="Oval 15"/>
          <p:cNvSpPr/>
          <p:nvPr/>
        </p:nvSpPr>
        <p:spPr>
          <a:xfrm>
            <a:off x="3916696" y="3029552"/>
            <a:ext cx="126417" cy="12862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066389" y="2909199"/>
            <a:ext cx="946093" cy="369332"/>
          </a:xfrm>
          <a:prstGeom prst="rect">
            <a:avLst/>
          </a:prstGeom>
          <a:noFill/>
        </p:spPr>
        <p:txBody>
          <a:bodyPr wrap="none" rtlCol="0">
            <a:spAutoFit/>
          </a:bodyPr>
          <a:lstStyle/>
          <a:p>
            <a:r>
              <a:rPr lang="en-US" dirty="0" smtClean="0">
                <a:latin typeface="Cambria" panose="02040503050406030204" pitchFamily="18" charset="0"/>
              </a:rPr>
              <a:t>(x2, y2)</a:t>
            </a:r>
            <a:endParaRPr lang="en-US" dirty="0">
              <a:latin typeface="Cambria" panose="02040503050406030204" pitchFamily="18" charset="0"/>
            </a:endParaRPr>
          </a:p>
        </p:txBody>
      </p:sp>
      <p:cxnSp>
        <p:nvCxnSpPr>
          <p:cNvPr id="6" name="Straight Connector 5"/>
          <p:cNvCxnSpPr>
            <a:stCxn id="16" idx="4"/>
            <a:endCxn id="80" idx="0"/>
          </p:cNvCxnSpPr>
          <p:nvPr/>
        </p:nvCxnSpPr>
        <p:spPr>
          <a:xfrm>
            <a:off x="3979905" y="3158178"/>
            <a:ext cx="1" cy="59615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821616" y="3193333"/>
            <a:ext cx="651140" cy="369332"/>
          </a:xfrm>
          <a:prstGeom prst="rect">
            <a:avLst/>
          </a:prstGeom>
          <a:noFill/>
        </p:spPr>
        <p:txBody>
          <a:bodyPr wrap="none" rtlCol="0">
            <a:spAutoFit/>
          </a:bodyPr>
          <a:lstStyle/>
          <a:p>
            <a:r>
              <a:rPr lang="en-US" dirty="0" smtClean="0">
                <a:latin typeface="Cambria" panose="02040503050406030204" pitchFamily="18" charset="0"/>
              </a:rPr>
              <a:t>edge</a:t>
            </a:r>
            <a:endParaRPr lang="en-US" dirty="0">
              <a:latin typeface="Cambria" panose="02040503050406030204" pitchFamily="18" charset="0"/>
            </a:endParaRPr>
          </a:p>
        </p:txBody>
      </p:sp>
      <p:cxnSp>
        <p:nvCxnSpPr>
          <p:cNvPr id="20" name="Straight Arrow Connector 19"/>
          <p:cNvCxnSpPr/>
          <p:nvPr/>
        </p:nvCxnSpPr>
        <p:spPr>
          <a:xfrm>
            <a:off x="4238852" y="3407518"/>
            <a:ext cx="53186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p:nvSpPr>
        <p:spPr>
          <a:xfrm>
            <a:off x="684039" y="905628"/>
            <a:ext cx="6896534"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mtClean="0"/>
              <a:t>Direction</a:t>
            </a:r>
            <a:endParaRPr lang="en-US" dirty="0"/>
          </a:p>
        </p:txBody>
      </p:sp>
    </p:spTree>
    <p:extLst>
      <p:ext uri="{BB962C8B-B14F-4D97-AF65-F5344CB8AC3E}">
        <p14:creationId xmlns:p14="http://schemas.microsoft.com/office/powerpoint/2010/main" val="8935676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10000"/>
                  </a:schemeClr>
                </a:solidFill>
              </a:rPr>
              <a:t>Demo – Indoor Direction</a:t>
            </a:r>
            <a:endParaRPr lang="en-US" dirty="0">
              <a:solidFill>
                <a:schemeClr val="bg2">
                  <a:lumMod val="10000"/>
                </a:schemeClr>
              </a:solidFill>
            </a:endParaRPr>
          </a:p>
        </p:txBody>
      </p:sp>
      <p:sp>
        <p:nvSpPr>
          <p:cNvPr id="5" name="TextBox 4"/>
          <p:cNvSpPr txBox="1"/>
          <p:nvPr/>
        </p:nvSpPr>
        <p:spPr>
          <a:xfrm>
            <a:off x="531639" y="1981338"/>
            <a:ext cx="1159292" cy="400110"/>
          </a:xfrm>
          <a:prstGeom prst="rect">
            <a:avLst/>
          </a:prstGeom>
          <a:noFill/>
        </p:spPr>
        <p:txBody>
          <a:bodyPr wrap="none" rtlCol="0">
            <a:spAutoFit/>
          </a:bodyPr>
          <a:lstStyle/>
          <a:p>
            <a:r>
              <a:rPr lang="en-US" sz="2000" dirty="0" smtClean="0">
                <a:solidFill>
                  <a:schemeClr val="bg2">
                    <a:lumMod val="10000"/>
                  </a:schemeClr>
                </a:solidFill>
              </a:rPr>
              <a:t>Scenario</a:t>
            </a:r>
            <a:endParaRPr lang="en-US" sz="2000" dirty="0">
              <a:solidFill>
                <a:schemeClr val="bg2">
                  <a:lumMod val="10000"/>
                </a:schemeClr>
              </a:solidFill>
            </a:endParaRPr>
          </a:p>
        </p:txBody>
      </p:sp>
      <p:sp>
        <p:nvSpPr>
          <p:cNvPr id="23"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Indoor Direction</a:t>
            </a:r>
            <a:endParaRPr lang="en-US" sz="1500" dirty="0">
              <a:solidFill>
                <a:schemeClr val="bg2">
                  <a:lumMod val="10000"/>
                </a:schemeClr>
              </a:soli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90" y="2494351"/>
            <a:ext cx="1147834" cy="1147834"/>
          </a:xfrm>
          <a:prstGeom prst="rect">
            <a:avLst/>
          </a:prstGeom>
        </p:spPr>
      </p:pic>
      <p:sp>
        <p:nvSpPr>
          <p:cNvPr id="3" name="TextBox 2"/>
          <p:cNvSpPr txBox="1"/>
          <p:nvPr/>
        </p:nvSpPr>
        <p:spPr>
          <a:xfrm>
            <a:off x="531639" y="3642185"/>
            <a:ext cx="1444336" cy="646331"/>
          </a:xfrm>
          <a:prstGeom prst="rect">
            <a:avLst/>
          </a:prstGeom>
          <a:noFill/>
        </p:spPr>
        <p:txBody>
          <a:bodyPr wrap="square" rtlCol="0">
            <a:spAutoFit/>
          </a:bodyPr>
          <a:lstStyle/>
          <a:p>
            <a:pPr algn="ctr"/>
            <a:r>
              <a:rPr lang="en-US" dirty="0" err="1" smtClean="0">
                <a:solidFill>
                  <a:schemeClr val="bg2">
                    <a:lumMod val="10000"/>
                  </a:schemeClr>
                </a:solidFill>
              </a:rPr>
              <a:t>Mr.Tan</a:t>
            </a:r>
            <a:r>
              <a:rPr lang="en-US" dirty="0" smtClean="0">
                <a:solidFill>
                  <a:schemeClr val="bg2">
                    <a:lumMod val="10000"/>
                  </a:schemeClr>
                </a:solidFill>
              </a:rPr>
              <a:t> (</a:t>
            </a:r>
            <a:r>
              <a:rPr lang="vi-VN" dirty="0" smtClean="0">
                <a:solidFill>
                  <a:schemeClr val="bg2">
                    <a:lumMod val="10000"/>
                  </a:schemeClr>
                </a:solidFill>
              </a:rPr>
              <a:t>Newcomer</a:t>
            </a:r>
            <a:r>
              <a:rPr lang="en-US" dirty="0" smtClean="0">
                <a:solidFill>
                  <a:schemeClr val="bg2">
                    <a:lumMod val="10000"/>
                  </a:schemeClr>
                </a:solidFill>
              </a:rPr>
              <a:t>)</a:t>
            </a:r>
            <a:endParaRPr lang="en-US" dirty="0">
              <a:solidFill>
                <a:schemeClr val="bg2">
                  <a:lumMod val="10000"/>
                </a:schemeClr>
              </a:solidFill>
            </a:endParaRPr>
          </a:p>
        </p:txBody>
      </p:sp>
      <p:cxnSp>
        <p:nvCxnSpPr>
          <p:cNvPr id="31" name="Straight Arrow Connector 30"/>
          <p:cNvCxnSpPr/>
          <p:nvPr/>
        </p:nvCxnSpPr>
        <p:spPr>
          <a:xfrm>
            <a:off x="2082839" y="3068268"/>
            <a:ext cx="139188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2034675" y="2393298"/>
            <a:ext cx="1440045" cy="646331"/>
          </a:xfrm>
          <a:prstGeom prst="rect">
            <a:avLst/>
          </a:prstGeom>
          <a:noFill/>
        </p:spPr>
        <p:txBody>
          <a:bodyPr wrap="square" rtlCol="0">
            <a:spAutoFit/>
          </a:bodyPr>
          <a:lstStyle/>
          <a:p>
            <a:pPr algn="ctr"/>
            <a:r>
              <a:rPr lang="en-US" dirty="0" smtClean="0">
                <a:solidFill>
                  <a:schemeClr val="bg2">
                    <a:lumMod val="10000"/>
                  </a:schemeClr>
                </a:solidFill>
              </a:rPr>
              <a:t>Receive notification</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pPr/>
              <a:t>333</a:t>
            </a:fld>
            <a:endParaRPr lang="en-US" dirty="0">
              <a:solidFill>
                <a:schemeClr val="bg2">
                  <a:lumMod val="10000"/>
                </a:schemeClr>
              </a:solidFill>
            </a:endParaRPr>
          </a:p>
        </p:txBody>
      </p:sp>
      <p:sp>
        <p:nvSpPr>
          <p:cNvPr id="6" name="TextBox 5"/>
          <p:cNvSpPr txBox="1"/>
          <p:nvPr/>
        </p:nvSpPr>
        <p:spPr>
          <a:xfrm>
            <a:off x="3783964" y="2708579"/>
            <a:ext cx="148476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mtClean="0">
                <a:solidFill>
                  <a:schemeClr val="bg2">
                    <a:lumMod val="10000"/>
                  </a:schemeClr>
                </a:solidFill>
              </a:rPr>
              <a:t>Meeting room at 205</a:t>
            </a:r>
            <a:endParaRPr lang="en-US" dirty="0">
              <a:solidFill>
                <a:schemeClr val="bg2">
                  <a:lumMod val="10000"/>
                </a:schemeClr>
              </a:solidFill>
            </a:endParaRPr>
          </a:p>
        </p:txBody>
      </p:sp>
      <p:cxnSp>
        <p:nvCxnSpPr>
          <p:cNvPr id="16" name="Straight Arrow Connector 15"/>
          <p:cNvCxnSpPr/>
          <p:nvPr/>
        </p:nvCxnSpPr>
        <p:spPr>
          <a:xfrm flipV="1">
            <a:off x="5415753" y="3031745"/>
            <a:ext cx="1293025" cy="15768"/>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0" y="4187463"/>
            <a:ext cx="2508702" cy="369332"/>
          </a:xfrm>
          <a:prstGeom prst="rect">
            <a:avLst/>
          </a:prstGeom>
          <a:noFill/>
        </p:spPr>
        <p:txBody>
          <a:bodyPr wrap="square" rtlCol="0">
            <a:spAutoFit/>
          </a:bodyPr>
          <a:lstStyle/>
          <a:p>
            <a:pPr algn="ctr"/>
            <a:r>
              <a:rPr lang="en-US" smtClean="0">
                <a:solidFill>
                  <a:schemeClr val="bg2">
                    <a:lumMod val="10000"/>
                  </a:schemeClr>
                </a:solidFill>
              </a:rPr>
              <a:t>Current location: 107</a:t>
            </a:r>
            <a:endParaRPr lang="en-US" dirty="0">
              <a:solidFill>
                <a:schemeClr val="bg2">
                  <a:lumMod val="10000"/>
                </a:schemeClr>
              </a:solidFill>
            </a:endParaRPr>
          </a:p>
        </p:txBody>
      </p:sp>
      <p:sp>
        <p:nvSpPr>
          <p:cNvPr id="24" name="TextBox 23"/>
          <p:cNvSpPr txBox="1"/>
          <p:nvPr/>
        </p:nvSpPr>
        <p:spPr>
          <a:xfrm>
            <a:off x="5684827" y="2609575"/>
            <a:ext cx="754877" cy="369332"/>
          </a:xfrm>
          <a:prstGeom prst="rect">
            <a:avLst/>
          </a:prstGeom>
          <a:noFill/>
        </p:spPr>
        <p:txBody>
          <a:bodyPr wrap="square" rtlCol="0">
            <a:spAutoFit/>
          </a:bodyPr>
          <a:lstStyle/>
          <a:p>
            <a:pPr algn="ctr"/>
            <a:r>
              <a:rPr lang="en-US" smtClean="0">
                <a:solidFill>
                  <a:schemeClr val="bg2">
                    <a:lumMod val="10000"/>
                  </a:schemeClr>
                </a:solidFill>
              </a:rPr>
              <a:t>use</a:t>
            </a:r>
            <a:endParaRPr lang="en-US" dirty="0">
              <a:solidFill>
                <a:schemeClr val="bg2">
                  <a:lumMod val="10000"/>
                </a:schemeClr>
              </a:solidFill>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8778" y="2381448"/>
            <a:ext cx="1300593" cy="1300593"/>
          </a:xfrm>
          <a:prstGeom prst="rect">
            <a:avLst/>
          </a:prstGeom>
        </p:spPr>
      </p:pic>
      <p:sp>
        <p:nvSpPr>
          <p:cNvPr id="26" name="TextBox 25"/>
          <p:cNvSpPr txBox="1"/>
          <p:nvPr/>
        </p:nvSpPr>
        <p:spPr>
          <a:xfrm>
            <a:off x="6658737" y="3678343"/>
            <a:ext cx="1423371" cy="584775"/>
          </a:xfrm>
          <a:prstGeom prst="rect">
            <a:avLst/>
          </a:prstGeom>
          <a:noFill/>
        </p:spPr>
        <p:txBody>
          <a:bodyPr wrap="square" rtlCol="0">
            <a:spAutoFit/>
          </a:bodyPr>
          <a:lstStyle/>
          <a:p>
            <a:pPr algn="ctr"/>
            <a:r>
              <a:rPr lang="en-US" sz="1600" dirty="0" smtClean="0">
                <a:solidFill>
                  <a:schemeClr val="bg2">
                    <a:lumMod val="10000"/>
                  </a:schemeClr>
                </a:solidFill>
              </a:rPr>
              <a:t>Mobile App for Employee</a:t>
            </a:r>
            <a:endParaRPr lang="en-US" sz="1600" dirty="0">
              <a:solidFill>
                <a:schemeClr val="bg2">
                  <a:lumMod val="10000"/>
                </a:schemeClr>
              </a:solidFill>
            </a:endParaRPr>
          </a:p>
        </p:txBody>
      </p:sp>
      <p:sp>
        <p:nvSpPr>
          <p:cNvPr id="7" name="Rectangle 6"/>
          <p:cNvSpPr/>
          <p:nvPr/>
        </p:nvSpPr>
        <p:spPr>
          <a:xfrm>
            <a:off x="679891" y="6136904"/>
            <a:ext cx="3104074" cy="524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Bàn hội đồng</a:t>
            </a:r>
            <a:endParaRPr lang="en-US" dirty="0"/>
          </a:p>
        </p:txBody>
      </p:sp>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12987" t="32656" r="68263" b="32476"/>
          <a:stretch/>
        </p:blipFill>
        <p:spPr>
          <a:xfrm>
            <a:off x="3783964" y="4428423"/>
            <a:ext cx="273686" cy="348327"/>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12987" t="32656" r="68263" b="32476"/>
          <a:stretch/>
        </p:blipFill>
        <p:spPr>
          <a:xfrm>
            <a:off x="6188878" y="4428289"/>
            <a:ext cx="273686" cy="348327"/>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12987" t="32656" r="68263" b="32476"/>
          <a:stretch/>
        </p:blipFill>
        <p:spPr>
          <a:xfrm>
            <a:off x="6193492" y="5753163"/>
            <a:ext cx="273686" cy="348327"/>
          </a:xfrm>
          <a:prstGeom prst="rect">
            <a:avLst/>
          </a:prstGeom>
        </p:spPr>
      </p:pic>
      <p:sp>
        <p:nvSpPr>
          <p:cNvPr id="20" name="Rectangle 19"/>
          <p:cNvSpPr/>
          <p:nvPr/>
        </p:nvSpPr>
        <p:spPr>
          <a:xfrm>
            <a:off x="3897630" y="4616160"/>
            <a:ext cx="2434590" cy="1243556"/>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10000"/>
                  </a:schemeClr>
                </a:solidFill>
              </a:rPr>
              <a:t>ROOM: 107</a:t>
            </a:r>
            <a:endParaRPr lang="en-US" b="1" dirty="0">
              <a:solidFill>
                <a:schemeClr val="bg2">
                  <a:lumMod val="10000"/>
                </a:schemeClr>
              </a:solidFill>
            </a:endParaRPr>
          </a:p>
        </p:txBody>
      </p:sp>
    </p:spTree>
    <p:extLst>
      <p:ext uri="{BB962C8B-B14F-4D97-AF65-F5344CB8AC3E}">
        <p14:creationId xmlns:p14="http://schemas.microsoft.com/office/powerpoint/2010/main" val="1158669458"/>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2">
                    <a:lumMod val="10000"/>
                  </a:schemeClr>
                </a:solidFill>
              </a:rPr>
              <a:t>Outcome and limit</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t>334</a:t>
            </a:fld>
            <a:endParaRPr lang="en-US" dirty="0">
              <a:solidFill>
                <a:schemeClr val="bg2">
                  <a:lumMod val="10000"/>
                </a:schemeClr>
              </a:solidFill>
            </a:endParaRPr>
          </a:p>
        </p:txBody>
      </p:sp>
    </p:spTree>
    <p:extLst>
      <p:ext uri="{BB962C8B-B14F-4D97-AF65-F5344CB8AC3E}">
        <p14:creationId xmlns:p14="http://schemas.microsoft.com/office/powerpoint/2010/main" val="1521769589"/>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smtClean="0">
                <a:solidFill>
                  <a:schemeClr val="bg2">
                    <a:lumMod val="10000"/>
                  </a:schemeClr>
                </a:solidFill>
              </a:rPr>
              <a:t>Outcome</a:t>
            </a:r>
            <a:endParaRPr lang="en-US" sz="2800" dirty="0">
              <a:solidFill>
                <a:schemeClr val="bg2">
                  <a:lumMod val="10000"/>
                </a:schemeClr>
              </a:solidFill>
              <a:latin typeface="Trebuchet MS" charset="0"/>
              <a:ea typeface="Trebuchet MS" charset="0"/>
              <a:cs typeface="Trebuchet MS" charset="0"/>
            </a:endParaRPr>
          </a:p>
        </p:txBody>
      </p:sp>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TKCS</a:t>
            </a:r>
            <a:endParaRPr lang="en-US" sz="1500" dirty="0">
              <a:solidFill>
                <a:schemeClr val="bg2">
                  <a:lumMod val="10000"/>
                </a:schemeClr>
              </a:solidFill>
            </a:endParaRPr>
          </a:p>
        </p:txBody>
      </p:sp>
      <p:sp>
        <p:nvSpPr>
          <p:cNvPr id="13" name="Slide Number Placeholder 1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335</a:t>
            </a:fld>
            <a:endParaRPr lang="en-US">
              <a:solidFill>
                <a:schemeClr val="bg2">
                  <a:lumMod val="10000"/>
                </a:schemeClr>
              </a:solidFill>
            </a:endParaRPr>
          </a:p>
        </p:txBody>
      </p:sp>
      <p:sp>
        <p:nvSpPr>
          <p:cNvPr id="7" name="Title 3"/>
          <p:cNvSpPr txBox="1">
            <a:spLocks/>
          </p:cNvSpPr>
          <p:nvPr/>
        </p:nvSpPr>
        <p:spPr>
          <a:xfrm>
            <a:off x="244548" y="4962847"/>
            <a:ext cx="2613189" cy="6200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solidFill>
                  <a:schemeClr val="bg2">
                    <a:lumMod val="10000"/>
                  </a:schemeClr>
                </a:solidFill>
              </a:rPr>
              <a:t>1. Customer </a:t>
            </a:r>
            <a:r>
              <a:rPr lang="en-US" sz="2000" dirty="0">
                <a:solidFill>
                  <a:schemeClr val="bg2">
                    <a:lumMod val="10000"/>
                  </a:schemeClr>
                </a:solidFill>
              </a:rPr>
              <a:t>Emotion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49" y="2924729"/>
            <a:ext cx="2613189" cy="2038118"/>
          </a:xfrm>
          <a:prstGeom prst="rect">
            <a:avLst/>
          </a:prstGeom>
        </p:spPr>
      </p:pic>
      <p:sp>
        <p:nvSpPr>
          <p:cNvPr id="4" name="TextBox 3"/>
          <p:cNvSpPr txBox="1"/>
          <p:nvPr/>
        </p:nvSpPr>
        <p:spPr>
          <a:xfrm>
            <a:off x="4279462" y="3398886"/>
            <a:ext cx="4241775"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b="1" dirty="0">
                <a:solidFill>
                  <a:schemeClr val="bg2">
                    <a:lumMod val="10000"/>
                  </a:schemeClr>
                </a:solidFill>
                <a:latin typeface="Cambria Math" panose="02040503050406030204" pitchFamily="18" charset="0"/>
                <a:ea typeface="Cambria Math" panose="02040503050406030204" pitchFamily="18" charset="0"/>
              </a:rPr>
              <a:t>✓ </a:t>
            </a:r>
            <a:r>
              <a:rPr lang="en-US" dirty="0" smtClean="0">
                <a:solidFill>
                  <a:schemeClr val="bg2">
                    <a:lumMod val="10000"/>
                  </a:schemeClr>
                </a:solidFill>
              </a:rPr>
              <a:t>Suggest emotion message for employees</a:t>
            </a:r>
            <a:endParaRPr lang="en-US" dirty="0">
              <a:solidFill>
                <a:schemeClr val="bg2">
                  <a:lumMod val="10000"/>
                </a:schemeClr>
              </a:solidFill>
            </a:endParaRPr>
          </a:p>
        </p:txBody>
      </p:sp>
      <p:sp>
        <p:nvSpPr>
          <p:cNvPr id="14" name="TextBox 13"/>
          <p:cNvSpPr txBox="1"/>
          <p:nvPr/>
        </p:nvSpPr>
        <p:spPr>
          <a:xfrm>
            <a:off x="4279462" y="4240869"/>
            <a:ext cx="4241775"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b="1" dirty="0">
                <a:solidFill>
                  <a:schemeClr val="bg2">
                    <a:lumMod val="10000"/>
                  </a:schemeClr>
                </a:solidFill>
                <a:latin typeface="Cambria Math" panose="02040503050406030204" pitchFamily="18" charset="0"/>
                <a:ea typeface="Cambria Math" panose="02040503050406030204" pitchFamily="18" charset="0"/>
              </a:rPr>
              <a:t>✓ </a:t>
            </a:r>
            <a:r>
              <a:rPr lang="en-US" dirty="0" smtClean="0">
                <a:solidFill>
                  <a:schemeClr val="bg2">
                    <a:lumMod val="10000"/>
                  </a:schemeClr>
                </a:solidFill>
              </a:rPr>
              <a:t>Suggest suitable behavior for employees</a:t>
            </a:r>
            <a:endParaRPr lang="en-US" dirty="0">
              <a:solidFill>
                <a:schemeClr val="bg2">
                  <a:lumMod val="10000"/>
                </a:schemeClr>
              </a:solidFill>
            </a:endParaRPr>
          </a:p>
        </p:txBody>
      </p:sp>
      <p:sp>
        <p:nvSpPr>
          <p:cNvPr id="15" name="TextBox 14"/>
          <p:cNvSpPr txBox="1"/>
          <p:nvPr/>
        </p:nvSpPr>
        <p:spPr>
          <a:xfrm>
            <a:off x="4279462" y="5082852"/>
            <a:ext cx="4241775"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b="1" dirty="0">
                <a:solidFill>
                  <a:schemeClr val="bg2">
                    <a:lumMod val="10000"/>
                  </a:schemeClr>
                </a:solidFill>
                <a:latin typeface="Cambria Math" panose="02040503050406030204" pitchFamily="18" charset="0"/>
                <a:ea typeface="Cambria Math" panose="02040503050406030204" pitchFamily="18" charset="0"/>
              </a:rPr>
              <a:t>✓ </a:t>
            </a:r>
            <a:r>
              <a:rPr lang="en-US" dirty="0" smtClean="0">
                <a:solidFill>
                  <a:schemeClr val="bg2">
                    <a:lumMod val="10000"/>
                  </a:schemeClr>
                </a:solidFill>
              </a:rPr>
              <a:t>Manager can evaluate employees performance</a:t>
            </a:r>
            <a:endParaRPr lang="en-US" dirty="0">
              <a:solidFill>
                <a:schemeClr val="bg2">
                  <a:lumMod val="10000"/>
                </a:schemeClr>
              </a:solidFill>
            </a:endParaRPr>
          </a:p>
        </p:txBody>
      </p:sp>
      <p:sp>
        <p:nvSpPr>
          <p:cNvPr id="17" name="TextBox 16"/>
          <p:cNvSpPr txBox="1"/>
          <p:nvPr/>
        </p:nvSpPr>
        <p:spPr>
          <a:xfrm>
            <a:off x="4279462" y="2594343"/>
            <a:ext cx="4241775"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b="1" dirty="0">
                <a:solidFill>
                  <a:schemeClr val="bg2">
                    <a:lumMod val="10000"/>
                  </a:schemeClr>
                </a:solidFill>
                <a:latin typeface="Cambria Math" panose="02040503050406030204" pitchFamily="18" charset="0"/>
                <a:ea typeface="Cambria Math" panose="02040503050406030204" pitchFamily="18" charset="0"/>
              </a:rPr>
              <a:t>✓ </a:t>
            </a:r>
            <a:r>
              <a:rPr lang="en-US" dirty="0" smtClean="0">
                <a:solidFill>
                  <a:schemeClr val="bg2">
                    <a:lumMod val="10000"/>
                  </a:schemeClr>
                </a:solidFill>
              </a:rPr>
              <a:t>Filter and mining data to suitable for Vietnamese</a:t>
            </a:r>
            <a:endParaRPr lang="en-US" dirty="0">
              <a:solidFill>
                <a:schemeClr val="bg2">
                  <a:lumMod val="10000"/>
                </a:schemeClr>
              </a:solidFill>
            </a:endParaRPr>
          </a:p>
        </p:txBody>
      </p:sp>
      <p:cxnSp>
        <p:nvCxnSpPr>
          <p:cNvPr id="18" name="Straight Arrow Connector 17"/>
          <p:cNvCxnSpPr>
            <a:stCxn id="10" idx="3"/>
            <a:endCxn id="17" idx="1"/>
          </p:cNvCxnSpPr>
          <p:nvPr/>
        </p:nvCxnSpPr>
        <p:spPr>
          <a:xfrm flipV="1">
            <a:off x="2857738" y="2917509"/>
            <a:ext cx="1421724" cy="1026279"/>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10" idx="3"/>
            <a:endCxn id="4" idx="1"/>
          </p:cNvCxnSpPr>
          <p:nvPr/>
        </p:nvCxnSpPr>
        <p:spPr>
          <a:xfrm flipV="1">
            <a:off x="2857738" y="3722052"/>
            <a:ext cx="1421724" cy="221736"/>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0" idx="3"/>
            <a:endCxn id="14" idx="1"/>
          </p:cNvCxnSpPr>
          <p:nvPr/>
        </p:nvCxnSpPr>
        <p:spPr>
          <a:xfrm>
            <a:off x="2857738" y="3943788"/>
            <a:ext cx="1421724" cy="620247"/>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0" idx="3"/>
            <a:endCxn id="15" idx="1"/>
          </p:cNvCxnSpPr>
          <p:nvPr/>
        </p:nvCxnSpPr>
        <p:spPr>
          <a:xfrm>
            <a:off x="2857738" y="3943788"/>
            <a:ext cx="1421724" cy="1462230"/>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850665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244549" y="606056"/>
            <a:ext cx="6227970"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smtClean="0">
                <a:solidFill>
                  <a:schemeClr val="bg2">
                    <a:lumMod val="10000"/>
                  </a:schemeClr>
                </a:solidFill>
              </a:rPr>
              <a:t>Outcome</a:t>
            </a:r>
            <a:endParaRPr lang="en-US" sz="2800" dirty="0">
              <a:solidFill>
                <a:schemeClr val="bg2">
                  <a:lumMod val="10000"/>
                </a:schemeClr>
              </a:solidFill>
              <a:latin typeface="Trebuchet MS" charset="0"/>
              <a:ea typeface="Trebuchet MS" charset="0"/>
              <a:cs typeface="Trebuchet MS" charset="0"/>
            </a:endParaRPr>
          </a:p>
        </p:txBody>
      </p:sp>
      <p:sp>
        <p:nvSpPr>
          <p:cNvPr id="12"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TKCS</a:t>
            </a:r>
            <a:endParaRPr lang="en-US" sz="1500" dirty="0">
              <a:solidFill>
                <a:schemeClr val="bg2">
                  <a:lumMod val="10000"/>
                </a:schemeClr>
              </a:solidFill>
            </a:endParaRPr>
          </a:p>
        </p:txBody>
      </p:sp>
      <p:sp>
        <p:nvSpPr>
          <p:cNvPr id="13" name="Slide Number Placeholder 1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336</a:t>
            </a:fld>
            <a:endParaRPr lang="en-US">
              <a:solidFill>
                <a:schemeClr val="bg2">
                  <a:lumMod val="10000"/>
                </a:schemeClr>
              </a:solidFill>
            </a:endParaRPr>
          </a:p>
        </p:txBody>
      </p:sp>
      <p:sp>
        <p:nvSpPr>
          <p:cNvPr id="4" name="TextBox 3"/>
          <p:cNvSpPr txBox="1"/>
          <p:nvPr/>
        </p:nvSpPr>
        <p:spPr>
          <a:xfrm>
            <a:off x="4279462" y="3398886"/>
            <a:ext cx="4241775"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b="1" dirty="0">
                <a:solidFill>
                  <a:schemeClr val="bg2">
                    <a:lumMod val="10000"/>
                  </a:schemeClr>
                </a:solidFill>
                <a:latin typeface="Cambria Math" panose="02040503050406030204" pitchFamily="18" charset="0"/>
                <a:ea typeface="Cambria Math" panose="02040503050406030204" pitchFamily="18" charset="0"/>
              </a:rPr>
              <a:t>✓ </a:t>
            </a:r>
            <a:r>
              <a:rPr lang="en-US" dirty="0" smtClean="0">
                <a:solidFill>
                  <a:schemeClr val="bg2">
                    <a:lumMod val="10000"/>
                  </a:schemeClr>
                </a:solidFill>
              </a:rPr>
              <a:t>Check-in by camera</a:t>
            </a:r>
            <a:endParaRPr lang="en-US" dirty="0">
              <a:solidFill>
                <a:schemeClr val="bg2">
                  <a:lumMod val="10000"/>
                </a:schemeClr>
              </a:solidFill>
            </a:endParaRPr>
          </a:p>
        </p:txBody>
      </p:sp>
      <p:sp>
        <p:nvSpPr>
          <p:cNvPr id="14" name="TextBox 13"/>
          <p:cNvSpPr txBox="1"/>
          <p:nvPr/>
        </p:nvSpPr>
        <p:spPr>
          <a:xfrm>
            <a:off x="4279461" y="4124680"/>
            <a:ext cx="4241775"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b="1" dirty="0">
                <a:solidFill>
                  <a:schemeClr val="bg2">
                    <a:lumMod val="10000"/>
                  </a:schemeClr>
                </a:solidFill>
                <a:latin typeface="Cambria Math" panose="02040503050406030204" pitchFamily="18" charset="0"/>
                <a:ea typeface="Cambria Math" panose="02040503050406030204" pitchFamily="18" charset="0"/>
              </a:rPr>
              <a:t>✓ </a:t>
            </a:r>
            <a:r>
              <a:rPr lang="en-US" dirty="0" smtClean="0">
                <a:solidFill>
                  <a:schemeClr val="bg2">
                    <a:lumMod val="10000"/>
                  </a:schemeClr>
                </a:solidFill>
              </a:rPr>
              <a:t>Auto notify reminder message</a:t>
            </a:r>
            <a:endParaRPr lang="en-US" dirty="0">
              <a:solidFill>
                <a:schemeClr val="bg2">
                  <a:lumMod val="10000"/>
                </a:schemeClr>
              </a:solidFill>
            </a:endParaRPr>
          </a:p>
        </p:txBody>
      </p:sp>
      <p:sp>
        <p:nvSpPr>
          <p:cNvPr id="15" name="TextBox 14"/>
          <p:cNvSpPr txBox="1"/>
          <p:nvPr/>
        </p:nvSpPr>
        <p:spPr>
          <a:xfrm>
            <a:off x="4279461" y="4844675"/>
            <a:ext cx="4241775"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b="1" dirty="0">
                <a:solidFill>
                  <a:schemeClr val="bg2">
                    <a:lumMod val="10000"/>
                  </a:schemeClr>
                </a:solidFill>
                <a:latin typeface="Cambria Math" panose="02040503050406030204" pitchFamily="18" charset="0"/>
                <a:ea typeface="Cambria Math" panose="02040503050406030204" pitchFamily="18" charset="0"/>
              </a:rPr>
              <a:t>✓ </a:t>
            </a:r>
            <a:r>
              <a:rPr lang="en-US" dirty="0" smtClean="0">
                <a:solidFill>
                  <a:schemeClr val="bg2">
                    <a:lumMod val="10000"/>
                  </a:schemeClr>
                </a:solidFill>
              </a:rPr>
              <a:t>Identify employee location in the building</a:t>
            </a:r>
            <a:endParaRPr lang="en-US" dirty="0">
              <a:solidFill>
                <a:schemeClr val="bg2">
                  <a:lumMod val="10000"/>
                </a:schemeClr>
              </a:solidFill>
            </a:endParaRPr>
          </a:p>
        </p:txBody>
      </p:sp>
      <p:sp>
        <p:nvSpPr>
          <p:cNvPr id="17" name="TextBox 16"/>
          <p:cNvSpPr txBox="1"/>
          <p:nvPr/>
        </p:nvSpPr>
        <p:spPr>
          <a:xfrm>
            <a:off x="4279462" y="2594343"/>
            <a:ext cx="4241775"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b="1" dirty="0">
                <a:solidFill>
                  <a:schemeClr val="bg2">
                    <a:lumMod val="10000"/>
                  </a:schemeClr>
                </a:solidFill>
                <a:latin typeface="Cambria Math" panose="02040503050406030204" pitchFamily="18" charset="0"/>
                <a:ea typeface="Cambria Math" panose="02040503050406030204" pitchFamily="18" charset="0"/>
              </a:rPr>
              <a:t>✓ </a:t>
            </a:r>
            <a:r>
              <a:rPr lang="en-US" dirty="0" smtClean="0">
                <a:solidFill>
                  <a:schemeClr val="bg2">
                    <a:lumMod val="10000"/>
                  </a:schemeClr>
                </a:solidFill>
              </a:rPr>
              <a:t>Built employees data</a:t>
            </a:r>
            <a:endParaRPr lang="en-US" dirty="0">
              <a:solidFill>
                <a:schemeClr val="bg2">
                  <a:lumMod val="10000"/>
                </a:schemeClr>
              </a:solidFill>
            </a:endParaRPr>
          </a:p>
        </p:txBody>
      </p:sp>
      <p:cxnSp>
        <p:nvCxnSpPr>
          <p:cNvPr id="18" name="Straight Arrow Connector 17"/>
          <p:cNvCxnSpPr>
            <a:stCxn id="19" idx="3"/>
            <a:endCxn id="17" idx="1"/>
          </p:cNvCxnSpPr>
          <p:nvPr/>
        </p:nvCxnSpPr>
        <p:spPr>
          <a:xfrm flipV="1">
            <a:off x="2755730" y="2779009"/>
            <a:ext cx="1523732" cy="1164779"/>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19" idx="3"/>
            <a:endCxn id="4" idx="1"/>
          </p:cNvCxnSpPr>
          <p:nvPr/>
        </p:nvCxnSpPr>
        <p:spPr>
          <a:xfrm flipV="1">
            <a:off x="2755730" y="3583552"/>
            <a:ext cx="1523732" cy="360236"/>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9" idx="3"/>
            <a:endCxn id="14" idx="1"/>
          </p:cNvCxnSpPr>
          <p:nvPr/>
        </p:nvCxnSpPr>
        <p:spPr>
          <a:xfrm>
            <a:off x="2755730" y="3943788"/>
            <a:ext cx="1523731" cy="365558"/>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9" idx="3"/>
            <a:endCxn id="15" idx="1"/>
          </p:cNvCxnSpPr>
          <p:nvPr/>
        </p:nvCxnSpPr>
        <p:spPr>
          <a:xfrm>
            <a:off x="2755730" y="3943788"/>
            <a:ext cx="1523731" cy="1224053"/>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6" y="3119391"/>
            <a:ext cx="2476324" cy="1648793"/>
          </a:xfrm>
          <a:prstGeom prst="rect">
            <a:avLst/>
          </a:prstGeom>
        </p:spPr>
      </p:pic>
      <p:sp>
        <p:nvSpPr>
          <p:cNvPr id="20" name="Title 3"/>
          <p:cNvSpPr txBox="1">
            <a:spLocks/>
          </p:cNvSpPr>
          <p:nvPr/>
        </p:nvSpPr>
        <p:spPr>
          <a:xfrm>
            <a:off x="244548" y="4887200"/>
            <a:ext cx="2613189" cy="6200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solidFill>
                  <a:schemeClr val="bg2">
                    <a:lumMod val="10000"/>
                  </a:schemeClr>
                </a:solidFill>
              </a:rPr>
              <a:t>2. Timekeeping</a:t>
            </a:r>
            <a:endParaRPr lang="en-US" sz="2000" dirty="0">
              <a:solidFill>
                <a:schemeClr val="bg2">
                  <a:lumMod val="10000"/>
                </a:schemeClr>
              </a:solidFill>
            </a:endParaRPr>
          </a:p>
        </p:txBody>
      </p:sp>
      <p:sp>
        <p:nvSpPr>
          <p:cNvPr id="16" name="TextBox 15"/>
          <p:cNvSpPr txBox="1"/>
          <p:nvPr/>
        </p:nvSpPr>
        <p:spPr>
          <a:xfrm>
            <a:off x="4279461" y="5793857"/>
            <a:ext cx="4241775"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b="1" dirty="0">
                <a:solidFill>
                  <a:schemeClr val="bg2">
                    <a:lumMod val="10000"/>
                  </a:schemeClr>
                </a:solidFill>
                <a:latin typeface="Cambria Math" panose="02040503050406030204" pitchFamily="18" charset="0"/>
                <a:ea typeface="Cambria Math" panose="02040503050406030204" pitchFamily="18" charset="0"/>
              </a:rPr>
              <a:t>✓ </a:t>
            </a:r>
            <a:r>
              <a:rPr lang="en-US" dirty="0" smtClean="0">
                <a:solidFill>
                  <a:schemeClr val="bg2">
                    <a:lumMod val="10000"/>
                  </a:schemeClr>
                </a:solidFill>
              </a:rPr>
              <a:t>Indoor direction</a:t>
            </a:r>
            <a:endParaRPr lang="en-US" dirty="0">
              <a:solidFill>
                <a:schemeClr val="bg2">
                  <a:lumMod val="10000"/>
                </a:schemeClr>
              </a:solidFill>
            </a:endParaRPr>
          </a:p>
        </p:txBody>
      </p:sp>
      <p:cxnSp>
        <p:nvCxnSpPr>
          <p:cNvPr id="22" name="Straight Arrow Connector 21"/>
          <p:cNvCxnSpPr>
            <a:stCxn id="19" idx="3"/>
            <a:endCxn id="16" idx="1"/>
          </p:cNvCxnSpPr>
          <p:nvPr/>
        </p:nvCxnSpPr>
        <p:spPr>
          <a:xfrm>
            <a:off x="2755730" y="3943788"/>
            <a:ext cx="1523731" cy="2034735"/>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1095126"/>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500" dirty="0">
              <a:solidFill>
                <a:schemeClr val="bg2">
                  <a:lumMod val="10000"/>
                </a:schemeClr>
              </a:solidFill>
            </a:endParaRPr>
          </a:p>
        </p:txBody>
      </p:sp>
      <p:sp>
        <p:nvSpPr>
          <p:cNvPr id="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smtClean="0">
                <a:solidFill>
                  <a:schemeClr val="bg2">
                    <a:lumMod val="10000"/>
                  </a:schemeClr>
                </a:solidFill>
              </a:rPr>
              <a:t>Limit - we don’t rest on our laurels</a:t>
            </a:r>
            <a:endParaRPr lang="en-US" sz="2800" dirty="0">
              <a:solidFill>
                <a:schemeClr val="bg2">
                  <a:lumMod val="10000"/>
                </a:schemeClr>
              </a:solidFill>
              <a:latin typeface="Trebuchet MS" charset="0"/>
              <a:ea typeface="Trebuchet MS" charset="0"/>
              <a:cs typeface="Trebuchet MS" charset="0"/>
            </a:endParaRPr>
          </a:p>
        </p:txBody>
      </p:sp>
      <p:sp>
        <p:nvSpPr>
          <p:cNvPr id="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TKCS</a:t>
            </a:r>
            <a:endParaRPr lang="en-US" sz="15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337</a:t>
            </a:fld>
            <a:endParaRPr lang="en-US">
              <a:solidFill>
                <a:schemeClr val="bg2">
                  <a:lumMod val="10000"/>
                </a:schemeClr>
              </a:solidFill>
            </a:endParaRPr>
          </a:p>
        </p:txBody>
      </p:sp>
      <p:sp>
        <p:nvSpPr>
          <p:cNvPr id="6" name="Title 3"/>
          <p:cNvSpPr txBox="1">
            <a:spLocks/>
          </p:cNvSpPr>
          <p:nvPr/>
        </p:nvSpPr>
        <p:spPr>
          <a:xfrm>
            <a:off x="244548" y="4962847"/>
            <a:ext cx="2613189" cy="6200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solidFill>
                  <a:schemeClr val="bg2">
                    <a:lumMod val="10000"/>
                  </a:schemeClr>
                </a:solidFill>
              </a:rPr>
              <a:t>1. Customer </a:t>
            </a:r>
            <a:r>
              <a:rPr lang="en-US" sz="2000" dirty="0">
                <a:solidFill>
                  <a:schemeClr val="bg2">
                    <a:lumMod val="10000"/>
                  </a:schemeClr>
                </a:solidFill>
              </a:rPr>
              <a:t>Emotion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49" y="2924729"/>
            <a:ext cx="2613189" cy="2038118"/>
          </a:xfrm>
          <a:prstGeom prst="rect">
            <a:avLst/>
          </a:prstGeom>
        </p:spPr>
      </p:pic>
      <p:sp>
        <p:nvSpPr>
          <p:cNvPr id="11" name="TextBox 10"/>
          <p:cNvSpPr txBox="1"/>
          <p:nvPr/>
        </p:nvSpPr>
        <p:spPr>
          <a:xfrm>
            <a:off x="4279462" y="3932699"/>
            <a:ext cx="4241775"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dirty="0" smtClean="0">
                <a:solidFill>
                  <a:schemeClr val="bg2">
                    <a:lumMod val="10000"/>
                  </a:schemeClr>
                </a:solidFill>
                <a:latin typeface="+mj-lt"/>
              </a:rPr>
              <a:t>✘</a:t>
            </a:r>
            <a:r>
              <a:rPr lang="en-US" dirty="0" smtClean="0">
                <a:solidFill>
                  <a:schemeClr val="bg2">
                    <a:lumMod val="10000"/>
                  </a:schemeClr>
                </a:solidFill>
                <a:latin typeface="+mj-lt"/>
                <a:ea typeface="Cambria" charset="0"/>
                <a:cs typeface="Cambria" charset="0"/>
              </a:rPr>
              <a:t>Using basic </a:t>
            </a:r>
            <a:r>
              <a:rPr lang="en-US" dirty="0">
                <a:solidFill>
                  <a:schemeClr val="bg2">
                    <a:lumMod val="10000"/>
                  </a:schemeClr>
                </a:solidFill>
                <a:latin typeface="+mj-lt"/>
                <a:ea typeface="Cambria" charset="0"/>
                <a:cs typeface="Cambria" charset="0"/>
              </a:rPr>
              <a:t>techniques </a:t>
            </a:r>
            <a:r>
              <a:rPr lang="en-US" dirty="0" smtClean="0">
                <a:solidFill>
                  <a:schemeClr val="bg2">
                    <a:lumMod val="10000"/>
                  </a:schemeClr>
                </a:solidFill>
                <a:latin typeface="+mj-lt"/>
                <a:ea typeface="Cambria" charset="0"/>
                <a:cs typeface="Cambria" charset="0"/>
              </a:rPr>
              <a:t>mining</a:t>
            </a:r>
            <a:endParaRPr lang="en-US" dirty="0">
              <a:solidFill>
                <a:schemeClr val="bg2">
                  <a:lumMod val="10000"/>
                </a:schemeClr>
              </a:solidFill>
              <a:latin typeface="+mj-lt"/>
              <a:ea typeface="Cambria" charset="0"/>
              <a:cs typeface="Cambria" charset="0"/>
            </a:endParaRPr>
          </a:p>
        </p:txBody>
      </p:sp>
      <p:cxnSp>
        <p:nvCxnSpPr>
          <p:cNvPr id="17" name="Straight Arrow Connector 16"/>
          <p:cNvCxnSpPr>
            <a:endCxn id="20" idx="1"/>
          </p:cNvCxnSpPr>
          <p:nvPr/>
        </p:nvCxnSpPr>
        <p:spPr>
          <a:xfrm flipV="1">
            <a:off x="2857738" y="3386116"/>
            <a:ext cx="1421724" cy="557672"/>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4279462" y="3201450"/>
            <a:ext cx="4241775"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dirty="0">
                <a:solidFill>
                  <a:schemeClr val="bg2">
                    <a:lumMod val="10000"/>
                  </a:schemeClr>
                </a:solidFill>
                <a:latin typeface="+mj-lt"/>
                <a:ea typeface="Cambria" charset="0"/>
                <a:cs typeface="Cambria" charset="0"/>
              </a:rPr>
              <a:t>✘</a:t>
            </a:r>
            <a:r>
              <a:rPr lang="en" b="1" dirty="0" smtClean="0">
                <a:solidFill>
                  <a:schemeClr val="bg2">
                    <a:lumMod val="10000"/>
                  </a:schemeClr>
                </a:solidFill>
                <a:latin typeface="+mj-lt"/>
                <a:ea typeface="Cambria" charset="0"/>
                <a:cs typeface="Cambria" charset="0"/>
              </a:rPr>
              <a:t> </a:t>
            </a:r>
            <a:r>
              <a:rPr lang="en-US" dirty="0" smtClean="0">
                <a:solidFill>
                  <a:schemeClr val="bg2">
                    <a:lumMod val="10000"/>
                  </a:schemeClr>
                </a:solidFill>
                <a:latin typeface="+mj-lt"/>
                <a:ea typeface="Cambria" charset="0"/>
                <a:cs typeface="Cambria" charset="0"/>
              </a:rPr>
              <a:t>Suggestion behavior is not diversity</a:t>
            </a:r>
            <a:endParaRPr lang="en-US" dirty="0">
              <a:solidFill>
                <a:schemeClr val="bg2">
                  <a:lumMod val="10000"/>
                </a:schemeClr>
              </a:solidFill>
              <a:latin typeface="+mj-lt"/>
              <a:ea typeface="Cambria" charset="0"/>
              <a:cs typeface="Cambria" charset="0"/>
            </a:endParaRPr>
          </a:p>
        </p:txBody>
      </p:sp>
      <p:cxnSp>
        <p:nvCxnSpPr>
          <p:cNvPr id="200" name="Straight Arrow Connector 199"/>
          <p:cNvCxnSpPr>
            <a:stCxn id="9" idx="3"/>
            <a:endCxn id="11" idx="1"/>
          </p:cNvCxnSpPr>
          <p:nvPr/>
        </p:nvCxnSpPr>
        <p:spPr>
          <a:xfrm>
            <a:off x="2857738" y="3943788"/>
            <a:ext cx="1421724" cy="173577"/>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205" name="TextBox 204"/>
          <p:cNvSpPr txBox="1"/>
          <p:nvPr/>
        </p:nvSpPr>
        <p:spPr>
          <a:xfrm>
            <a:off x="4279462" y="4604605"/>
            <a:ext cx="4241775"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dirty="0">
                <a:solidFill>
                  <a:schemeClr val="bg2">
                    <a:lumMod val="10000"/>
                  </a:schemeClr>
                </a:solidFill>
                <a:latin typeface="+mj-lt"/>
                <a:ea typeface="Cambria" charset="0"/>
                <a:cs typeface="Cambria" charset="0"/>
              </a:rPr>
              <a:t>✘</a:t>
            </a:r>
            <a:r>
              <a:rPr lang="en" b="1" dirty="0" smtClean="0">
                <a:solidFill>
                  <a:schemeClr val="bg2">
                    <a:lumMod val="10000"/>
                  </a:schemeClr>
                </a:solidFill>
                <a:latin typeface="+mj-lt"/>
                <a:ea typeface="Cambria" charset="0"/>
                <a:cs typeface="Cambria" charset="0"/>
              </a:rPr>
              <a:t> </a:t>
            </a:r>
            <a:r>
              <a:rPr lang="en-US" dirty="0" smtClean="0">
                <a:solidFill>
                  <a:schemeClr val="bg2">
                    <a:lumMod val="10000"/>
                  </a:schemeClr>
                </a:solidFill>
                <a:latin typeface="+mj-lt"/>
                <a:ea typeface="Cambria" charset="0"/>
                <a:cs typeface="Cambria" charset="0"/>
              </a:rPr>
              <a:t>Emotion recognize still not fast</a:t>
            </a:r>
            <a:endParaRPr lang="en-US" dirty="0">
              <a:solidFill>
                <a:schemeClr val="bg2">
                  <a:lumMod val="10000"/>
                </a:schemeClr>
              </a:solidFill>
              <a:latin typeface="+mj-lt"/>
              <a:ea typeface="Cambria" charset="0"/>
              <a:cs typeface="Cambria" charset="0"/>
            </a:endParaRPr>
          </a:p>
        </p:txBody>
      </p:sp>
      <p:cxnSp>
        <p:nvCxnSpPr>
          <p:cNvPr id="207" name="Straight Arrow Connector 206"/>
          <p:cNvCxnSpPr>
            <a:stCxn id="9" idx="3"/>
            <a:endCxn id="205" idx="1"/>
          </p:cNvCxnSpPr>
          <p:nvPr/>
        </p:nvCxnSpPr>
        <p:spPr>
          <a:xfrm>
            <a:off x="2857738" y="3943788"/>
            <a:ext cx="1421724" cy="845483"/>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4279462" y="2529544"/>
            <a:ext cx="4241775"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dirty="0">
                <a:solidFill>
                  <a:schemeClr val="bg2">
                    <a:lumMod val="10000"/>
                  </a:schemeClr>
                </a:solidFill>
                <a:latin typeface="+mj-lt"/>
                <a:ea typeface="Cambria" charset="0"/>
                <a:cs typeface="Cambria" charset="0"/>
              </a:rPr>
              <a:t>✘</a:t>
            </a:r>
            <a:r>
              <a:rPr lang="en" b="1" dirty="0" smtClean="0">
                <a:solidFill>
                  <a:schemeClr val="bg2">
                    <a:lumMod val="10000"/>
                  </a:schemeClr>
                </a:solidFill>
                <a:latin typeface="+mj-lt"/>
                <a:ea typeface="Cambria" charset="0"/>
                <a:cs typeface="Cambria" charset="0"/>
              </a:rPr>
              <a:t> </a:t>
            </a:r>
            <a:r>
              <a:rPr lang="en-US" dirty="0" smtClean="0">
                <a:solidFill>
                  <a:schemeClr val="bg2">
                    <a:lumMod val="10000"/>
                  </a:schemeClr>
                </a:solidFill>
                <a:latin typeface="+mj-lt"/>
                <a:ea typeface="Cambria" charset="0"/>
                <a:cs typeface="Cambria" charset="0"/>
              </a:rPr>
              <a:t>Suggestion message is not nice</a:t>
            </a:r>
            <a:endParaRPr lang="en-US" dirty="0">
              <a:solidFill>
                <a:schemeClr val="bg2">
                  <a:lumMod val="10000"/>
                </a:schemeClr>
              </a:solidFill>
              <a:latin typeface="+mj-lt"/>
              <a:ea typeface="Cambria" charset="0"/>
              <a:cs typeface="Cambria" charset="0"/>
            </a:endParaRPr>
          </a:p>
        </p:txBody>
      </p:sp>
      <p:cxnSp>
        <p:nvCxnSpPr>
          <p:cNvPr id="15" name="Straight Arrow Connector 14"/>
          <p:cNvCxnSpPr>
            <a:stCxn id="9" idx="3"/>
            <a:endCxn id="14" idx="1"/>
          </p:cNvCxnSpPr>
          <p:nvPr/>
        </p:nvCxnSpPr>
        <p:spPr>
          <a:xfrm flipV="1">
            <a:off x="2857738" y="2714210"/>
            <a:ext cx="1421724" cy="1229578"/>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3819806"/>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500" dirty="0">
              <a:solidFill>
                <a:schemeClr val="bg2">
                  <a:lumMod val="10000"/>
                </a:schemeClr>
              </a:solidFill>
            </a:endParaRPr>
          </a:p>
        </p:txBody>
      </p:sp>
      <p:sp>
        <p:nvSpPr>
          <p:cNvPr id="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smtClean="0">
                <a:solidFill>
                  <a:schemeClr val="bg2">
                    <a:lumMod val="10000"/>
                  </a:schemeClr>
                </a:solidFill>
              </a:rPr>
              <a:t>Limit - we don’t rest on our laurels</a:t>
            </a:r>
            <a:endParaRPr lang="en-US" sz="2800" dirty="0">
              <a:solidFill>
                <a:schemeClr val="bg2">
                  <a:lumMod val="10000"/>
                </a:schemeClr>
              </a:solidFill>
              <a:latin typeface="Trebuchet MS" charset="0"/>
              <a:ea typeface="Trebuchet MS" charset="0"/>
              <a:cs typeface="Trebuchet MS" charset="0"/>
            </a:endParaRPr>
          </a:p>
        </p:txBody>
      </p:sp>
      <p:sp>
        <p:nvSpPr>
          <p:cNvPr id="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TKCS</a:t>
            </a:r>
            <a:endParaRPr lang="en-US" sz="15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338</a:t>
            </a:fld>
            <a:endParaRPr lang="en-US">
              <a:solidFill>
                <a:schemeClr val="bg2">
                  <a:lumMod val="10000"/>
                </a:schemeClr>
              </a:solidFill>
            </a:endParaRPr>
          </a:p>
        </p:txBody>
      </p:sp>
      <p:sp>
        <p:nvSpPr>
          <p:cNvPr id="11" name="TextBox 10"/>
          <p:cNvSpPr txBox="1"/>
          <p:nvPr/>
        </p:nvSpPr>
        <p:spPr>
          <a:xfrm>
            <a:off x="4279461" y="4128454"/>
            <a:ext cx="4241775"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dirty="0" smtClean="0">
                <a:solidFill>
                  <a:schemeClr val="bg2">
                    <a:lumMod val="10000"/>
                  </a:schemeClr>
                </a:solidFill>
              </a:rPr>
              <a:t>✘</a:t>
            </a:r>
            <a:r>
              <a:rPr lang="en-US" dirty="0" smtClean="0">
                <a:solidFill>
                  <a:schemeClr val="bg2">
                    <a:lumMod val="10000"/>
                  </a:schemeClr>
                </a:solidFill>
              </a:rPr>
              <a:t>Cannot identify twins</a:t>
            </a:r>
            <a:endParaRPr lang="en-US" dirty="0">
              <a:solidFill>
                <a:schemeClr val="bg2">
                  <a:lumMod val="10000"/>
                </a:schemeClr>
              </a:solidFill>
            </a:endParaRPr>
          </a:p>
        </p:txBody>
      </p:sp>
      <p:cxnSp>
        <p:nvCxnSpPr>
          <p:cNvPr id="17" name="Straight Arrow Connector 16"/>
          <p:cNvCxnSpPr>
            <a:endCxn id="14" idx="1"/>
          </p:cNvCxnSpPr>
          <p:nvPr/>
        </p:nvCxnSpPr>
        <p:spPr>
          <a:xfrm flipV="1">
            <a:off x="2857738" y="3369708"/>
            <a:ext cx="1421723" cy="574080"/>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200" name="Straight Arrow Connector 199"/>
          <p:cNvCxnSpPr>
            <a:endCxn id="11" idx="1"/>
          </p:cNvCxnSpPr>
          <p:nvPr/>
        </p:nvCxnSpPr>
        <p:spPr>
          <a:xfrm>
            <a:off x="2857738" y="3943788"/>
            <a:ext cx="1421723" cy="369332"/>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6" y="3119391"/>
            <a:ext cx="2476324" cy="1648793"/>
          </a:xfrm>
          <a:prstGeom prst="rect">
            <a:avLst/>
          </a:prstGeom>
        </p:spPr>
      </p:pic>
      <p:sp>
        <p:nvSpPr>
          <p:cNvPr id="13" name="Title 3"/>
          <p:cNvSpPr txBox="1">
            <a:spLocks/>
          </p:cNvSpPr>
          <p:nvPr/>
        </p:nvSpPr>
        <p:spPr>
          <a:xfrm>
            <a:off x="244548" y="4887200"/>
            <a:ext cx="2613189" cy="6200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solidFill>
                  <a:schemeClr val="bg2">
                    <a:lumMod val="10000"/>
                  </a:schemeClr>
                </a:solidFill>
              </a:rPr>
              <a:t>2. Timekeeping</a:t>
            </a:r>
            <a:endParaRPr lang="en-US" sz="2000" dirty="0">
              <a:solidFill>
                <a:schemeClr val="bg2">
                  <a:lumMod val="10000"/>
                </a:schemeClr>
              </a:solidFill>
            </a:endParaRPr>
          </a:p>
        </p:txBody>
      </p:sp>
      <p:sp>
        <p:nvSpPr>
          <p:cNvPr id="14" name="TextBox 13"/>
          <p:cNvSpPr txBox="1"/>
          <p:nvPr/>
        </p:nvSpPr>
        <p:spPr>
          <a:xfrm>
            <a:off x="4279461" y="3185042"/>
            <a:ext cx="4241775"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 dirty="0">
                <a:solidFill>
                  <a:schemeClr val="bg2">
                    <a:lumMod val="10000"/>
                  </a:schemeClr>
                </a:solidFill>
                <a:latin typeface="+mj-lt"/>
                <a:ea typeface="Cambria" charset="0"/>
                <a:cs typeface="Cambria" charset="0"/>
              </a:rPr>
              <a:t>✘</a:t>
            </a:r>
            <a:r>
              <a:rPr lang="en" b="1" dirty="0" smtClean="0">
                <a:solidFill>
                  <a:schemeClr val="bg2">
                    <a:lumMod val="10000"/>
                  </a:schemeClr>
                </a:solidFill>
                <a:latin typeface="+mj-lt"/>
                <a:ea typeface="Cambria" charset="0"/>
                <a:cs typeface="Cambria" charset="0"/>
              </a:rPr>
              <a:t> </a:t>
            </a:r>
            <a:r>
              <a:rPr lang="en-US" dirty="0" smtClean="0">
                <a:solidFill>
                  <a:schemeClr val="bg2">
                    <a:lumMod val="10000"/>
                  </a:schemeClr>
                </a:solidFill>
                <a:latin typeface="+mj-lt"/>
                <a:ea typeface="Cambria" charset="0"/>
                <a:cs typeface="Cambria" charset="0"/>
              </a:rPr>
              <a:t>Facial recognize still not fast</a:t>
            </a:r>
            <a:endParaRPr lang="en-US" dirty="0">
              <a:solidFill>
                <a:schemeClr val="bg2">
                  <a:lumMod val="10000"/>
                </a:schemeClr>
              </a:solidFill>
              <a:latin typeface="+mj-lt"/>
              <a:ea typeface="Cambria" charset="0"/>
              <a:cs typeface="Cambria" charset="0"/>
            </a:endParaRPr>
          </a:p>
        </p:txBody>
      </p:sp>
    </p:spTree>
    <p:extLst>
      <p:ext uri="{BB962C8B-B14F-4D97-AF65-F5344CB8AC3E}">
        <p14:creationId xmlns:p14="http://schemas.microsoft.com/office/powerpoint/2010/main" val="1208270233"/>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2">
                    <a:lumMod val="10000"/>
                  </a:schemeClr>
                </a:solidFill>
              </a:rPr>
              <a:t>Future plan</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t>339</a:t>
            </a:fld>
            <a:endParaRPr lang="en-US" dirty="0">
              <a:solidFill>
                <a:schemeClr val="bg2">
                  <a:lumMod val="10000"/>
                </a:schemeClr>
              </a:solidFill>
            </a:endParaRPr>
          </a:p>
        </p:txBody>
      </p:sp>
    </p:spTree>
    <p:extLst>
      <p:ext uri="{BB962C8B-B14F-4D97-AF65-F5344CB8AC3E}">
        <p14:creationId xmlns:p14="http://schemas.microsoft.com/office/powerpoint/2010/main" val="19990010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540" y="3615070"/>
            <a:ext cx="2981819" cy="890255"/>
          </a:xfrm>
          <a:prstGeom prst="rect">
            <a:avLst/>
          </a:prstGeom>
        </p:spPr>
      </p:pic>
      <p:sp>
        <p:nvSpPr>
          <p:cNvPr id="5" name="TextBox 4"/>
          <p:cNvSpPr txBox="1"/>
          <p:nvPr/>
        </p:nvSpPr>
        <p:spPr>
          <a:xfrm>
            <a:off x="4281820" y="2967204"/>
            <a:ext cx="2895155"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dirty="0">
                <a:solidFill>
                  <a:schemeClr val="bg2">
                    <a:lumMod val="10000"/>
                  </a:schemeClr>
                </a:solidFill>
              </a:rPr>
              <a:t>Support detect emotion</a:t>
            </a:r>
            <a:endParaRPr lang="en-US" sz="2000" dirty="0">
              <a:solidFill>
                <a:schemeClr val="bg2">
                  <a:lumMod val="10000"/>
                </a:schemeClr>
              </a:solidFill>
            </a:endParaRPr>
          </a:p>
        </p:txBody>
      </p:sp>
      <p:sp>
        <p:nvSpPr>
          <p:cNvPr id="6" name="TextBox 5"/>
          <p:cNvSpPr txBox="1"/>
          <p:nvPr/>
        </p:nvSpPr>
        <p:spPr>
          <a:xfrm>
            <a:off x="4281820" y="3860142"/>
            <a:ext cx="4362449"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dirty="0">
                <a:solidFill>
                  <a:schemeClr val="bg2">
                    <a:lumMod val="10000"/>
                  </a:schemeClr>
                </a:solidFill>
              </a:rPr>
              <a:t>Support detect face and identification</a:t>
            </a:r>
            <a:endParaRPr lang="en-US" sz="2000" dirty="0">
              <a:solidFill>
                <a:schemeClr val="bg2">
                  <a:lumMod val="10000"/>
                </a:schemeClr>
              </a:solidFill>
            </a:endParaRPr>
          </a:p>
        </p:txBody>
      </p:sp>
      <p:sp>
        <p:nvSpPr>
          <p:cNvPr id="10" name="TextBox 9"/>
          <p:cNvSpPr txBox="1"/>
          <p:nvPr/>
        </p:nvSpPr>
        <p:spPr>
          <a:xfrm>
            <a:off x="4281820" y="4753080"/>
            <a:ext cx="3678865"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solidFill>
                  <a:schemeClr val="bg2">
                    <a:lumMod val="10000"/>
                  </a:schemeClr>
                </a:solidFill>
              </a:rPr>
              <a:t>Diverse data, </a:t>
            </a:r>
            <a:r>
              <a:rPr lang="en-US" sz="2000" dirty="0">
                <a:solidFill>
                  <a:schemeClr val="bg2">
                    <a:lumMod val="10000"/>
                  </a:schemeClr>
                </a:solidFill>
              </a:rPr>
              <a:t>high accuracy</a:t>
            </a:r>
          </a:p>
        </p:txBody>
      </p:sp>
      <p:cxnSp>
        <p:nvCxnSpPr>
          <p:cNvPr id="11" name="Straight Arrow Connector 10"/>
          <p:cNvCxnSpPr>
            <a:stCxn id="2" idx="3"/>
            <a:endCxn id="5" idx="1"/>
          </p:cNvCxnSpPr>
          <p:nvPr/>
        </p:nvCxnSpPr>
        <p:spPr>
          <a:xfrm flipV="1">
            <a:off x="3355359" y="3167259"/>
            <a:ext cx="926461" cy="892939"/>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Technical</a:t>
            </a:r>
            <a:endParaRPr lang="en-US" sz="2700" dirty="0">
              <a:solidFill>
                <a:schemeClr val="bg2">
                  <a:lumMod val="10000"/>
                </a:schemeClr>
              </a:solidFill>
            </a:endParaRPr>
          </a:p>
        </p:txBody>
      </p:sp>
      <p:cxnSp>
        <p:nvCxnSpPr>
          <p:cNvPr id="18" name="Straight Arrow Connector 17"/>
          <p:cNvCxnSpPr>
            <a:stCxn id="2" idx="3"/>
            <a:endCxn id="6" idx="1"/>
          </p:cNvCxnSpPr>
          <p:nvPr/>
        </p:nvCxnSpPr>
        <p:spPr>
          <a:xfrm flipV="1">
            <a:off x="3355359" y="4060197"/>
            <a:ext cx="926461" cy="1"/>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a:stCxn id="2" idx="3"/>
            <a:endCxn id="10" idx="1"/>
          </p:cNvCxnSpPr>
          <p:nvPr/>
        </p:nvCxnSpPr>
        <p:spPr>
          <a:xfrm>
            <a:off x="3355359" y="4060198"/>
            <a:ext cx="926461" cy="892937"/>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34</a:t>
            </a:fld>
            <a:endParaRPr lang="en-US">
              <a:solidFill>
                <a:schemeClr val="bg2">
                  <a:lumMod val="10000"/>
                </a:schemeClr>
              </a:solidFill>
            </a:endParaRPr>
          </a:p>
        </p:txBody>
      </p:sp>
    </p:spTree>
    <p:extLst>
      <p:ext uri="{BB962C8B-B14F-4D97-AF65-F5344CB8AC3E}">
        <p14:creationId xmlns:p14="http://schemas.microsoft.com/office/powerpoint/2010/main" val="26677950"/>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500" dirty="0">
              <a:solidFill>
                <a:schemeClr val="bg2">
                  <a:lumMod val="10000"/>
                </a:schemeClr>
              </a:solidFill>
            </a:endParaRPr>
          </a:p>
        </p:txBody>
      </p:sp>
      <p:sp>
        <p:nvSpPr>
          <p:cNvPr id="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smtClean="0">
                <a:solidFill>
                  <a:schemeClr val="bg2">
                    <a:lumMod val="10000"/>
                  </a:schemeClr>
                </a:solidFill>
              </a:rPr>
              <a:t>Future plan – Customer Emotion</a:t>
            </a:r>
            <a:endParaRPr lang="en-US" sz="2800" dirty="0">
              <a:solidFill>
                <a:schemeClr val="bg2">
                  <a:lumMod val="10000"/>
                </a:schemeClr>
              </a:solidFill>
              <a:latin typeface="Trebuchet MS" charset="0"/>
              <a:ea typeface="Trebuchet MS" charset="0"/>
              <a:cs typeface="Trebuchet MS" charset="0"/>
            </a:endParaRPr>
          </a:p>
        </p:txBody>
      </p:sp>
      <p:sp>
        <p:nvSpPr>
          <p:cNvPr id="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TKCS</a:t>
            </a:r>
            <a:endParaRPr lang="en-US" sz="15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340</a:t>
            </a:fld>
            <a:endParaRPr lang="en-US">
              <a:solidFill>
                <a:schemeClr val="bg2">
                  <a:lumMod val="10000"/>
                </a:schemeClr>
              </a:solidFill>
            </a:endParaRPr>
          </a:p>
        </p:txBody>
      </p:sp>
      <p:sp>
        <p:nvSpPr>
          <p:cNvPr id="24" name="TextBox 23"/>
          <p:cNvSpPr txBox="1"/>
          <p:nvPr/>
        </p:nvSpPr>
        <p:spPr>
          <a:xfrm>
            <a:off x="489422" y="3765092"/>
            <a:ext cx="777777" cy="300082"/>
          </a:xfrm>
          <a:prstGeom prst="rect">
            <a:avLst/>
          </a:prstGeom>
          <a:noFill/>
        </p:spPr>
        <p:txBody>
          <a:bodyPr wrap="none" rtlCol="0">
            <a:spAutoFit/>
          </a:bodyPr>
          <a:lstStyle/>
          <a:p>
            <a:r>
              <a:rPr lang="en-US" sz="1350" dirty="0">
                <a:solidFill>
                  <a:schemeClr val="bg2">
                    <a:lumMod val="10000"/>
                  </a:schemeClr>
                </a:solidFill>
              </a:rPr>
              <a:t>Camera</a:t>
            </a:r>
          </a:p>
        </p:txBody>
      </p:sp>
      <p:sp>
        <p:nvSpPr>
          <p:cNvPr id="25" name="TextBox 24"/>
          <p:cNvSpPr txBox="1"/>
          <p:nvPr/>
        </p:nvSpPr>
        <p:spPr>
          <a:xfrm>
            <a:off x="1726974" y="2907869"/>
            <a:ext cx="1394421" cy="300082"/>
          </a:xfrm>
          <a:prstGeom prst="rect">
            <a:avLst/>
          </a:prstGeom>
          <a:noFill/>
        </p:spPr>
        <p:txBody>
          <a:bodyPr wrap="none" rtlCol="0">
            <a:spAutoFit/>
          </a:bodyPr>
          <a:lstStyle/>
          <a:p>
            <a:r>
              <a:rPr lang="en-US" sz="1350" dirty="0">
                <a:solidFill>
                  <a:schemeClr val="bg2">
                    <a:lumMod val="10000"/>
                  </a:schemeClr>
                </a:solidFill>
              </a:rPr>
              <a:t>1. </a:t>
            </a:r>
            <a:r>
              <a:rPr lang="en-US" sz="1350" dirty="0" smtClean="0">
                <a:solidFill>
                  <a:schemeClr val="bg2">
                    <a:lumMod val="10000"/>
                  </a:schemeClr>
                </a:solidFill>
              </a:rPr>
              <a:t>Record video</a:t>
            </a:r>
            <a:endParaRPr lang="en-US" sz="1350" dirty="0">
              <a:solidFill>
                <a:schemeClr val="bg2">
                  <a:lumMod val="10000"/>
                </a:schemeClr>
              </a:solidFill>
            </a:endParaRPr>
          </a:p>
        </p:txBody>
      </p:sp>
      <p:sp>
        <p:nvSpPr>
          <p:cNvPr id="26" name="TextBox 25"/>
          <p:cNvSpPr txBox="1"/>
          <p:nvPr/>
        </p:nvSpPr>
        <p:spPr>
          <a:xfrm>
            <a:off x="5140726" y="2717613"/>
            <a:ext cx="1281120" cy="300082"/>
          </a:xfrm>
          <a:prstGeom prst="rect">
            <a:avLst/>
          </a:prstGeom>
          <a:noFill/>
        </p:spPr>
        <p:txBody>
          <a:bodyPr wrap="none" rtlCol="0">
            <a:spAutoFit/>
          </a:bodyPr>
          <a:lstStyle/>
          <a:p>
            <a:r>
              <a:rPr lang="en-US" sz="1350" dirty="0">
                <a:solidFill>
                  <a:schemeClr val="bg2">
                    <a:lumMod val="10000"/>
                  </a:schemeClr>
                </a:solidFill>
              </a:rPr>
              <a:t>3</a:t>
            </a:r>
            <a:r>
              <a:rPr lang="en-US" sz="1350" dirty="0" smtClean="0">
                <a:solidFill>
                  <a:schemeClr val="bg2">
                    <a:lumMod val="10000"/>
                  </a:schemeClr>
                </a:solidFill>
              </a:rPr>
              <a:t>. </a:t>
            </a:r>
            <a:r>
              <a:rPr lang="en-US" sz="1350" dirty="0">
                <a:solidFill>
                  <a:schemeClr val="bg2">
                    <a:lumMod val="10000"/>
                  </a:schemeClr>
                </a:solidFill>
              </a:rPr>
              <a:t>Send </a:t>
            </a:r>
            <a:r>
              <a:rPr lang="en-US" sz="1350" dirty="0" smtClean="0">
                <a:solidFill>
                  <a:schemeClr val="bg2">
                    <a:lumMod val="10000"/>
                  </a:schemeClr>
                </a:solidFill>
              </a:rPr>
              <a:t>image</a:t>
            </a:r>
            <a:endParaRPr lang="en-US" sz="1350" dirty="0">
              <a:solidFill>
                <a:schemeClr val="bg2">
                  <a:lumMod val="10000"/>
                </a:schemeClr>
              </a:solidFill>
            </a:endParaRPr>
          </a:p>
        </p:txBody>
      </p:sp>
      <p:sp>
        <p:nvSpPr>
          <p:cNvPr id="27" name="TextBox 26"/>
          <p:cNvSpPr txBox="1"/>
          <p:nvPr/>
        </p:nvSpPr>
        <p:spPr>
          <a:xfrm>
            <a:off x="3776909" y="3761417"/>
            <a:ext cx="731290" cy="300082"/>
          </a:xfrm>
          <a:prstGeom prst="rect">
            <a:avLst/>
          </a:prstGeom>
          <a:noFill/>
        </p:spPr>
        <p:txBody>
          <a:bodyPr wrap="none" rtlCol="0">
            <a:spAutoFit/>
          </a:bodyPr>
          <a:lstStyle/>
          <a:p>
            <a:r>
              <a:rPr lang="en-US" sz="1350" dirty="0">
                <a:solidFill>
                  <a:schemeClr val="bg2">
                    <a:lumMod val="10000"/>
                  </a:schemeClr>
                </a:solidFill>
              </a:rPr>
              <a:t>System</a:t>
            </a:r>
          </a:p>
        </p:txBody>
      </p:sp>
      <p:sp>
        <p:nvSpPr>
          <p:cNvPr id="28" name="TextBox 27"/>
          <p:cNvSpPr txBox="1"/>
          <p:nvPr/>
        </p:nvSpPr>
        <p:spPr>
          <a:xfrm>
            <a:off x="5083884" y="3147306"/>
            <a:ext cx="1790362" cy="300082"/>
          </a:xfrm>
          <a:prstGeom prst="rect">
            <a:avLst/>
          </a:prstGeom>
          <a:noFill/>
        </p:spPr>
        <p:txBody>
          <a:bodyPr wrap="none" rtlCol="0">
            <a:spAutoFit/>
          </a:bodyPr>
          <a:lstStyle/>
          <a:p>
            <a:r>
              <a:rPr lang="en-US" sz="1350" dirty="0">
                <a:solidFill>
                  <a:schemeClr val="bg2">
                    <a:lumMod val="10000"/>
                  </a:schemeClr>
                </a:solidFill>
              </a:rPr>
              <a:t>4</a:t>
            </a:r>
            <a:r>
              <a:rPr lang="en-US" sz="1350" dirty="0" smtClean="0">
                <a:solidFill>
                  <a:schemeClr val="bg2">
                    <a:lumMod val="10000"/>
                  </a:schemeClr>
                </a:solidFill>
              </a:rPr>
              <a:t>. </a:t>
            </a:r>
            <a:r>
              <a:rPr lang="en-US" sz="1350" dirty="0">
                <a:solidFill>
                  <a:schemeClr val="bg2">
                    <a:lumMod val="10000"/>
                  </a:schemeClr>
                </a:solidFill>
              </a:rPr>
              <a:t>Response Emotion</a:t>
            </a:r>
          </a:p>
        </p:txBody>
      </p:sp>
      <p:sp>
        <p:nvSpPr>
          <p:cNvPr id="29" name="TextBox 28"/>
          <p:cNvSpPr txBox="1"/>
          <p:nvPr/>
        </p:nvSpPr>
        <p:spPr>
          <a:xfrm>
            <a:off x="6968639" y="3606144"/>
            <a:ext cx="1678665" cy="507831"/>
          </a:xfrm>
          <a:prstGeom prst="rect">
            <a:avLst/>
          </a:prstGeom>
          <a:noFill/>
        </p:spPr>
        <p:txBody>
          <a:bodyPr wrap="none" rtlCol="0">
            <a:spAutoFit/>
          </a:bodyPr>
          <a:lstStyle/>
          <a:p>
            <a:r>
              <a:rPr lang="en-US" sz="1350" dirty="0">
                <a:solidFill>
                  <a:schemeClr val="bg2">
                    <a:lumMod val="10000"/>
                  </a:schemeClr>
                </a:solidFill>
              </a:rPr>
              <a:t>Microsoft Cognitive</a:t>
            </a:r>
          </a:p>
          <a:p>
            <a:pPr algn="ctr"/>
            <a:r>
              <a:rPr lang="en-US" sz="1350" dirty="0" smtClean="0">
                <a:solidFill>
                  <a:schemeClr val="bg2">
                    <a:lumMod val="10000"/>
                  </a:schemeClr>
                </a:solidFill>
              </a:rPr>
              <a:t>Services</a:t>
            </a:r>
            <a:endParaRPr lang="en-US" sz="1350" dirty="0">
              <a:solidFill>
                <a:schemeClr val="bg2">
                  <a:lumMod val="10000"/>
                </a:schemeClr>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431" y="2504928"/>
            <a:ext cx="1479168" cy="147916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930" y="2699160"/>
            <a:ext cx="1478307" cy="855373"/>
          </a:xfrm>
          <a:prstGeom prst="rect">
            <a:avLst/>
          </a:prstGeom>
        </p:spPr>
      </p:pic>
      <p:cxnSp>
        <p:nvCxnSpPr>
          <p:cNvPr id="32" name="Straight Arrow Connector 31"/>
          <p:cNvCxnSpPr/>
          <p:nvPr/>
        </p:nvCxnSpPr>
        <p:spPr>
          <a:xfrm>
            <a:off x="1600580" y="3244512"/>
            <a:ext cx="171685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654" y="2808633"/>
            <a:ext cx="963844" cy="963844"/>
          </a:xfrm>
          <a:prstGeom prst="rect">
            <a:avLst/>
          </a:prstGeom>
        </p:spPr>
      </p:pic>
      <p:cxnSp>
        <p:nvCxnSpPr>
          <p:cNvPr id="34" name="Straight Arrow Connector 33"/>
          <p:cNvCxnSpPr/>
          <p:nvPr/>
        </p:nvCxnSpPr>
        <p:spPr>
          <a:xfrm>
            <a:off x="4777859" y="3022877"/>
            <a:ext cx="2123334" cy="5776"/>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flipH="1">
            <a:off x="4777859" y="3106984"/>
            <a:ext cx="2123334"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0223" y="3300764"/>
            <a:ext cx="1176666" cy="1129599"/>
          </a:xfrm>
          <a:prstGeom prst="rect">
            <a:avLst/>
          </a:prstGeom>
        </p:spPr>
      </p:pic>
      <p:sp>
        <p:nvSpPr>
          <p:cNvPr id="37" name="TextBox 36"/>
          <p:cNvSpPr txBox="1"/>
          <p:nvPr/>
        </p:nvSpPr>
        <p:spPr>
          <a:xfrm>
            <a:off x="2084169" y="4430363"/>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sp>
        <p:nvSpPr>
          <p:cNvPr id="3" name="TextBox 2"/>
          <p:cNvSpPr txBox="1"/>
          <p:nvPr/>
        </p:nvSpPr>
        <p:spPr>
          <a:xfrm>
            <a:off x="401654" y="2205631"/>
            <a:ext cx="3395481" cy="369332"/>
          </a:xfrm>
          <a:prstGeom prst="rect">
            <a:avLst/>
          </a:prstGeom>
          <a:noFill/>
        </p:spPr>
        <p:txBody>
          <a:bodyPr wrap="none" rtlCol="0">
            <a:spAutoFit/>
          </a:bodyPr>
          <a:lstStyle/>
          <a:p>
            <a:r>
              <a:rPr lang="en-US" dirty="0" smtClean="0">
                <a:solidFill>
                  <a:schemeClr val="bg2">
                    <a:lumMod val="10000"/>
                  </a:schemeClr>
                </a:solidFill>
              </a:rPr>
              <a:t>1. Emotion recognize by video.</a:t>
            </a:r>
            <a:endParaRPr lang="en-US" dirty="0">
              <a:solidFill>
                <a:schemeClr val="bg2">
                  <a:lumMod val="10000"/>
                </a:schemeClr>
              </a:solidFill>
            </a:endParaRPr>
          </a:p>
        </p:txBody>
      </p:sp>
      <p:cxnSp>
        <p:nvCxnSpPr>
          <p:cNvPr id="38" name="Straight Arrow Connector 37"/>
          <p:cNvCxnSpPr/>
          <p:nvPr/>
        </p:nvCxnSpPr>
        <p:spPr>
          <a:xfrm>
            <a:off x="4161841" y="4076239"/>
            <a:ext cx="0" cy="1041388"/>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6909" y="5117627"/>
            <a:ext cx="769863" cy="769863"/>
          </a:xfrm>
          <a:prstGeom prst="rect">
            <a:avLst/>
          </a:prstGeom>
        </p:spPr>
      </p:pic>
      <p:sp>
        <p:nvSpPr>
          <p:cNvPr id="40" name="TextBox 39"/>
          <p:cNvSpPr txBox="1"/>
          <p:nvPr/>
        </p:nvSpPr>
        <p:spPr>
          <a:xfrm>
            <a:off x="3068188" y="4304546"/>
            <a:ext cx="1191299" cy="584775"/>
          </a:xfrm>
          <a:prstGeom prst="rect">
            <a:avLst/>
          </a:prstGeom>
          <a:noFill/>
        </p:spPr>
        <p:txBody>
          <a:bodyPr wrap="square" rtlCol="0">
            <a:spAutoFit/>
          </a:bodyPr>
          <a:lstStyle/>
          <a:p>
            <a:r>
              <a:rPr lang="en-US" sz="1600" dirty="0">
                <a:solidFill>
                  <a:schemeClr val="bg2">
                    <a:lumMod val="10000"/>
                  </a:schemeClr>
                </a:solidFill>
              </a:rPr>
              <a:t>2</a:t>
            </a:r>
            <a:r>
              <a:rPr lang="en-US" sz="1600" dirty="0" smtClean="0">
                <a:solidFill>
                  <a:schemeClr val="bg2">
                    <a:lumMod val="10000"/>
                  </a:schemeClr>
                </a:solidFill>
              </a:rPr>
              <a:t>. Image Processing</a:t>
            </a:r>
            <a:endParaRPr lang="en-US" sz="1600" dirty="0">
              <a:solidFill>
                <a:schemeClr val="bg2">
                  <a:lumMod val="10000"/>
                </a:schemeClr>
              </a:solidFill>
            </a:endParaRPr>
          </a:p>
        </p:txBody>
      </p:sp>
      <p:cxnSp>
        <p:nvCxnSpPr>
          <p:cNvPr id="12" name="Elbow Connector 11"/>
          <p:cNvCxnSpPr>
            <a:stCxn id="30" idx="3"/>
            <a:endCxn id="39" idx="3"/>
          </p:cNvCxnSpPr>
          <p:nvPr/>
        </p:nvCxnSpPr>
        <p:spPr>
          <a:xfrm flipH="1">
            <a:off x="4546772" y="3244512"/>
            <a:ext cx="249827" cy="2258047"/>
          </a:xfrm>
          <a:prstGeom prst="bentConnector3">
            <a:avLst>
              <a:gd name="adj1" fmla="val -91503"/>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42" name="TextBox 41"/>
          <p:cNvSpPr txBox="1"/>
          <p:nvPr/>
        </p:nvSpPr>
        <p:spPr>
          <a:xfrm>
            <a:off x="4970812" y="4304546"/>
            <a:ext cx="1365670" cy="338554"/>
          </a:xfrm>
          <a:prstGeom prst="rect">
            <a:avLst/>
          </a:prstGeom>
          <a:noFill/>
        </p:spPr>
        <p:txBody>
          <a:bodyPr wrap="square" rtlCol="0">
            <a:spAutoFit/>
          </a:bodyPr>
          <a:lstStyle/>
          <a:p>
            <a:r>
              <a:rPr lang="en-US" sz="1600" dirty="0">
                <a:solidFill>
                  <a:schemeClr val="bg2">
                    <a:lumMod val="10000"/>
                  </a:schemeClr>
                </a:solidFill>
              </a:rPr>
              <a:t>5</a:t>
            </a:r>
            <a:r>
              <a:rPr lang="en-US" sz="1600" dirty="0" smtClean="0">
                <a:solidFill>
                  <a:schemeClr val="bg2">
                    <a:lumMod val="10000"/>
                  </a:schemeClr>
                </a:solidFill>
              </a:rPr>
              <a:t>.Processing</a:t>
            </a:r>
            <a:endParaRPr lang="en-US" sz="1600" dirty="0">
              <a:solidFill>
                <a:schemeClr val="bg2">
                  <a:lumMod val="10000"/>
                </a:schemeClr>
              </a:solidFill>
            </a:endParaRPr>
          </a:p>
        </p:txBody>
      </p:sp>
    </p:spTree>
    <p:extLst>
      <p:ext uri="{BB962C8B-B14F-4D97-AF65-F5344CB8AC3E}">
        <p14:creationId xmlns:p14="http://schemas.microsoft.com/office/powerpoint/2010/main" val="476419496"/>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500" dirty="0">
              <a:solidFill>
                <a:schemeClr val="bg2">
                  <a:lumMod val="10000"/>
                </a:schemeClr>
              </a:solidFill>
            </a:endParaRPr>
          </a:p>
        </p:txBody>
      </p:sp>
      <p:sp>
        <p:nvSpPr>
          <p:cNvPr id="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smtClean="0">
                <a:solidFill>
                  <a:schemeClr val="bg2">
                    <a:lumMod val="10000"/>
                  </a:schemeClr>
                </a:solidFill>
              </a:rPr>
              <a:t>Future plan – Timekeeping</a:t>
            </a:r>
            <a:endParaRPr lang="en-US" sz="2800" dirty="0">
              <a:solidFill>
                <a:schemeClr val="bg2">
                  <a:lumMod val="10000"/>
                </a:schemeClr>
              </a:solidFill>
              <a:latin typeface="Trebuchet MS" charset="0"/>
              <a:ea typeface="Trebuchet MS" charset="0"/>
              <a:cs typeface="Trebuchet MS" charset="0"/>
            </a:endParaRPr>
          </a:p>
        </p:txBody>
      </p:sp>
      <p:sp>
        <p:nvSpPr>
          <p:cNvPr id="5" name="Title 3"/>
          <p:cNvSpPr txBox="1">
            <a:spLocks/>
          </p:cNvSpPr>
          <p:nvPr/>
        </p:nvSpPr>
        <p:spPr>
          <a:xfrm>
            <a:off x="0" y="0"/>
            <a:ext cx="9144000" cy="606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smtClean="0">
                <a:solidFill>
                  <a:schemeClr val="bg2">
                    <a:lumMod val="10000"/>
                  </a:schemeClr>
                </a:solidFill>
              </a:rPr>
              <a:t>TKCS</a:t>
            </a:r>
            <a:endParaRPr lang="en-US" sz="15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341</a:t>
            </a:fld>
            <a:endParaRPr lang="en-US">
              <a:solidFill>
                <a:schemeClr val="bg2">
                  <a:lumMod val="10000"/>
                </a:schemeClr>
              </a:solidFill>
            </a:endParaRP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416" y="2063380"/>
            <a:ext cx="1479168" cy="1479168"/>
          </a:xfrm>
          <a:prstGeom prst="rect">
            <a:avLst/>
          </a:prstGeom>
        </p:spPr>
      </p:pic>
      <p:sp>
        <p:nvSpPr>
          <p:cNvPr id="30" name="TextBox 29"/>
          <p:cNvSpPr txBox="1"/>
          <p:nvPr/>
        </p:nvSpPr>
        <p:spPr>
          <a:xfrm>
            <a:off x="4206355" y="3542548"/>
            <a:ext cx="731290" cy="300082"/>
          </a:xfrm>
          <a:prstGeom prst="rect">
            <a:avLst/>
          </a:prstGeom>
          <a:noFill/>
        </p:spPr>
        <p:txBody>
          <a:bodyPr wrap="none" rtlCol="0">
            <a:spAutoFit/>
          </a:bodyPr>
          <a:lstStyle/>
          <a:p>
            <a:r>
              <a:rPr lang="en-US" sz="1350" dirty="0">
                <a:solidFill>
                  <a:schemeClr val="bg2">
                    <a:lumMod val="10000"/>
                  </a:schemeClr>
                </a:solidFill>
              </a:rPr>
              <a:t>System</a:t>
            </a:r>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857" y="4004133"/>
            <a:ext cx="1763475" cy="1763475"/>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796" y="4023098"/>
            <a:ext cx="1803362" cy="1803362"/>
          </a:xfrm>
          <a:prstGeom prst="rect">
            <a:avLst/>
          </a:prstGeom>
        </p:spPr>
      </p:pic>
      <p:sp>
        <p:nvSpPr>
          <p:cNvPr id="41" name="Equals 5"/>
          <p:cNvSpPr/>
          <p:nvPr/>
        </p:nvSpPr>
        <p:spPr>
          <a:xfrm rot="12875483">
            <a:off x="5266316" y="3550952"/>
            <a:ext cx="1421883" cy="28327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43" name="TextBox 42"/>
          <p:cNvSpPr txBox="1"/>
          <p:nvPr/>
        </p:nvSpPr>
        <p:spPr>
          <a:xfrm>
            <a:off x="5942703" y="5849631"/>
            <a:ext cx="2499548" cy="400110"/>
          </a:xfrm>
          <a:prstGeom prst="rect">
            <a:avLst/>
          </a:prstGeom>
          <a:noFill/>
        </p:spPr>
        <p:txBody>
          <a:bodyPr wrap="square" rtlCol="0">
            <a:spAutoFit/>
          </a:bodyPr>
          <a:lstStyle/>
          <a:p>
            <a:pPr algn="ctr"/>
            <a:r>
              <a:rPr lang="en-US" sz="2000" b="1" smtClean="0">
                <a:solidFill>
                  <a:schemeClr val="accent1">
                    <a:lumMod val="50000"/>
                  </a:schemeClr>
                </a:solidFill>
                <a:latin typeface="Cambria Math" panose="02040503050406030204" pitchFamily="18" charset="0"/>
                <a:ea typeface="Cambria Math" panose="02040503050406030204" pitchFamily="18" charset="0"/>
              </a:rPr>
              <a:t>Android Smartphone</a:t>
            </a:r>
            <a:endParaRPr lang="en-US" sz="2000" b="1" dirty="0">
              <a:solidFill>
                <a:schemeClr val="accent1">
                  <a:lumMod val="50000"/>
                </a:schemeClr>
              </a:solidFill>
              <a:latin typeface="Cambria Math" panose="02040503050406030204" pitchFamily="18" charset="0"/>
              <a:ea typeface="Cambria Math" panose="02040503050406030204" pitchFamily="18" charset="0"/>
            </a:endParaRPr>
          </a:p>
        </p:txBody>
      </p:sp>
      <p:sp>
        <p:nvSpPr>
          <p:cNvPr id="44" name="TextBox 43"/>
          <p:cNvSpPr txBox="1"/>
          <p:nvPr/>
        </p:nvSpPr>
        <p:spPr>
          <a:xfrm>
            <a:off x="525316" y="5788076"/>
            <a:ext cx="2362770" cy="461665"/>
          </a:xfrm>
          <a:prstGeom prst="rect">
            <a:avLst/>
          </a:prstGeom>
          <a:noFill/>
        </p:spPr>
        <p:txBody>
          <a:bodyPr wrap="square" rtlCol="0">
            <a:spAutoFit/>
          </a:bodyPr>
          <a:lstStyle/>
          <a:p>
            <a:pPr algn="ctr"/>
            <a:r>
              <a:rPr lang="en-US" sz="2400" b="1" smtClean="0">
                <a:solidFill>
                  <a:srgbClr val="C00000"/>
                </a:solidFill>
                <a:latin typeface="Cambria Math" panose="02040503050406030204" pitchFamily="18" charset="0"/>
                <a:ea typeface="Cambria Math" panose="02040503050406030204" pitchFamily="18" charset="0"/>
              </a:rPr>
              <a:t>iOS Smartphone</a:t>
            </a:r>
            <a:endParaRPr lang="en-US" sz="2400" b="1" dirty="0">
              <a:solidFill>
                <a:srgbClr val="C00000"/>
              </a:solidFill>
              <a:latin typeface="Cambria Math" panose="02040503050406030204" pitchFamily="18" charset="0"/>
              <a:ea typeface="Cambria Math" panose="02040503050406030204" pitchFamily="18" charset="0"/>
            </a:endParaRPr>
          </a:p>
        </p:txBody>
      </p:sp>
      <p:sp>
        <p:nvSpPr>
          <p:cNvPr id="45" name="Equals 5"/>
          <p:cNvSpPr/>
          <p:nvPr/>
        </p:nvSpPr>
        <p:spPr>
          <a:xfrm rot="19618961">
            <a:off x="2323844" y="3574702"/>
            <a:ext cx="1421883" cy="28327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 name="TextBox 5"/>
          <p:cNvSpPr txBox="1"/>
          <p:nvPr/>
        </p:nvSpPr>
        <p:spPr>
          <a:xfrm>
            <a:off x="244548" y="1629189"/>
            <a:ext cx="2074992" cy="369332"/>
          </a:xfrm>
          <a:prstGeom prst="rect">
            <a:avLst/>
          </a:prstGeom>
          <a:noFill/>
        </p:spPr>
        <p:txBody>
          <a:bodyPr wrap="none" rtlCol="0">
            <a:spAutoFit/>
          </a:bodyPr>
          <a:lstStyle/>
          <a:p>
            <a:r>
              <a:rPr lang="en-US" dirty="0" smtClean="0">
                <a:solidFill>
                  <a:schemeClr val="bg2">
                    <a:lumMod val="10000"/>
                  </a:schemeClr>
                </a:solidFill>
              </a:rPr>
              <a:t>Reminder Message</a:t>
            </a:r>
            <a:endParaRPr lang="en-US" dirty="0">
              <a:solidFill>
                <a:schemeClr val="bg2">
                  <a:lumMod val="10000"/>
                </a:schemeClr>
              </a:solidFill>
            </a:endParaRPr>
          </a:p>
        </p:txBody>
      </p:sp>
    </p:spTree>
    <p:extLst>
      <p:ext uri="{BB962C8B-B14F-4D97-AF65-F5344CB8AC3E}">
        <p14:creationId xmlns:p14="http://schemas.microsoft.com/office/powerpoint/2010/main" val="152930045"/>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2">
                    <a:lumMod val="10000"/>
                  </a:schemeClr>
                </a:solidFill>
              </a:rPr>
              <a:t>Thanks for listening</a:t>
            </a:r>
            <a:endParaRPr lang="en-US" dirty="0">
              <a:solidFill>
                <a:schemeClr val="bg2">
                  <a:lumMod val="10000"/>
                </a:schemeClr>
              </a:solidFill>
            </a:endParaRPr>
          </a:p>
        </p:txBody>
      </p:sp>
      <p:sp>
        <p:nvSpPr>
          <p:cNvPr id="4" name="Slide Number Placeholder 3"/>
          <p:cNvSpPr>
            <a:spLocks noGrp="1"/>
          </p:cNvSpPr>
          <p:nvPr>
            <p:ph type="sldNum" sz="quarter" idx="12"/>
          </p:nvPr>
        </p:nvSpPr>
        <p:spPr/>
        <p:txBody>
          <a:bodyPr/>
          <a:lstStyle/>
          <a:p>
            <a:fld id="{633CC90C-489C-C947-A38D-033AF202A691}" type="slidenum">
              <a:rPr lang="en-US" smtClean="0">
                <a:solidFill>
                  <a:schemeClr val="bg2">
                    <a:lumMod val="10000"/>
                  </a:schemeClr>
                </a:solidFill>
              </a:rPr>
              <a:t>342</a:t>
            </a:fld>
            <a:endParaRPr lang="en-US" dirty="0">
              <a:solidFill>
                <a:schemeClr val="bg2">
                  <a:lumMod val="10000"/>
                </a:schemeClr>
              </a:solidFill>
            </a:endParaRPr>
          </a:p>
        </p:txBody>
      </p:sp>
    </p:spTree>
    <p:extLst>
      <p:ext uri="{BB962C8B-B14F-4D97-AF65-F5344CB8AC3E}">
        <p14:creationId xmlns:p14="http://schemas.microsoft.com/office/powerpoint/2010/main" val="1659512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Emotion</a:t>
            </a:r>
            <a:endParaRPr lang="en-US" sz="27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35</a:t>
            </a:fld>
            <a:endParaRPr lang="en-US">
              <a:solidFill>
                <a:schemeClr val="bg2">
                  <a:lumMod val="10000"/>
                </a:schemeClr>
              </a:solidFill>
            </a:endParaRPr>
          </a:p>
        </p:txBody>
      </p:sp>
    </p:spTree>
    <p:extLst>
      <p:ext uri="{BB962C8B-B14F-4D97-AF65-F5344CB8AC3E}">
        <p14:creationId xmlns:p14="http://schemas.microsoft.com/office/powerpoint/2010/main" val="18123323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Emotion</a:t>
            </a:r>
            <a:endParaRPr lang="en-US" sz="2700" dirty="0">
              <a:solidFill>
                <a:schemeClr val="bg2">
                  <a:lumMod val="10000"/>
                </a:schemeClr>
              </a:solidFill>
            </a:endParaRPr>
          </a:p>
        </p:txBody>
      </p:sp>
      <p:sp>
        <p:nvSpPr>
          <p:cNvPr id="8" name="TextBox 7"/>
          <p:cNvSpPr txBox="1"/>
          <p:nvPr/>
        </p:nvSpPr>
        <p:spPr>
          <a:xfrm>
            <a:off x="3646193" y="3078175"/>
            <a:ext cx="1851614"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Emotion</a:t>
            </a:r>
            <a:endParaRPr lang="en-US" sz="2000" dirty="0">
              <a:solidFill>
                <a:schemeClr val="bg2">
                  <a:lumMod val="10000"/>
                </a:schemeClr>
              </a:solidFill>
            </a:endParaRPr>
          </a:p>
        </p:txBody>
      </p:sp>
      <p:sp>
        <p:nvSpPr>
          <p:cNvPr id="10" name="TextBox 9"/>
          <p:cNvSpPr txBox="1"/>
          <p:nvPr/>
        </p:nvSpPr>
        <p:spPr>
          <a:xfrm>
            <a:off x="2535864" y="2333176"/>
            <a:ext cx="1360967"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Science</a:t>
            </a:r>
            <a:endParaRPr lang="en-US" sz="2000" dirty="0">
              <a:solidFill>
                <a:schemeClr val="bg2">
                  <a:lumMod val="10000"/>
                </a:schemeClr>
              </a:solidFill>
            </a:endParaRPr>
          </a:p>
        </p:txBody>
      </p:sp>
      <p:sp>
        <p:nvSpPr>
          <p:cNvPr id="11" name="TextBox 10"/>
          <p:cNvSpPr txBox="1"/>
          <p:nvPr/>
        </p:nvSpPr>
        <p:spPr>
          <a:xfrm>
            <a:off x="4955546" y="2333176"/>
            <a:ext cx="1530314"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chemeClr val="bg2">
                    <a:lumMod val="10000"/>
                  </a:schemeClr>
                </a:solidFill>
              </a:rPr>
              <a:t>Psychology</a:t>
            </a:r>
            <a:endParaRPr lang="en-US" sz="2000" dirty="0">
              <a:solidFill>
                <a:schemeClr val="bg2">
                  <a:lumMod val="10000"/>
                </a:schemeClr>
              </a:solidFill>
            </a:endParaRPr>
          </a:p>
        </p:txBody>
      </p:sp>
      <p:cxnSp>
        <p:nvCxnSpPr>
          <p:cNvPr id="12" name="Straight Arrow Connector 11"/>
          <p:cNvCxnSpPr>
            <a:stCxn id="10" idx="2"/>
            <a:endCxn id="8" idx="0"/>
          </p:cNvCxnSpPr>
          <p:nvPr/>
        </p:nvCxnSpPr>
        <p:spPr>
          <a:xfrm>
            <a:off x="3216348" y="2733286"/>
            <a:ext cx="1355652" cy="344889"/>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11" idx="2"/>
            <a:endCxn id="8" idx="0"/>
          </p:cNvCxnSpPr>
          <p:nvPr/>
        </p:nvCxnSpPr>
        <p:spPr>
          <a:xfrm flipH="1">
            <a:off x="4572000" y="2733286"/>
            <a:ext cx="1148703" cy="344889"/>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36</a:t>
            </a:fld>
            <a:endParaRPr lang="en-US">
              <a:solidFill>
                <a:schemeClr val="bg2">
                  <a:lumMod val="10000"/>
                </a:schemeClr>
              </a:solidFill>
            </a:endParaRPr>
          </a:p>
        </p:txBody>
      </p:sp>
    </p:spTree>
    <p:extLst>
      <p:ext uri="{BB962C8B-B14F-4D97-AF65-F5344CB8AC3E}">
        <p14:creationId xmlns:p14="http://schemas.microsoft.com/office/powerpoint/2010/main" val="2842736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Emotion</a:t>
            </a:r>
            <a:endParaRPr lang="en-US" sz="2700" dirty="0">
              <a:solidFill>
                <a:schemeClr val="bg2">
                  <a:lumMod val="10000"/>
                </a:schemeClr>
              </a:solidFill>
            </a:endParaRPr>
          </a:p>
        </p:txBody>
      </p:sp>
      <p:sp>
        <p:nvSpPr>
          <p:cNvPr id="8" name="TextBox 7"/>
          <p:cNvSpPr txBox="1"/>
          <p:nvPr/>
        </p:nvSpPr>
        <p:spPr>
          <a:xfrm>
            <a:off x="3646193" y="3078175"/>
            <a:ext cx="1851614"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Emotion</a:t>
            </a:r>
            <a:endParaRPr lang="en-US" sz="2000" dirty="0">
              <a:solidFill>
                <a:schemeClr val="bg2">
                  <a:lumMod val="10000"/>
                </a:schemeClr>
              </a:solidFill>
            </a:endParaRPr>
          </a:p>
        </p:txBody>
      </p:sp>
      <p:sp>
        <p:nvSpPr>
          <p:cNvPr id="10" name="TextBox 9"/>
          <p:cNvSpPr txBox="1"/>
          <p:nvPr/>
        </p:nvSpPr>
        <p:spPr>
          <a:xfrm>
            <a:off x="2535864" y="2333176"/>
            <a:ext cx="1360967"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Science</a:t>
            </a:r>
            <a:endParaRPr lang="en-US" sz="2000" dirty="0">
              <a:solidFill>
                <a:schemeClr val="bg2">
                  <a:lumMod val="10000"/>
                </a:schemeClr>
              </a:solidFill>
            </a:endParaRPr>
          </a:p>
        </p:txBody>
      </p:sp>
      <p:sp>
        <p:nvSpPr>
          <p:cNvPr id="11" name="TextBox 10"/>
          <p:cNvSpPr txBox="1"/>
          <p:nvPr/>
        </p:nvSpPr>
        <p:spPr>
          <a:xfrm>
            <a:off x="4955546" y="2333176"/>
            <a:ext cx="1530314"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chemeClr val="bg2">
                    <a:lumMod val="10000"/>
                  </a:schemeClr>
                </a:solidFill>
              </a:rPr>
              <a:t>Psychology</a:t>
            </a:r>
            <a:endParaRPr lang="en-US" sz="2000" dirty="0">
              <a:solidFill>
                <a:schemeClr val="bg2">
                  <a:lumMod val="10000"/>
                </a:schemeClr>
              </a:solidFill>
            </a:endParaRPr>
          </a:p>
        </p:txBody>
      </p:sp>
      <p:cxnSp>
        <p:nvCxnSpPr>
          <p:cNvPr id="12" name="Straight Arrow Connector 11"/>
          <p:cNvCxnSpPr>
            <a:stCxn id="10" idx="2"/>
            <a:endCxn id="8" idx="0"/>
          </p:cNvCxnSpPr>
          <p:nvPr/>
        </p:nvCxnSpPr>
        <p:spPr>
          <a:xfrm>
            <a:off x="3216348" y="2733286"/>
            <a:ext cx="1355652" cy="344889"/>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11" idx="2"/>
            <a:endCxn id="8" idx="0"/>
          </p:cNvCxnSpPr>
          <p:nvPr/>
        </p:nvCxnSpPr>
        <p:spPr>
          <a:xfrm flipH="1">
            <a:off x="4572000" y="2733286"/>
            <a:ext cx="1148703" cy="344889"/>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8" idx="2"/>
          </p:cNvCxnSpPr>
          <p:nvPr/>
        </p:nvCxnSpPr>
        <p:spPr>
          <a:xfrm>
            <a:off x="4572000" y="3478285"/>
            <a:ext cx="0" cy="44778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3646193" y="3926065"/>
            <a:ext cx="1851614"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Basic Emotion</a:t>
            </a:r>
            <a:endParaRPr lang="en-US" sz="20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37</a:t>
            </a:fld>
            <a:endParaRPr lang="en-US">
              <a:solidFill>
                <a:schemeClr val="bg2">
                  <a:lumMod val="10000"/>
                </a:schemeClr>
              </a:solidFill>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23" y="3133396"/>
            <a:ext cx="1176666" cy="1129599"/>
          </a:xfrm>
          <a:prstGeom prst="rect">
            <a:avLst/>
          </a:prstGeom>
        </p:spPr>
      </p:pic>
      <p:sp>
        <p:nvSpPr>
          <p:cNvPr id="18" name="TextBox 17"/>
          <p:cNvSpPr txBox="1"/>
          <p:nvPr/>
        </p:nvSpPr>
        <p:spPr>
          <a:xfrm>
            <a:off x="684569" y="4262995"/>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cxnSp>
        <p:nvCxnSpPr>
          <p:cNvPr id="19" name="Straight Arrow Connector 18"/>
          <p:cNvCxnSpPr>
            <a:endCxn id="23" idx="1"/>
          </p:cNvCxnSpPr>
          <p:nvPr/>
        </p:nvCxnSpPr>
        <p:spPr>
          <a:xfrm>
            <a:off x="1607289" y="3698196"/>
            <a:ext cx="2038904" cy="427924"/>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rot="717590">
            <a:off x="1890217" y="3537024"/>
            <a:ext cx="1546038" cy="369332"/>
          </a:xfrm>
          <a:prstGeom prst="rect">
            <a:avLst/>
          </a:prstGeom>
          <a:noFill/>
        </p:spPr>
        <p:txBody>
          <a:bodyPr wrap="square" rtlCol="0">
            <a:spAutoFit/>
          </a:bodyPr>
          <a:lstStyle/>
          <a:p>
            <a:r>
              <a:rPr lang="en-US" dirty="0" smtClean="0">
                <a:solidFill>
                  <a:schemeClr val="bg2">
                    <a:lumMod val="10000"/>
                  </a:schemeClr>
                </a:solidFill>
              </a:rPr>
              <a:t>detect face</a:t>
            </a:r>
            <a:endParaRPr lang="en-US" dirty="0">
              <a:solidFill>
                <a:schemeClr val="bg2">
                  <a:lumMod val="10000"/>
                </a:schemeClr>
              </a:solidFill>
            </a:endParaRPr>
          </a:p>
        </p:txBody>
      </p:sp>
    </p:spTree>
    <p:extLst>
      <p:ext uri="{BB962C8B-B14F-4D97-AF65-F5344CB8AC3E}">
        <p14:creationId xmlns:p14="http://schemas.microsoft.com/office/powerpoint/2010/main" val="12749849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Emotion</a:t>
            </a:r>
            <a:endParaRPr lang="en-US" sz="2700" dirty="0">
              <a:solidFill>
                <a:schemeClr val="bg2">
                  <a:lumMod val="10000"/>
                </a:schemeClr>
              </a:solidFill>
            </a:endParaRPr>
          </a:p>
        </p:txBody>
      </p:sp>
      <p:sp>
        <p:nvSpPr>
          <p:cNvPr id="8" name="TextBox 7"/>
          <p:cNvSpPr txBox="1"/>
          <p:nvPr/>
        </p:nvSpPr>
        <p:spPr>
          <a:xfrm>
            <a:off x="3646193" y="3078175"/>
            <a:ext cx="1851614"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Emotion</a:t>
            </a:r>
            <a:endParaRPr lang="en-US" sz="2000" dirty="0">
              <a:solidFill>
                <a:schemeClr val="bg2">
                  <a:lumMod val="10000"/>
                </a:schemeClr>
              </a:solidFill>
            </a:endParaRPr>
          </a:p>
        </p:txBody>
      </p:sp>
      <p:sp>
        <p:nvSpPr>
          <p:cNvPr id="10" name="TextBox 9"/>
          <p:cNvSpPr txBox="1"/>
          <p:nvPr/>
        </p:nvSpPr>
        <p:spPr>
          <a:xfrm>
            <a:off x="2535864" y="2333176"/>
            <a:ext cx="1360967"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Science</a:t>
            </a:r>
            <a:endParaRPr lang="en-US" sz="2000" dirty="0">
              <a:solidFill>
                <a:schemeClr val="bg2">
                  <a:lumMod val="10000"/>
                </a:schemeClr>
              </a:solidFill>
            </a:endParaRPr>
          </a:p>
        </p:txBody>
      </p:sp>
      <p:sp>
        <p:nvSpPr>
          <p:cNvPr id="11" name="TextBox 10"/>
          <p:cNvSpPr txBox="1"/>
          <p:nvPr/>
        </p:nvSpPr>
        <p:spPr>
          <a:xfrm>
            <a:off x="4955546" y="2333176"/>
            <a:ext cx="1530314"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chemeClr val="bg2">
                    <a:lumMod val="10000"/>
                  </a:schemeClr>
                </a:solidFill>
              </a:rPr>
              <a:t>Psychology</a:t>
            </a:r>
            <a:endParaRPr lang="en-US" sz="2000" dirty="0">
              <a:solidFill>
                <a:schemeClr val="bg2">
                  <a:lumMod val="10000"/>
                </a:schemeClr>
              </a:solidFill>
            </a:endParaRPr>
          </a:p>
        </p:txBody>
      </p:sp>
      <p:cxnSp>
        <p:nvCxnSpPr>
          <p:cNvPr id="12" name="Straight Arrow Connector 11"/>
          <p:cNvCxnSpPr>
            <a:stCxn id="10" idx="2"/>
            <a:endCxn id="8" idx="0"/>
          </p:cNvCxnSpPr>
          <p:nvPr/>
        </p:nvCxnSpPr>
        <p:spPr>
          <a:xfrm>
            <a:off x="3216348" y="2733286"/>
            <a:ext cx="1355652" cy="344889"/>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11" idx="2"/>
            <a:endCxn id="8" idx="0"/>
          </p:cNvCxnSpPr>
          <p:nvPr/>
        </p:nvCxnSpPr>
        <p:spPr>
          <a:xfrm flipH="1">
            <a:off x="4572000" y="2733286"/>
            <a:ext cx="1148703" cy="344889"/>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8" idx="2"/>
          </p:cNvCxnSpPr>
          <p:nvPr/>
        </p:nvCxnSpPr>
        <p:spPr>
          <a:xfrm>
            <a:off x="4572000" y="3478285"/>
            <a:ext cx="0" cy="44778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3646193" y="3926065"/>
            <a:ext cx="1851614"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Basic Emotion</a:t>
            </a:r>
            <a:endParaRPr lang="en-US" sz="2000" dirty="0">
              <a:solidFill>
                <a:schemeClr val="bg2">
                  <a:lumMod val="10000"/>
                </a:schemeClr>
              </a:solidFill>
            </a:endParaRPr>
          </a:p>
        </p:txBody>
      </p:sp>
      <p:sp>
        <p:nvSpPr>
          <p:cNvPr id="33" name="Rectangle 32"/>
          <p:cNvSpPr/>
          <p:nvPr/>
        </p:nvSpPr>
        <p:spPr>
          <a:xfrm>
            <a:off x="967562" y="4773955"/>
            <a:ext cx="7208875" cy="1690640"/>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2">
                  <a:lumMod val="10000"/>
                </a:schemeClr>
              </a:solidFill>
            </a:endParaRPr>
          </a:p>
        </p:txBody>
      </p:sp>
      <p:sp>
        <p:nvSpPr>
          <p:cNvPr id="24" name="TextBox 23"/>
          <p:cNvSpPr txBox="1"/>
          <p:nvPr/>
        </p:nvSpPr>
        <p:spPr>
          <a:xfrm>
            <a:off x="1564087" y="5038352"/>
            <a:ext cx="996691"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smtClean="0">
                <a:solidFill>
                  <a:schemeClr val="bg2">
                    <a:lumMod val="10000"/>
                  </a:schemeClr>
                </a:solidFill>
              </a:rPr>
              <a:t>Anger</a:t>
            </a:r>
            <a:endParaRPr lang="en-US" sz="2000" dirty="0">
              <a:solidFill>
                <a:schemeClr val="bg2">
                  <a:lumMod val="10000"/>
                </a:schemeClr>
              </a:solidFill>
            </a:endParaRPr>
          </a:p>
        </p:txBody>
      </p:sp>
      <p:sp>
        <p:nvSpPr>
          <p:cNvPr id="26" name="TextBox 25"/>
          <p:cNvSpPr txBox="1"/>
          <p:nvPr/>
        </p:nvSpPr>
        <p:spPr>
          <a:xfrm>
            <a:off x="2960496" y="5038352"/>
            <a:ext cx="1331066"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smtClean="0">
                <a:solidFill>
                  <a:schemeClr val="bg2">
                    <a:lumMod val="10000"/>
                  </a:schemeClr>
                </a:solidFill>
              </a:rPr>
              <a:t>Contempt</a:t>
            </a:r>
            <a:endParaRPr lang="en-US" sz="2000" dirty="0">
              <a:solidFill>
                <a:schemeClr val="bg2">
                  <a:lumMod val="10000"/>
                </a:schemeClr>
              </a:solidFill>
            </a:endParaRPr>
          </a:p>
        </p:txBody>
      </p:sp>
      <p:sp>
        <p:nvSpPr>
          <p:cNvPr id="27" name="TextBox 26"/>
          <p:cNvSpPr txBox="1"/>
          <p:nvPr/>
        </p:nvSpPr>
        <p:spPr>
          <a:xfrm>
            <a:off x="4691280" y="5013849"/>
            <a:ext cx="1331066"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Disgust</a:t>
            </a:r>
            <a:endParaRPr lang="en-US" sz="2000" dirty="0">
              <a:solidFill>
                <a:schemeClr val="bg2">
                  <a:lumMod val="10000"/>
                </a:schemeClr>
              </a:solidFill>
            </a:endParaRPr>
          </a:p>
        </p:txBody>
      </p:sp>
      <p:sp>
        <p:nvSpPr>
          <p:cNvPr id="28" name="TextBox 27"/>
          <p:cNvSpPr txBox="1"/>
          <p:nvPr/>
        </p:nvSpPr>
        <p:spPr>
          <a:xfrm>
            <a:off x="6422064" y="5013849"/>
            <a:ext cx="1331066"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Fear</a:t>
            </a:r>
            <a:endParaRPr lang="en-US" sz="2000" dirty="0">
              <a:solidFill>
                <a:schemeClr val="bg2">
                  <a:lumMod val="10000"/>
                </a:schemeClr>
              </a:solidFill>
            </a:endParaRPr>
          </a:p>
        </p:txBody>
      </p:sp>
      <p:sp>
        <p:nvSpPr>
          <p:cNvPr id="29" name="TextBox 28"/>
          <p:cNvSpPr txBox="1"/>
          <p:nvPr/>
        </p:nvSpPr>
        <p:spPr>
          <a:xfrm>
            <a:off x="1318987" y="5796941"/>
            <a:ext cx="1486890"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smtClean="0">
                <a:solidFill>
                  <a:schemeClr val="bg2">
                    <a:lumMod val="10000"/>
                  </a:schemeClr>
                </a:solidFill>
              </a:rPr>
              <a:t>Happiness</a:t>
            </a:r>
            <a:endParaRPr lang="en-US" sz="2000" dirty="0">
              <a:solidFill>
                <a:schemeClr val="bg2">
                  <a:lumMod val="10000"/>
                </a:schemeClr>
              </a:solidFill>
            </a:endParaRPr>
          </a:p>
        </p:txBody>
      </p:sp>
      <p:sp>
        <p:nvSpPr>
          <p:cNvPr id="30" name="TextBox 29"/>
          <p:cNvSpPr txBox="1"/>
          <p:nvPr/>
        </p:nvSpPr>
        <p:spPr>
          <a:xfrm>
            <a:off x="2960496" y="5796941"/>
            <a:ext cx="1331066"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Neutral</a:t>
            </a:r>
            <a:endParaRPr lang="en-US" sz="2000" dirty="0">
              <a:solidFill>
                <a:schemeClr val="bg2">
                  <a:lumMod val="10000"/>
                </a:schemeClr>
              </a:solidFill>
            </a:endParaRPr>
          </a:p>
        </p:txBody>
      </p:sp>
      <p:sp>
        <p:nvSpPr>
          <p:cNvPr id="31" name="TextBox 30"/>
          <p:cNvSpPr txBox="1"/>
          <p:nvPr/>
        </p:nvSpPr>
        <p:spPr>
          <a:xfrm>
            <a:off x="4691280" y="5772438"/>
            <a:ext cx="1331066"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Sadness</a:t>
            </a:r>
            <a:endParaRPr lang="en-US" sz="2000" dirty="0">
              <a:solidFill>
                <a:schemeClr val="bg2">
                  <a:lumMod val="10000"/>
                </a:schemeClr>
              </a:solidFill>
            </a:endParaRPr>
          </a:p>
        </p:txBody>
      </p:sp>
      <p:sp>
        <p:nvSpPr>
          <p:cNvPr id="32" name="TextBox 31"/>
          <p:cNvSpPr txBox="1"/>
          <p:nvPr/>
        </p:nvSpPr>
        <p:spPr>
          <a:xfrm>
            <a:off x="6422064" y="5772438"/>
            <a:ext cx="1331066"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000" dirty="0" smtClean="0">
                <a:solidFill>
                  <a:schemeClr val="bg2">
                    <a:lumMod val="10000"/>
                  </a:schemeClr>
                </a:solidFill>
              </a:rPr>
              <a:t>Surprise</a:t>
            </a:r>
            <a:endParaRPr lang="en-US" sz="2000" dirty="0">
              <a:solidFill>
                <a:schemeClr val="bg2">
                  <a:lumMod val="10000"/>
                </a:schemeClr>
              </a:solidFill>
            </a:endParaRPr>
          </a:p>
        </p:txBody>
      </p:sp>
      <p:cxnSp>
        <p:nvCxnSpPr>
          <p:cNvPr id="34" name="Straight Arrow Connector 33"/>
          <p:cNvCxnSpPr>
            <a:stCxn id="23" idx="2"/>
            <a:endCxn id="33" idx="0"/>
          </p:cNvCxnSpPr>
          <p:nvPr/>
        </p:nvCxnSpPr>
        <p:spPr>
          <a:xfrm>
            <a:off x="4572000" y="4326175"/>
            <a:ext cx="0" cy="44778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38</a:t>
            </a:fld>
            <a:endParaRPr lang="en-US">
              <a:solidFill>
                <a:schemeClr val="bg2">
                  <a:lumMod val="10000"/>
                </a:schemeClr>
              </a:solidFill>
            </a:endParaRPr>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23" y="3133396"/>
            <a:ext cx="1176666" cy="1129599"/>
          </a:xfrm>
          <a:prstGeom prst="rect">
            <a:avLst/>
          </a:prstGeom>
        </p:spPr>
      </p:pic>
      <p:sp>
        <p:nvSpPr>
          <p:cNvPr id="38" name="TextBox 37"/>
          <p:cNvSpPr txBox="1"/>
          <p:nvPr/>
        </p:nvSpPr>
        <p:spPr>
          <a:xfrm>
            <a:off x="684569" y="4262995"/>
            <a:ext cx="668773" cy="369332"/>
          </a:xfrm>
          <a:prstGeom prst="rect">
            <a:avLst/>
          </a:prstGeom>
          <a:noFill/>
        </p:spPr>
        <p:txBody>
          <a:bodyPr wrap="none" rtlCol="0">
            <a:spAutoFit/>
          </a:bodyPr>
          <a:lstStyle/>
          <a:p>
            <a:r>
              <a:rPr lang="en-US" dirty="0" smtClean="0">
                <a:solidFill>
                  <a:schemeClr val="bg2">
                    <a:lumMod val="10000"/>
                  </a:schemeClr>
                </a:solidFill>
              </a:rPr>
              <a:t>Face</a:t>
            </a:r>
            <a:endParaRPr lang="en-US" dirty="0">
              <a:solidFill>
                <a:schemeClr val="bg2">
                  <a:lumMod val="10000"/>
                </a:schemeClr>
              </a:solidFill>
            </a:endParaRPr>
          </a:p>
        </p:txBody>
      </p:sp>
      <p:cxnSp>
        <p:nvCxnSpPr>
          <p:cNvPr id="39" name="Straight Arrow Connector 38"/>
          <p:cNvCxnSpPr/>
          <p:nvPr/>
        </p:nvCxnSpPr>
        <p:spPr>
          <a:xfrm>
            <a:off x="1607289" y="3698196"/>
            <a:ext cx="2038904" cy="427924"/>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40" name="TextBox 39"/>
          <p:cNvSpPr txBox="1"/>
          <p:nvPr/>
        </p:nvSpPr>
        <p:spPr>
          <a:xfrm rot="717590">
            <a:off x="1890217" y="3537024"/>
            <a:ext cx="1546038" cy="369332"/>
          </a:xfrm>
          <a:prstGeom prst="rect">
            <a:avLst/>
          </a:prstGeom>
          <a:noFill/>
        </p:spPr>
        <p:txBody>
          <a:bodyPr wrap="square" rtlCol="0">
            <a:spAutoFit/>
          </a:bodyPr>
          <a:lstStyle/>
          <a:p>
            <a:r>
              <a:rPr lang="en-US" dirty="0" smtClean="0">
                <a:solidFill>
                  <a:schemeClr val="bg2">
                    <a:lumMod val="10000"/>
                  </a:schemeClr>
                </a:solidFill>
              </a:rPr>
              <a:t>detect face</a:t>
            </a:r>
            <a:endParaRPr lang="en-US" dirty="0">
              <a:solidFill>
                <a:schemeClr val="bg2">
                  <a:lumMod val="10000"/>
                </a:schemeClr>
              </a:solidFill>
            </a:endParaRPr>
          </a:p>
        </p:txBody>
      </p:sp>
    </p:spTree>
    <p:extLst>
      <p:ext uri="{BB962C8B-B14F-4D97-AF65-F5344CB8AC3E}">
        <p14:creationId xmlns:p14="http://schemas.microsoft.com/office/powerpoint/2010/main" val="7367571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455" y="2558902"/>
            <a:ext cx="5339315" cy="3541602"/>
          </a:xfrm>
          <a:prstGeom prst="rect">
            <a:avLst/>
          </a:prstGeom>
        </p:spPr>
      </p:pic>
      <p:sp>
        <p:nvSpPr>
          <p:cNvPr id="2" name="TextBox 1"/>
          <p:cNvSpPr txBox="1"/>
          <p:nvPr/>
        </p:nvSpPr>
        <p:spPr>
          <a:xfrm>
            <a:off x="3559543" y="6353799"/>
            <a:ext cx="2024913" cy="400110"/>
          </a:xfrm>
          <a:prstGeom prst="rect">
            <a:avLst/>
          </a:prstGeom>
          <a:noFill/>
        </p:spPr>
        <p:txBody>
          <a:bodyPr wrap="none" rtlCol="0">
            <a:spAutoFit/>
          </a:bodyPr>
          <a:lstStyle/>
          <a:p>
            <a:r>
              <a:rPr lang="en-US" sz="2000" dirty="0">
                <a:solidFill>
                  <a:schemeClr val="bg2">
                    <a:lumMod val="10000"/>
                  </a:schemeClr>
                </a:solidFill>
              </a:rPr>
              <a:t>Face Landmarks</a:t>
            </a:r>
          </a:p>
        </p:txBody>
      </p:sp>
      <p:sp>
        <p:nvSpPr>
          <p:cNvPr id="6"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Basic emotion</a:t>
            </a:r>
            <a:endParaRPr lang="en-US" sz="2700" dirty="0">
              <a:solidFill>
                <a:schemeClr val="bg2">
                  <a:lumMod val="10000"/>
                </a:schemeClr>
              </a:solidFill>
            </a:endParaRPr>
          </a:p>
        </p:txBody>
      </p: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39</a:t>
            </a:fld>
            <a:endParaRPr lang="en-US">
              <a:solidFill>
                <a:schemeClr val="bg2">
                  <a:lumMod val="10000"/>
                </a:schemeClr>
              </a:solidFill>
            </a:endParaRPr>
          </a:p>
        </p:txBody>
      </p:sp>
    </p:spTree>
    <p:extLst>
      <p:ext uri="{BB962C8B-B14F-4D97-AF65-F5344CB8AC3E}">
        <p14:creationId xmlns:p14="http://schemas.microsoft.com/office/powerpoint/2010/main" val="478885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9" y="606056"/>
            <a:ext cx="6281758"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Problem</a:t>
            </a:r>
            <a:endParaRPr lang="en-US" sz="2700" dirty="0">
              <a:solidFill>
                <a:schemeClr val="bg2">
                  <a:lumMod val="10000"/>
                </a:schemeClr>
              </a:solidFill>
            </a:endParaRPr>
          </a:p>
        </p:txBody>
      </p:sp>
      <p:sp>
        <p:nvSpPr>
          <p:cNvPr id="2" name="TextBox 1"/>
          <p:cNvSpPr txBox="1"/>
          <p:nvPr/>
        </p:nvSpPr>
        <p:spPr>
          <a:xfrm>
            <a:off x="244548" y="2063380"/>
            <a:ext cx="1063112" cy="369332"/>
          </a:xfrm>
          <a:prstGeom prst="rect">
            <a:avLst/>
          </a:prstGeom>
          <a:noFill/>
        </p:spPr>
        <p:txBody>
          <a:bodyPr wrap="none" rtlCol="0">
            <a:spAutoFit/>
          </a:bodyPr>
          <a:lstStyle/>
          <a:p>
            <a:r>
              <a:rPr lang="en-US" dirty="0" smtClean="0">
                <a:solidFill>
                  <a:schemeClr val="bg2">
                    <a:lumMod val="10000"/>
                  </a:schemeClr>
                </a:solidFill>
              </a:rPr>
              <a:t>Scenario</a:t>
            </a:r>
            <a:endParaRPr lang="en-US" dirty="0">
              <a:solidFill>
                <a:schemeClr val="bg2">
                  <a:lumMod val="10000"/>
                </a:schemeClr>
              </a:solidFill>
            </a:endParaRPr>
          </a:p>
        </p:txBody>
      </p:sp>
      <p:sp>
        <p:nvSpPr>
          <p:cNvPr id="3" name="TextBox 2"/>
          <p:cNvSpPr txBox="1"/>
          <p:nvPr/>
        </p:nvSpPr>
        <p:spPr>
          <a:xfrm>
            <a:off x="563526" y="2507805"/>
            <a:ext cx="8580474" cy="646331"/>
          </a:xfrm>
          <a:prstGeom prst="rect">
            <a:avLst/>
          </a:prstGeom>
          <a:noFill/>
        </p:spPr>
        <p:txBody>
          <a:bodyPr wrap="square" rtlCol="0">
            <a:spAutoFit/>
          </a:bodyPr>
          <a:lstStyle/>
          <a:p>
            <a:r>
              <a:rPr lang="en-US" dirty="0" err="1" smtClean="0">
                <a:solidFill>
                  <a:schemeClr val="bg2">
                    <a:lumMod val="10000"/>
                  </a:schemeClr>
                </a:solidFill>
              </a:rPr>
              <a:t>Mr.Sang</a:t>
            </a:r>
            <a:r>
              <a:rPr lang="en-US" dirty="0" smtClean="0">
                <a:solidFill>
                  <a:schemeClr val="bg2">
                    <a:lumMod val="10000"/>
                  </a:schemeClr>
                </a:solidFill>
              </a:rPr>
              <a:t> </a:t>
            </a:r>
            <a:r>
              <a:rPr lang="en-US" dirty="0">
                <a:solidFill>
                  <a:schemeClr val="bg2">
                    <a:lumMod val="10000"/>
                  </a:schemeClr>
                </a:solidFill>
              </a:rPr>
              <a:t>wants to apply for a visa credit card</a:t>
            </a:r>
          </a:p>
          <a:p>
            <a:endParaRPr lang="en-US" dirty="0">
              <a:solidFill>
                <a:schemeClr val="bg2">
                  <a:lumMod val="10000"/>
                </a:schemeClr>
              </a:solidFill>
            </a:endParaRPr>
          </a:p>
        </p:txBody>
      </p:sp>
      <p:sp>
        <p:nvSpPr>
          <p:cNvPr id="4" name="Slide Number Placeholder 3"/>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t>4</a:t>
            </a:fld>
            <a:endParaRPr lang="en-US"/>
          </a:p>
        </p:txBody>
      </p:sp>
    </p:spTree>
    <p:extLst>
      <p:ext uri="{BB962C8B-B14F-4D97-AF65-F5344CB8AC3E}">
        <p14:creationId xmlns:p14="http://schemas.microsoft.com/office/powerpoint/2010/main" val="15232180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114521"/>
            <a:ext cx="2464136" cy="400110"/>
          </a:xfrm>
          <a:prstGeom prst="rect">
            <a:avLst/>
          </a:prstGeom>
          <a:noFill/>
        </p:spPr>
        <p:txBody>
          <a:bodyPr wrap="none" rtlCol="0">
            <a:spAutoFit/>
          </a:bodyPr>
          <a:lstStyle/>
          <a:p>
            <a:r>
              <a:rPr lang="en-US" sz="2000" b="1" dirty="0">
                <a:solidFill>
                  <a:schemeClr val="bg2">
                    <a:lumMod val="10000"/>
                  </a:schemeClr>
                </a:solidFill>
              </a:rPr>
              <a:t>1. Surprise pattern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320" y="2984475"/>
            <a:ext cx="2688709" cy="2688709"/>
          </a:xfrm>
          <a:prstGeom prst="rect">
            <a:avLst/>
          </a:prstGeom>
        </p:spPr>
      </p:pic>
      <p:sp>
        <p:nvSpPr>
          <p:cNvPr id="8" name="TextBox 7"/>
          <p:cNvSpPr txBox="1"/>
          <p:nvPr/>
        </p:nvSpPr>
        <p:spPr>
          <a:xfrm>
            <a:off x="5114260" y="3189767"/>
            <a:ext cx="2105248"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solidFill>
                  <a:schemeClr val="bg2">
                    <a:lumMod val="10000"/>
                  </a:schemeClr>
                </a:solidFill>
              </a:rPr>
              <a:t>Eyebrows raised</a:t>
            </a:r>
          </a:p>
        </p:txBody>
      </p:sp>
      <p:sp>
        <p:nvSpPr>
          <p:cNvPr id="9" name="TextBox 8"/>
          <p:cNvSpPr txBox="1"/>
          <p:nvPr/>
        </p:nvSpPr>
        <p:spPr>
          <a:xfrm>
            <a:off x="5114260" y="4037822"/>
            <a:ext cx="1737976"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solidFill>
                  <a:schemeClr val="bg2">
                    <a:lumMod val="10000"/>
                  </a:schemeClr>
                </a:solidFill>
              </a:rPr>
              <a:t>Eyes widened</a:t>
            </a:r>
          </a:p>
        </p:txBody>
      </p:sp>
      <p:sp>
        <p:nvSpPr>
          <p:cNvPr id="10" name="TextBox 9"/>
          <p:cNvSpPr txBox="1"/>
          <p:nvPr/>
        </p:nvSpPr>
        <p:spPr>
          <a:xfrm>
            <a:off x="5114260" y="4923976"/>
            <a:ext cx="2116285"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solidFill>
                  <a:schemeClr val="bg2">
                    <a:lumMod val="10000"/>
                  </a:schemeClr>
                </a:solidFill>
              </a:rPr>
              <a:t>Mouth </a:t>
            </a:r>
            <a:r>
              <a:rPr lang="en-US" sz="2000" dirty="0" smtClean="0">
                <a:solidFill>
                  <a:schemeClr val="bg2">
                    <a:lumMod val="10000"/>
                  </a:schemeClr>
                </a:solidFill>
              </a:rPr>
              <a:t>open light</a:t>
            </a:r>
            <a:endParaRPr lang="en-US" sz="2000" dirty="0">
              <a:solidFill>
                <a:schemeClr val="bg2">
                  <a:lumMod val="10000"/>
                </a:schemeClr>
              </a:solidFill>
            </a:endParaRPr>
          </a:p>
        </p:txBody>
      </p:sp>
      <p:cxnSp>
        <p:nvCxnSpPr>
          <p:cNvPr id="11" name="Straight Arrow Connector 10"/>
          <p:cNvCxnSpPr>
            <a:stCxn id="8" idx="1"/>
          </p:cNvCxnSpPr>
          <p:nvPr/>
        </p:nvCxnSpPr>
        <p:spPr>
          <a:xfrm flipH="1">
            <a:off x="2594344" y="3389822"/>
            <a:ext cx="2519916" cy="29967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9" idx="1"/>
          </p:cNvCxnSpPr>
          <p:nvPr/>
        </p:nvCxnSpPr>
        <p:spPr>
          <a:xfrm flipH="1" flipV="1">
            <a:off x="2594344" y="3889553"/>
            <a:ext cx="2519916" cy="34832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0" idx="1"/>
          </p:cNvCxnSpPr>
          <p:nvPr/>
        </p:nvCxnSpPr>
        <p:spPr>
          <a:xfrm flipH="1" flipV="1">
            <a:off x="2464136" y="4328829"/>
            <a:ext cx="2650124" cy="79520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Basic emotion</a:t>
            </a:r>
            <a:endParaRPr lang="en-US" sz="27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40</a:t>
            </a:fld>
            <a:endParaRPr lang="en-US">
              <a:solidFill>
                <a:schemeClr val="bg2">
                  <a:lumMod val="10000"/>
                </a:schemeClr>
              </a:solidFill>
            </a:endParaRPr>
          </a:p>
        </p:txBody>
      </p:sp>
    </p:spTree>
    <p:extLst>
      <p:ext uri="{BB962C8B-B14F-4D97-AF65-F5344CB8AC3E}">
        <p14:creationId xmlns:p14="http://schemas.microsoft.com/office/powerpoint/2010/main" val="11601216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910" y="2984475"/>
            <a:ext cx="2688709" cy="2688709"/>
          </a:xfrm>
          <a:prstGeom prst="rect">
            <a:avLst/>
          </a:prstGeom>
        </p:spPr>
      </p:pic>
      <p:sp>
        <p:nvSpPr>
          <p:cNvPr id="15"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6"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Basic emotion</a:t>
            </a:r>
            <a:endParaRPr lang="en-US" sz="2700" dirty="0">
              <a:solidFill>
                <a:schemeClr val="bg2">
                  <a:lumMod val="10000"/>
                </a:schemeClr>
              </a:solidFill>
            </a:endParaRPr>
          </a:p>
        </p:txBody>
      </p:sp>
      <p:sp>
        <p:nvSpPr>
          <p:cNvPr id="17" name="TextBox 16"/>
          <p:cNvSpPr txBox="1"/>
          <p:nvPr/>
        </p:nvSpPr>
        <p:spPr>
          <a:xfrm>
            <a:off x="0" y="2114521"/>
            <a:ext cx="2414444" cy="400110"/>
          </a:xfrm>
          <a:prstGeom prst="rect">
            <a:avLst/>
          </a:prstGeom>
          <a:noFill/>
        </p:spPr>
        <p:txBody>
          <a:bodyPr wrap="none" rtlCol="0">
            <a:spAutoFit/>
          </a:bodyPr>
          <a:lstStyle/>
          <a:p>
            <a:r>
              <a:rPr lang="en-US" sz="2000" b="1" dirty="0" smtClean="0">
                <a:solidFill>
                  <a:schemeClr val="bg2">
                    <a:lumMod val="10000"/>
                  </a:schemeClr>
                </a:solidFill>
              </a:rPr>
              <a:t>2. Sadness pattern</a:t>
            </a:r>
            <a:endParaRPr lang="en-US" sz="2000" b="1" dirty="0">
              <a:solidFill>
                <a:schemeClr val="bg2">
                  <a:lumMod val="10000"/>
                </a:schemeClr>
              </a:solidFill>
            </a:endParaRPr>
          </a:p>
        </p:txBody>
      </p:sp>
      <p:sp>
        <p:nvSpPr>
          <p:cNvPr id="18" name="TextBox 17"/>
          <p:cNvSpPr txBox="1"/>
          <p:nvPr/>
        </p:nvSpPr>
        <p:spPr>
          <a:xfrm>
            <a:off x="5114260" y="3189767"/>
            <a:ext cx="2116286" cy="707886"/>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solidFill>
                  <a:schemeClr val="bg2">
                    <a:lumMod val="10000"/>
                  </a:schemeClr>
                </a:solidFill>
              </a:rPr>
              <a:t>Inner corners of </a:t>
            </a:r>
            <a:r>
              <a:rPr lang="en-US" sz="2000" smtClean="0">
                <a:solidFill>
                  <a:schemeClr val="bg2">
                    <a:lumMod val="10000"/>
                  </a:schemeClr>
                </a:solidFill>
              </a:rPr>
              <a:t>eyebrows raised</a:t>
            </a:r>
            <a:endParaRPr lang="en-US" sz="2000" dirty="0">
              <a:solidFill>
                <a:schemeClr val="bg2">
                  <a:lumMod val="10000"/>
                </a:schemeClr>
              </a:solidFill>
            </a:endParaRPr>
          </a:p>
        </p:txBody>
      </p:sp>
      <p:sp>
        <p:nvSpPr>
          <p:cNvPr id="19" name="TextBox 18"/>
          <p:cNvSpPr txBox="1"/>
          <p:nvPr/>
        </p:nvSpPr>
        <p:spPr>
          <a:xfrm>
            <a:off x="5114260" y="4210759"/>
            <a:ext cx="1656223"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solidFill>
                  <a:schemeClr val="bg2">
                    <a:lumMod val="10000"/>
                  </a:schemeClr>
                </a:solidFill>
              </a:rPr>
              <a:t>Eyelids loose</a:t>
            </a:r>
          </a:p>
        </p:txBody>
      </p:sp>
      <p:sp>
        <p:nvSpPr>
          <p:cNvPr id="20" name="TextBox 19"/>
          <p:cNvSpPr txBox="1"/>
          <p:nvPr/>
        </p:nvSpPr>
        <p:spPr>
          <a:xfrm>
            <a:off x="5114260" y="4923976"/>
            <a:ext cx="2933816" cy="40011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solidFill>
                  <a:schemeClr val="bg2">
                    <a:lumMod val="10000"/>
                  </a:schemeClr>
                </a:solidFill>
              </a:rPr>
              <a:t>Lip corners pulled down</a:t>
            </a:r>
          </a:p>
        </p:txBody>
      </p:sp>
      <p:cxnSp>
        <p:nvCxnSpPr>
          <p:cNvPr id="21" name="Straight Arrow Connector 20"/>
          <p:cNvCxnSpPr>
            <a:stCxn id="18" idx="1"/>
          </p:cNvCxnSpPr>
          <p:nvPr/>
        </p:nvCxnSpPr>
        <p:spPr>
          <a:xfrm flipH="1">
            <a:off x="2414444" y="3543710"/>
            <a:ext cx="2699816" cy="1670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19" idx="1"/>
          </p:cNvCxnSpPr>
          <p:nvPr/>
        </p:nvCxnSpPr>
        <p:spPr>
          <a:xfrm flipH="1" flipV="1">
            <a:off x="2668772" y="3976577"/>
            <a:ext cx="2445488" cy="43423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stCxn id="20" idx="1"/>
          </p:cNvCxnSpPr>
          <p:nvPr/>
        </p:nvCxnSpPr>
        <p:spPr>
          <a:xfrm flipH="1" flipV="1">
            <a:off x="2414444" y="4455042"/>
            <a:ext cx="2699816" cy="66898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41</a:t>
            </a:fld>
            <a:endParaRPr lang="en-US">
              <a:solidFill>
                <a:schemeClr val="bg2">
                  <a:lumMod val="10000"/>
                </a:schemeClr>
              </a:solidFill>
            </a:endParaRPr>
          </a:p>
        </p:txBody>
      </p:sp>
    </p:spTree>
    <p:extLst>
      <p:ext uri="{BB962C8B-B14F-4D97-AF65-F5344CB8AC3E}">
        <p14:creationId xmlns:p14="http://schemas.microsoft.com/office/powerpoint/2010/main" val="14918705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55" y="2984475"/>
            <a:ext cx="2688709" cy="2688709"/>
          </a:xfrm>
          <a:prstGeom prst="rect">
            <a:avLst/>
          </a:prstGeom>
        </p:spPr>
      </p:pic>
      <p:sp>
        <p:nvSpPr>
          <p:cNvPr id="10" name="TextBox 9"/>
          <p:cNvSpPr txBox="1"/>
          <p:nvPr/>
        </p:nvSpPr>
        <p:spPr>
          <a:xfrm>
            <a:off x="0" y="2114521"/>
            <a:ext cx="2223686" cy="400110"/>
          </a:xfrm>
          <a:prstGeom prst="rect">
            <a:avLst/>
          </a:prstGeom>
          <a:noFill/>
        </p:spPr>
        <p:txBody>
          <a:bodyPr wrap="none" rtlCol="0">
            <a:spAutoFit/>
          </a:bodyPr>
          <a:lstStyle/>
          <a:p>
            <a:r>
              <a:rPr lang="en-US" sz="2000" b="1" dirty="0" smtClean="0">
                <a:solidFill>
                  <a:schemeClr val="bg2">
                    <a:lumMod val="10000"/>
                  </a:schemeClr>
                </a:solidFill>
              </a:rPr>
              <a:t>3. Happy pattern</a:t>
            </a:r>
            <a:endParaRPr lang="en-US" sz="2000" b="1" dirty="0">
              <a:solidFill>
                <a:schemeClr val="bg2">
                  <a:lumMod val="10000"/>
                </a:schemeClr>
              </a:solidFill>
            </a:endParaRPr>
          </a:p>
        </p:txBody>
      </p:sp>
      <p:sp>
        <p:nvSpPr>
          <p:cNvPr id="15" name="TextBox 14"/>
          <p:cNvSpPr txBox="1"/>
          <p:nvPr/>
        </p:nvSpPr>
        <p:spPr>
          <a:xfrm>
            <a:off x="5114260" y="3189767"/>
            <a:ext cx="1765005"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solidFill>
                  <a:schemeClr val="bg2">
                    <a:lumMod val="10000"/>
                  </a:schemeClr>
                </a:solidFill>
              </a:rPr>
              <a:t>Cheeks raised</a:t>
            </a:r>
            <a:endParaRPr lang="en-US" sz="2000" dirty="0">
              <a:solidFill>
                <a:schemeClr val="bg2">
                  <a:lumMod val="10000"/>
                </a:schemeClr>
              </a:solidFill>
            </a:endParaRPr>
          </a:p>
        </p:txBody>
      </p:sp>
      <p:sp>
        <p:nvSpPr>
          <p:cNvPr id="17" name="TextBox 16"/>
          <p:cNvSpPr txBox="1"/>
          <p:nvPr/>
        </p:nvSpPr>
        <p:spPr>
          <a:xfrm>
            <a:off x="5114260" y="4465068"/>
            <a:ext cx="2605200"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solidFill>
                  <a:schemeClr val="bg2">
                    <a:lumMod val="10000"/>
                  </a:schemeClr>
                </a:solidFill>
              </a:rPr>
              <a:t>Lip corners pulled </a:t>
            </a:r>
            <a:r>
              <a:rPr lang="en-US" sz="2000" dirty="0" smtClean="0">
                <a:solidFill>
                  <a:schemeClr val="bg2">
                    <a:lumMod val="10000"/>
                  </a:schemeClr>
                </a:solidFill>
              </a:rPr>
              <a:t>up</a:t>
            </a:r>
            <a:endParaRPr lang="en-US" sz="2000" dirty="0">
              <a:solidFill>
                <a:schemeClr val="bg2">
                  <a:lumMod val="10000"/>
                </a:schemeClr>
              </a:solidFill>
            </a:endParaRPr>
          </a:p>
        </p:txBody>
      </p:sp>
      <p:cxnSp>
        <p:nvCxnSpPr>
          <p:cNvPr id="18" name="Straight Arrow Connector 17"/>
          <p:cNvCxnSpPr>
            <a:stCxn id="15" idx="1"/>
          </p:cNvCxnSpPr>
          <p:nvPr/>
        </p:nvCxnSpPr>
        <p:spPr>
          <a:xfrm flipH="1">
            <a:off x="2647507" y="3389822"/>
            <a:ext cx="2466753" cy="54422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stCxn id="17" idx="1"/>
          </p:cNvCxnSpPr>
          <p:nvPr/>
        </p:nvCxnSpPr>
        <p:spPr>
          <a:xfrm flipH="1" flipV="1">
            <a:off x="2519916" y="4146698"/>
            <a:ext cx="2594344" cy="51842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Basic emotion</a:t>
            </a:r>
            <a:endParaRPr lang="en-US" sz="2700" dirty="0">
              <a:solidFill>
                <a:schemeClr val="bg2">
                  <a:lumMod val="10000"/>
                </a:schemeClr>
              </a:solidFill>
            </a:endParaRPr>
          </a:p>
        </p:txBody>
      </p: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42</a:t>
            </a:fld>
            <a:endParaRPr lang="en-US">
              <a:solidFill>
                <a:schemeClr val="bg2">
                  <a:lumMod val="10000"/>
                </a:schemeClr>
              </a:solidFill>
            </a:endParaRPr>
          </a:p>
        </p:txBody>
      </p:sp>
    </p:spTree>
    <p:extLst>
      <p:ext uri="{BB962C8B-B14F-4D97-AF65-F5344CB8AC3E}">
        <p14:creationId xmlns:p14="http://schemas.microsoft.com/office/powerpoint/2010/main" val="13081964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How does Emotion API work?</a:t>
            </a:r>
            <a:endParaRPr lang="en-US" sz="27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43</a:t>
            </a:fld>
            <a:endParaRPr lang="en-US">
              <a:solidFill>
                <a:schemeClr val="bg2">
                  <a:lumMod val="10000"/>
                </a:schemeClr>
              </a:solidFill>
            </a:endParaRPr>
          </a:p>
        </p:txBody>
      </p:sp>
    </p:spTree>
    <p:extLst>
      <p:ext uri="{BB962C8B-B14F-4D97-AF65-F5344CB8AC3E}">
        <p14:creationId xmlns:p14="http://schemas.microsoft.com/office/powerpoint/2010/main" val="21150534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91403" y="2314576"/>
            <a:ext cx="771365" cy="380873"/>
          </a:xfrm>
          <a:prstGeom prst="rect">
            <a:avLst/>
          </a:prstGeom>
          <a:noFill/>
        </p:spPr>
        <p:txBody>
          <a:bodyPr wrap="none" rtlCol="0">
            <a:spAutoFit/>
          </a:bodyPr>
          <a:lstStyle/>
          <a:p>
            <a:r>
              <a:rPr lang="en-US" sz="1875" b="1" dirty="0">
                <a:solidFill>
                  <a:schemeClr val="bg2">
                    <a:lumMod val="10000"/>
                  </a:schemeClr>
                </a:solidFill>
              </a:rPr>
              <a:t>Input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78" y="2695449"/>
            <a:ext cx="1604617" cy="1604617"/>
          </a:xfrm>
          <a:prstGeom prst="rect">
            <a:avLst/>
          </a:prstGeom>
        </p:spPr>
      </p:pic>
      <p:sp>
        <p:nvSpPr>
          <p:cNvPr id="31"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32"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How does Emotion API work?</a:t>
            </a:r>
            <a:endParaRPr lang="en-US" sz="27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44</a:t>
            </a:fld>
            <a:endParaRPr lang="en-US">
              <a:solidFill>
                <a:schemeClr val="bg2">
                  <a:lumMod val="10000"/>
                </a:schemeClr>
              </a:solidFill>
            </a:endParaRPr>
          </a:p>
        </p:txBody>
      </p:sp>
    </p:spTree>
    <p:extLst>
      <p:ext uri="{BB962C8B-B14F-4D97-AF65-F5344CB8AC3E}">
        <p14:creationId xmlns:p14="http://schemas.microsoft.com/office/powerpoint/2010/main" val="2142558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91403" y="2314576"/>
            <a:ext cx="771365" cy="380873"/>
          </a:xfrm>
          <a:prstGeom prst="rect">
            <a:avLst/>
          </a:prstGeom>
          <a:noFill/>
        </p:spPr>
        <p:txBody>
          <a:bodyPr wrap="none" rtlCol="0">
            <a:spAutoFit/>
          </a:bodyPr>
          <a:lstStyle/>
          <a:p>
            <a:r>
              <a:rPr lang="en-US" sz="1875" b="1" dirty="0">
                <a:solidFill>
                  <a:schemeClr val="bg2">
                    <a:lumMod val="10000"/>
                  </a:schemeClr>
                </a:solidFill>
              </a:rPr>
              <a:t>Input</a:t>
            </a:r>
          </a:p>
        </p:txBody>
      </p:sp>
      <p:sp>
        <p:nvSpPr>
          <p:cNvPr id="2" name="TextBox 1"/>
          <p:cNvSpPr txBox="1"/>
          <p:nvPr/>
        </p:nvSpPr>
        <p:spPr>
          <a:xfrm>
            <a:off x="1879395" y="2989926"/>
            <a:ext cx="1714834" cy="507831"/>
          </a:xfrm>
          <a:prstGeom prst="rect">
            <a:avLst/>
          </a:prstGeom>
          <a:noFill/>
        </p:spPr>
        <p:txBody>
          <a:bodyPr wrap="square" rtlCol="0">
            <a:spAutoFit/>
          </a:bodyPr>
          <a:lstStyle/>
          <a:p>
            <a:pPr algn="ctr"/>
            <a:r>
              <a:rPr lang="en-US" sz="1350" dirty="0" smtClean="0">
                <a:solidFill>
                  <a:schemeClr val="bg2">
                    <a:lumMod val="10000"/>
                  </a:schemeClr>
                </a:solidFill>
              </a:rPr>
              <a:t>1. C</a:t>
            </a:r>
            <a:r>
              <a:rPr lang="vi-VN" sz="1350" dirty="0">
                <a:solidFill>
                  <a:schemeClr val="bg2">
                    <a:lumMod val="10000"/>
                  </a:schemeClr>
                </a:solidFill>
              </a:rPr>
              <a:t>onvert to </a:t>
            </a:r>
            <a:r>
              <a:rPr lang="vi-VN" sz="1350" dirty="0" smtClean="0">
                <a:solidFill>
                  <a:schemeClr val="bg2">
                    <a:lumMod val="10000"/>
                  </a:schemeClr>
                </a:solidFill>
              </a:rPr>
              <a:t>image black </a:t>
            </a:r>
            <a:r>
              <a:rPr lang="vi-VN" sz="1350" dirty="0">
                <a:solidFill>
                  <a:schemeClr val="bg2">
                    <a:lumMod val="10000"/>
                  </a:schemeClr>
                </a:solidFill>
              </a:rPr>
              <a:t>and white</a:t>
            </a:r>
            <a:endParaRPr lang="en-US" sz="1350" dirty="0">
              <a:solidFill>
                <a:schemeClr val="bg2">
                  <a:lumMod val="10000"/>
                </a:schemeClr>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78" y="2695449"/>
            <a:ext cx="1604617" cy="1604617"/>
          </a:xfrm>
          <a:prstGeom prst="rect">
            <a:avLst/>
          </a:prstGeom>
        </p:spPr>
      </p:pic>
      <p:cxnSp>
        <p:nvCxnSpPr>
          <p:cNvPr id="10" name="Straight Arrow Connector 9"/>
          <p:cNvCxnSpPr/>
          <p:nvPr/>
        </p:nvCxnSpPr>
        <p:spPr>
          <a:xfrm flipV="1">
            <a:off x="1956391" y="3508486"/>
            <a:ext cx="1637838" cy="1"/>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225" y="2706177"/>
            <a:ext cx="1604617" cy="1604617"/>
          </a:xfrm>
          <a:prstGeom prst="rect">
            <a:avLst/>
          </a:prstGeom>
        </p:spPr>
      </p:pic>
      <p:sp>
        <p:nvSpPr>
          <p:cNvPr id="31"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32"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How does Emotion API work?</a:t>
            </a:r>
            <a:endParaRPr lang="en-US" sz="2700" dirty="0">
              <a:solidFill>
                <a:schemeClr val="bg2">
                  <a:lumMod val="10000"/>
                </a:schemeClr>
              </a:solidFill>
            </a:endParaRPr>
          </a:p>
        </p:txBody>
      </p: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45</a:t>
            </a:fld>
            <a:endParaRPr lang="en-US">
              <a:solidFill>
                <a:schemeClr val="bg2">
                  <a:lumMod val="10000"/>
                </a:schemeClr>
              </a:solidFill>
            </a:endParaRPr>
          </a:p>
        </p:txBody>
      </p:sp>
    </p:spTree>
    <p:extLst>
      <p:ext uri="{BB962C8B-B14F-4D97-AF65-F5344CB8AC3E}">
        <p14:creationId xmlns:p14="http://schemas.microsoft.com/office/powerpoint/2010/main" val="12379317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91403" y="2314576"/>
            <a:ext cx="771365" cy="380873"/>
          </a:xfrm>
          <a:prstGeom prst="rect">
            <a:avLst/>
          </a:prstGeom>
          <a:noFill/>
        </p:spPr>
        <p:txBody>
          <a:bodyPr wrap="none" rtlCol="0">
            <a:spAutoFit/>
          </a:bodyPr>
          <a:lstStyle/>
          <a:p>
            <a:r>
              <a:rPr lang="en-US" sz="1875" b="1" dirty="0">
                <a:solidFill>
                  <a:schemeClr val="bg2">
                    <a:lumMod val="10000"/>
                  </a:schemeClr>
                </a:solidFill>
              </a:rPr>
              <a:t>Input</a:t>
            </a:r>
          </a:p>
        </p:txBody>
      </p:sp>
      <p:sp>
        <p:nvSpPr>
          <p:cNvPr id="2" name="TextBox 1"/>
          <p:cNvSpPr txBox="1"/>
          <p:nvPr/>
        </p:nvSpPr>
        <p:spPr>
          <a:xfrm>
            <a:off x="1879395" y="2989926"/>
            <a:ext cx="1714834" cy="507831"/>
          </a:xfrm>
          <a:prstGeom prst="rect">
            <a:avLst/>
          </a:prstGeom>
          <a:noFill/>
        </p:spPr>
        <p:txBody>
          <a:bodyPr wrap="square" rtlCol="0">
            <a:spAutoFit/>
          </a:bodyPr>
          <a:lstStyle/>
          <a:p>
            <a:pPr algn="ctr"/>
            <a:r>
              <a:rPr lang="en-US" sz="1350" dirty="0" smtClean="0">
                <a:solidFill>
                  <a:schemeClr val="bg2">
                    <a:lumMod val="10000"/>
                  </a:schemeClr>
                </a:solidFill>
              </a:rPr>
              <a:t>1. C</a:t>
            </a:r>
            <a:r>
              <a:rPr lang="vi-VN" sz="1350" dirty="0">
                <a:solidFill>
                  <a:schemeClr val="bg2">
                    <a:lumMod val="10000"/>
                  </a:schemeClr>
                </a:solidFill>
              </a:rPr>
              <a:t>onvert to </a:t>
            </a:r>
            <a:r>
              <a:rPr lang="vi-VN" sz="1350" dirty="0" smtClean="0">
                <a:solidFill>
                  <a:schemeClr val="bg2">
                    <a:lumMod val="10000"/>
                  </a:schemeClr>
                </a:solidFill>
              </a:rPr>
              <a:t>image black </a:t>
            </a:r>
            <a:r>
              <a:rPr lang="vi-VN" sz="1350" dirty="0">
                <a:solidFill>
                  <a:schemeClr val="bg2">
                    <a:lumMod val="10000"/>
                  </a:schemeClr>
                </a:solidFill>
              </a:rPr>
              <a:t>and white</a:t>
            </a:r>
            <a:endParaRPr lang="en-US" sz="1350" dirty="0">
              <a:solidFill>
                <a:schemeClr val="bg2">
                  <a:lumMod val="10000"/>
                </a:schemeClr>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78" y="2695449"/>
            <a:ext cx="1604617" cy="1604617"/>
          </a:xfrm>
          <a:prstGeom prst="rect">
            <a:avLst/>
          </a:prstGeom>
        </p:spPr>
      </p:pic>
      <p:cxnSp>
        <p:nvCxnSpPr>
          <p:cNvPr id="10" name="Straight Arrow Connector 9"/>
          <p:cNvCxnSpPr/>
          <p:nvPr/>
        </p:nvCxnSpPr>
        <p:spPr>
          <a:xfrm flipV="1">
            <a:off x="1956391" y="3508486"/>
            <a:ext cx="1637838" cy="1"/>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225" y="2706177"/>
            <a:ext cx="1604617" cy="1604617"/>
          </a:xfrm>
          <a:prstGeom prst="rect">
            <a:avLst/>
          </a:prstGeom>
        </p:spPr>
      </p:pic>
      <p:cxnSp>
        <p:nvCxnSpPr>
          <p:cNvPr id="19" name="Straight Arrow Connector 18"/>
          <p:cNvCxnSpPr/>
          <p:nvPr/>
        </p:nvCxnSpPr>
        <p:spPr>
          <a:xfrm>
            <a:off x="5386059" y="3497403"/>
            <a:ext cx="1067904" cy="354"/>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5275842" y="2989926"/>
            <a:ext cx="1178121" cy="507831"/>
          </a:xfrm>
          <a:prstGeom prst="rect">
            <a:avLst/>
          </a:prstGeom>
          <a:noFill/>
        </p:spPr>
        <p:txBody>
          <a:bodyPr wrap="square" rtlCol="0">
            <a:spAutoFit/>
          </a:bodyPr>
          <a:lstStyle/>
          <a:p>
            <a:pPr algn="ctr"/>
            <a:r>
              <a:rPr lang="en-US" sz="1350" dirty="0" smtClean="0">
                <a:solidFill>
                  <a:schemeClr val="bg2">
                    <a:lumMod val="10000"/>
                  </a:schemeClr>
                </a:solidFill>
              </a:rPr>
              <a:t>2. Scanning each pixel</a:t>
            </a:r>
            <a:endParaRPr lang="en-US" sz="1350" dirty="0">
              <a:solidFill>
                <a:schemeClr val="bg2">
                  <a:lumMod val="10000"/>
                </a:schemeClr>
              </a:solidFill>
            </a:endParaRPr>
          </a:p>
        </p:txBody>
      </p:sp>
      <p:cxnSp>
        <p:nvCxnSpPr>
          <p:cNvPr id="22" name="Elbow Connector 21"/>
          <p:cNvCxnSpPr>
            <a:endCxn id="23" idx="3"/>
          </p:cNvCxnSpPr>
          <p:nvPr/>
        </p:nvCxnSpPr>
        <p:spPr>
          <a:xfrm flipH="1">
            <a:off x="6387227" y="3494409"/>
            <a:ext cx="1799304" cy="2233611"/>
          </a:xfrm>
          <a:prstGeom prst="bentConnector3">
            <a:avLst>
              <a:gd name="adj1" fmla="val -39297"/>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7730" y="4818271"/>
            <a:ext cx="1819497" cy="1819497"/>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645" y="2706177"/>
            <a:ext cx="1702886" cy="1691302"/>
          </a:xfrm>
          <a:prstGeom prst="rect">
            <a:avLst/>
          </a:prstGeom>
        </p:spPr>
      </p:pic>
      <p:sp>
        <p:nvSpPr>
          <p:cNvPr id="31"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32"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How does Emotion API work?</a:t>
            </a:r>
            <a:endParaRPr lang="en-US" sz="2700" dirty="0">
              <a:solidFill>
                <a:schemeClr val="bg2">
                  <a:lumMod val="10000"/>
                </a:schemeClr>
              </a:solidFill>
            </a:endParaRPr>
          </a:p>
        </p:txBody>
      </p:sp>
      <p:sp>
        <p:nvSpPr>
          <p:cNvPr id="33" name="TextBox 32"/>
          <p:cNvSpPr txBox="1"/>
          <p:nvPr/>
        </p:nvSpPr>
        <p:spPr>
          <a:xfrm>
            <a:off x="6483645" y="5427937"/>
            <a:ext cx="2139360" cy="300082"/>
          </a:xfrm>
          <a:prstGeom prst="rect">
            <a:avLst/>
          </a:prstGeom>
          <a:noFill/>
        </p:spPr>
        <p:txBody>
          <a:bodyPr wrap="square" rtlCol="0">
            <a:spAutoFit/>
          </a:bodyPr>
          <a:lstStyle/>
          <a:p>
            <a:pPr algn="ctr"/>
            <a:r>
              <a:rPr lang="en-US" sz="1350" dirty="0" smtClean="0">
                <a:solidFill>
                  <a:schemeClr val="bg2">
                    <a:lumMod val="10000"/>
                  </a:schemeClr>
                </a:solidFill>
              </a:rPr>
              <a:t>3. </a:t>
            </a:r>
            <a:r>
              <a:rPr lang="vi-VN" sz="1350" dirty="0" smtClean="0">
                <a:solidFill>
                  <a:schemeClr val="bg2">
                    <a:lumMod val="10000"/>
                  </a:schemeClr>
                </a:solidFill>
              </a:rPr>
              <a:t>Forming </a:t>
            </a:r>
            <a:r>
              <a:rPr lang="en-US" sz="1350" dirty="0" smtClean="0">
                <a:solidFill>
                  <a:schemeClr val="bg2">
                    <a:lumMod val="10000"/>
                  </a:schemeClr>
                </a:solidFill>
              </a:rPr>
              <a:t>matrix</a:t>
            </a:r>
            <a:endParaRPr lang="en-US" sz="1350" dirty="0">
              <a:solidFill>
                <a:schemeClr val="bg2">
                  <a:lumMod val="10000"/>
                </a:schemeClr>
              </a:solidFill>
            </a:endParaRPr>
          </a:p>
        </p:txBody>
      </p: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46</a:t>
            </a:fld>
            <a:endParaRPr lang="en-US">
              <a:solidFill>
                <a:schemeClr val="bg2">
                  <a:lumMod val="10000"/>
                </a:schemeClr>
              </a:solidFill>
            </a:endParaRPr>
          </a:p>
        </p:txBody>
      </p:sp>
    </p:spTree>
    <p:extLst>
      <p:ext uri="{BB962C8B-B14F-4D97-AF65-F5344CB8AC3E}">
        <p14:creationId xmlns:p14="http://schemas.microsoft.com/office/powerpoint/2010/main" val="5520387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91403" y="2314576"/>
            <a:ext cx="771365" cy="380873"/>
          </a:xfrm>
          <a:prstGeom prst="rect">
            <a:avLst/>
          </a:prstGeom>
          <a:noFill/>
        </p:spPr>
        <p:txBody>
          <a:bodyPr wrap="none" rtlCol="0">
            <a:spAutoFit/>
          </a:bodyPr>
          <a:lstStyle/>
          <a:p>
            <a:r>
              <a:rPr lang="en-US" sz="1875" b="1" dirty="0">
                <a:solidFill>
                  <a:schemeClr val="bg2">
                    <a:lumMod val="10000"/>
                  </a:schemeClr>
                </a:solidFill>
              </a:rPr>
              <a:t>Input</a:t>
            </a:r>
          </a:p>
        </p:txBody>
      </p:sp>
      <p:sp>
        <p:nvSpPr>
          <p:cNvPr id="2" name="TextBox 1"/>
          <p:cNvSpPr txBox="1"/>
          <p:nvPr/>
        </p:nvSpPr>
        <p:spPr>
          <a:xfrm>
            <a:off x="1879395" y="2989926"/>
            <a:ext cx="1714834" cy="507831"/>
          </a:xfrm>
          <a:prstGeom prst="rect">
            <a:avLst/>
          </a:prstGeom>
          <a:noFill/>
        </p:spPr>
        <p:txBody>
          <a:bodyPr wrap="square" rtlCol="0">
            <a:spAutoFit/>
          </a:bodyPr>
          <a:lstStyle/>
          <a:p>
            <a:pPr algn="ctr"/>
            <a:r>
              <a:rPr lang="en-US" sz="1350" dirty="0" smtClean="0">
                <a:solidFill>
                  <a:schemeClr val="bg2">
                    <a:lumMod val="10000"/>
                  </a:schemeClr>
                </a:solidFill>
              </a:rPr>
              <a:t>1. C</a:t>
            </a:r>
            <a:r>
              <a:rPr lang="vi-VN" sz="1350" dirty="0">
                <a:solidFill>
                  <a:schemeClr val="bg2">
                    <a:lumMod val="10000"/>
                  </a:schemeClr>
                </a:solidFill>
              </a:rPr>
              <a:t>onvert to </a:t>
            </a:r>
            <a:r>
              <a:rPr lang="vi-VN" sz="1350" dirty="0" smtClean="0">
                <a:solidFill>
                  <a:schemeClr val="bg2">
                    <a:lumMod val="10000"/>
                  </a:schemeClr>
                </a:solidFill>
              </a:rPr>
              <a:t>image black </a:t>
            </a:r>
            <a:r>
              <a:rPr lang="vi-VN" sz="1350" dirty="0">
                <a:solidFill>
                  <a:schemeClr val="bg2">
                    <a:lumMod val="10000"/>
                  </a:schemeClr>
                </a:solidFill>
              </a:rPr>
              <a:t>and white</a:t>
            </a:r>
            <a:endParaRPr lang="en-US" sz="1350" dirty="0">
              <a:solidFill>
                <a:schemeClr val="bg2">
                  <a:lumMod val="10000"/>
                </a:schemeClr>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78" y="2695449"/>
            <a:ext cx="1604617" cy="1604617"/>
          </a:xfrm>
          <a:prstGeom prst="rect">
            <a:avLst/>
          </a:prstGeom>
        </p:spPr>
      </p:pic>
      <p:cxnSp>
        <p:nvCxnSpPr>
          <p:cNvPr id="10" name="Straight Arrow Connector 9"/>
          <p:cNvCxnSpPr/>
          <p:nvPr/>
        </p:nvCxnSpPr>
        <p:spPr>
          <a:xfrm flipV="1">
            <a:off x="1956391" y="3508486"/>
            <a:ext cx="1637838" cy="1"/>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225" y="2706177"/>
            <a:ext cx="1604617" cy="1604617"/>
          </a:xfrm>
          <a:prstGeom prst="rect">
            <a:avLst/>
          </a:prstGeom>
        </p:spPr>
      </p:pic>
      <p:cxnSp>
        <p:nvCxnSpPr>
          <p:cNvPr id="19" name="Straight Arrow Connector 18"/>
          <p:cNvCxnSpPr/>
          <p:nvPr/>
        </p:nvCxnSpPr>
        <p:spPr>
          <a:xfrm>
            <a:off x="5386059" y="3497403"/>
            <a:ext cx="1067904" cy="354"/>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5275842" y="2989926"/>
            <a:ext cx="1178121" cy="507831"/>
          </a:xfrm>
          <a:prstGeom prst="rect">
            <a:avLst/>
          </a:prstGeom>
          <a:noFill/>
        </p:spPr>
        <p:txBody>
          <a:bodyPr wrap="square" rtlCol="0">
            <a:spAutoFit/>
          </a:bodyPr>
          <a:lstStyle/>
          <a:p>
            <a:pPr algn="ctr"/>
            <a:r>
              <a:rPr lang="en-US" sz="1350" dirty="0" smtClean="0">
                <a:solidFill>
                  <a:schemeClr val="bg2">
                    <a:lumMod val="10000"/>
                  </a:schemeClr>
                </a:solidFill>
              </a:rPr>
              <a:t>2. Scanning each pixel</a:t>
            </a:r>
            <a:endParaRPr lang="en-US" sz="1350" dirty="0">
              <a:solidFill>
                <a:schemeClr val="bg2">
                  <a:lumMod val="10000"/>
                </a:schemeClr>
              </a:solidFill>
            </a:endParaRPr>
          </a:p>
        </p:txBody>
      </p:sp>
      <p:cxnSp>
        <p:nvCxnSpPr>
          <p:cNvPr id="22" name="Elbow Connector 21"/>
          <p:cNvCxnSpPr>
            <a:endCxn id="23" idx="3"/>
          </p:cNvCxnSpPr>
          <p:nvPr/>
        </p:nvCxnSpPr>
        <p:spPr>
          <a:xfrm flipH="1">
            <a:off x="6387227" y="3494409"/>
            <a:ext cx="1799304" cy="2233611"/>
          </a:xfrm>
          <a:prstGeom prst="bentConnector3">
            <a:avLst>
              <a:gd name="adj1" fmla="val -39297"/>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7730" y="4818271"/>
            <a:ext cx="1819497" cy="1819497"/>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645" y="2706177"/>
            <a:ext cx="1702886" cy="1691302"/>
          </a:xfrm>
          <a:prstGeom prst="rect">
            <a:avLst/>
          </a:prstGeom>
        </p:spPr>
      </p:pic>
      <p:sp>
        <p:nvSpPr>
          <p:cNvPr id="31"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32"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How does Emotion API work?</a:t>
            </a:r>
            <a:endParaRPr lang="en-US" sz="2700" dirty="0">
              <a:solidFill>
                <a:schemeClr val="bg2">
                  <a:lumMod val="10000"/>
                </a:schemeClr>
              </a:solidFill>
            </a:endParaRPr>
          </a:p>
        </p:txBody>
      </p:sp>
      <p:sp>
        <p:nvSpPr>
          <p:cNvPr id="33" name="TextBox 32"/>
          <p:cNvSpPr txBox="1"/>
          <p:nvPr/>
        </p:nvSpPr>
        <p:spPr>
          <a:xfrm>
            <a:off x="6483645" y="5427937"/>
            <a:ext cx="2139360" cy="300082"/>
          </a:xfrm>
          <a:prstGeom prst="rect">
            <a:avLst/>
          </a:prstGeom>
          <a:noFill/>
        </p:spPr>
        <p:txBody>
          <a:bodyPr wrap="square" rtlCol="0">
            <a:spAutoFit/>
          </a:bodyPr>
          <a:lstStyle/>
          <a:p>
            <a:pPr algn="ctr"/>
            <a:r>
              <a:rPr lang="en-US" sz="1350" dirty="0" smtClean="0">
                <a:solidFill>
                  <a:schemeClr val="bg2">
                    <a:lumMod val="10000"/>
                  </a:schemeClr>
                </a:solidFill>
              </a:rPr>
              <a:t>3. </a:t>
            </a:r>
            <a:r>
              <a:rPr lang="vi-VN" sz="1350" dirty="0" smtClean="0">
                <a:solidFill>
                  <a:schemeClr val="bg2">
                    <a:lumMod val="10000"/>
                  </a:schemeClr>
                </a:solidFill>
              </a:rPr>
              <a:t>Forming </a:t>
            </a:r>
            <a:r>
              <a:rPr lang="en-US" sz="1350" dirty="0" smtClean="0">
                <a:solidFill>
                  <a:schemeClr val="bg2">
                    <a:lumMod val="10000"/>
                  </a:schemeClr>
                </a:solidFill>
              </a:rPr>
              <a:t>matrix</a:t>
            </a:r>
            <a:endParaRPr lang="en-US" sz="1350" dirty="0">
              <a:solidFill>
                <a:schemeClr val="bg2">
                  <a:lumMod val="10000"/>
                </a:schemeClr>
              </a:solidFill>
            </a:endParaRPr>
          </a:p>
        </p:txBody>
      </p:sp>
      <p:cxnSp>
        <p:nvCxnSpPr>
          <p:cNvPr id="34" name="Straight Arrow Connector 33"/>
          <p:cNvCxnSpPr/>
          <p:nvPr/>
        </p:nvCxnSpPr>
        <p:spPr>
          <a:xfrm flipH="1">
            <a:off x="2736812" y="5728019"/>
            <a:ext cx="1734501" cy="0"/>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3149937" y="5427937"/>
            <a:ext cx="1329083" cy="300082"/>
          </a:xfrm>
          <a:prstGeom prst="rect">
            <a:avLst/>
          </a:prstGeom>
          <a:noFill/>
        </p:spPr>
        <p:txBody>
          <a:bodyPr wrap="square" rtlCol="0">
            <a:spAutoFit/>
          </a:bodyPr>
          <a:lstStyle/>
          <a:p>
            <a:pPr algn="ctr"/>
            <a:r>
              <a:rPr lang="en-US" sz="1350" dirty="0" smtClean="0">
                <a:solidFill>
                  <a:schemeClr val="bg2">
                    <a:lumMod val="10000"/>
                  </a:schemeClr>
                </a:solidFill>
              </a:rPr>
              <a:t>4. Algorithms</a:t>
            </a:r>
            <a:endParaRPr lang="en-US" sz="1350" dirty="0">
              <a:solidFill>
                <a:schemeClr val="bg2">
                  <a:lumMod val="10000"/>
                </a:schemeClr>
              </a:solidFill>
            </a:endParaRPr>
          </a:p>
        </p:txBody>
      </p:sp>
      <p:sp>
        <p:nvSpPr>
          <p:cNvPr id="4" name="Slide Number Placeholder 3"/>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47</a:t>
            </a:fld>
            <a:endParaRPr lang="en-US">
              <a:solidFill>
                <a:schemeClr val="bg2">
                  <a:lumMod val="10000"/>
                </a:schemeClr>
              </a:solidFill>
            </a:endParaRP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548" y="4386119"/>
            <a:ext cx="2257483" cy="2251649"/>
          </a:xfrm>
          <a:prstGeom prst="rect">
            <a:avLst/>
          </a:prstGeom>
        </p:spPr>
      </p:pic>
    </p:spTree>
    <p:extLst>
      <p:ext uri="{BB962C8B-B14F-4D97-AF65-F5344CB8AC3E}">
        <p14:creationId xmlns:p14="http://schemas.microsoft.com/office/powerpoint/2010/main" val="13183158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730" y="4818271"/>
            <a:ext cx="1819497" cy="1819497"/>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48" y="2294456"/>
            <a:ext cx="2311006" cy="1532905"/>
          </a:xfrm>
          <a:prstGeom prst="rect">
            <a:avLst/>
          </a:prstGeom>
        </p:spPr>
      </p:pic>
      <p:sp>
        <p:nvSpPr>
          <p:cNvPr id="31"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32" name="Title 3"/>
          <p:cNvSpPr txBox="1">
            <a:spLocks/>
          </p:cNvSpPr>
          <p:nvPr/>
        </p:nvSpPr>
        <p:spPr>
          <a:xfrm>
            <a:off x="244548" y="606056"/>
            <a:ext cx="6290723"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How does Emotion API work?</a:t>
            </a:r>
            <a:endParaRPr lang="en-US" sz="2700" dirty="0">
              <a:solidFill>
                <a:schemeClr val="bg2">
                  <a:lumMod val="10000"/>
                </a:schemeClr>
              </a:solidFill>
            </a:endParaRPr>
          </a:p>
        </p:txBody>
      </p:sp>
      <p:cxnSp>
        <p:nvCxnSpPr>
          <p:cNvPr id="34" name="Straight Arrow Connector 33"/>
          <p:cNvCxnSpPr/>
          <p:nvPr/>
        </p:nvCxnSpPr>
        <p:spPr>
          <a:xfrm flipH="1">
            <a:off x="3190771" y="5728019"/>
            <a:ext cx="1280541" cy="0"/>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3149937" y="5427937"/>
            <a:ext cx="1329083" cy="300082"/>
          </a:xfrm>
          <a:prstGeom prst="rect">
            <a:avLst/>
          </a:prstGeom>
          <a:noFill/>
        </p:spPr>
        <p:txBody>
          <a:bodyPr wrap="square" rtlCol="0">
            <a:spAutoFit/>
          </a:bodyPr>
          <a:lstStyle/>
          <a:p>
            <a:pPr algn="ctr"/>
            <a:r>
              <a:rPr lang="en-US" sz="1350" dirty="0" smtClean="0">
                <a:solidFill>
                  <a:schemeClr val="bg2">
                    <a:lumMod val="10000"/>
                  </a:schemeClr>
                </a:solidFill>
              </a:rPr>
              <a:t>4. Algorithms</a:t>
            </a:r>
            <a:endParaRPr lang="en-US" sz="1350" dirty="0">
              <a:solidFill>
                <a:schemeClr val="bg2">
                  <a:lumMod val="10000"/>
                </a:schemeClr>
              </a:solidFill>
            </a:endParaRPr>
          </a:p>
        </p:txBody>
      </p:sp>
      <p:sp>
        <p:nvSpPr>
          <p:cNvPr id="21" name="TextBox 20"/>
          <p:cNvSpPr txBox="1"/>
          <p:nvPr/>
        </p:nvSpPr>
        <p:spPr>
          <a:xfrm>
            <a:off x="3023273" y="2974597"/>
            <a:ext cx="2994919" cy="300082"/>
          </a:xfrm>
          <a:prstGeom prst="rect">
            <a:avLst/>
          </a:prstGeom>
          <a:noFill/>
        </p:spPr>
        <p:txBody>
          <a:bodyPr wrap="square" rtlCol="0">
            <a:spAutoFit/>
          </a:bodyPr>
          <a:lstStyle/>
          <a:p>
            <a:pPr algn="ctr"/>
            <a:r>
              <a:rPr lang="en-US" sz="1350" dirty="0" smtClean="0">
                <a:solidFill>
                  <a:schemeClr val="bg2">
                    <a:lumMod val="10000"/>
                  </a:schemeClr>
                </a:solidFill>
              </a:rPr>
              <a:t>5. Calculate ratio in face landmark</a:t>
            </a:r>
            <a:endParaRPr lang="en-US" sz="1350" dirty="0">
              <a:solidFill>
                <a:schemeClr val="bg2">
                  <a:lumMod val="10000"/>
                </a:schemeClr>
              </a:solidFill>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610" y="2252234"/>
            <a:ext cx="2062459" cy="2425765"/>
          </a:xfrm>
          <a:prstGeom prst="rect">
            <a:avLst/>
          </a:prstGeom>
        </p:spPr>
      </p:pic>
      <p:sp>
        <p:nvSpPr>
          <p:cNvPr id="26" name="TextBox 25"/>
          <p:cNvSpPr txBox="1"/>
          <p:nvPr/>
        </p:nvSpPr>
        <p:spPr>
          <a:xfrm>
            <a:off x="8177069" y="3274679"/>
            <a:ext cx="966931" cy="380873"/>
          </a:xfrm>
          <a:prstGeom prst="rect">
            <a:avLst/>
          </a:prstGeom>
          <a:noFill/>
        </p:spPr>
        <p:txBody>
          <a:bodyPr wrap="none" rtlCol="0">
            <a:spAutoFit/>
          </a:bodyPr>
          <a:lstStyle/>
          <a:p>
            <a:r>
              <a:rPr lang="en-US" sz="1875" b="1" dirty="0">
                <a:solidFill>
                  <a:schemeClr val="bg2">
                    <a:lumMod val="10000"/>
                  </a:schemeClr>
                </a:solidFill>
              </a:rPr>
              <a:t>Output</a:t>
            </a: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48</a:t>
            </a:fld>
            <a:endParaRPr lang="en-US">
              <a:solidFill>
                <a:schemeClr val="bg2">
                  <a:lumMod val="10000"/>
                </a:schemeClr>
              </a:solidFill>
            </a:endParaRPr>
          </a:p>
        </p:txBody>
      </p:sp>
      <p:sp>
        <p:nvSpPr>
          <p:cNvPr id="7" name="Right Brace 6"/>
          <p:cNvSpPr/>
          <p:nvPr/>
        </p:nvSpPr>
        <p:spPr>
          <a:xfrm>
            <a:off x="2567128" y="2252234"/>
            <a:ext cx="359727" cy="4471919"/>
          </a:xfrm>
          <a:prstGeom prst="rightBrace">
            <a:avLst>
              <a:gd name="adj1" fmla="val 8333"/>
              <a:gd name="adj2" fmla="val 24785"/>
            </a:avLst>
          </a:prstGeom>
          <a:ln>
            <a:solidFill>
              <a:srgbClr val="00206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cxnSp>
        <p:nvCxnSpPr>
          <p:cNvPr id="22" name="Straight Arrow Connector 21"/>
          <p:cNvCxnSpPr/>
          <p:nvPr/>
        </p:nvCxnSpPr>
        <p:spPr>
          <a:xfrm flipV="1">
            <a:off x="3023273" y="3344815"/>
            <a:ext cx="2994919" cy="1"/>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801622" y="3944916"/>
            <a:ext cx="1144865" cy="369332"/>
          </a:xfrm>
          <a:prstGeom prst="rect">
            <a:avLst/>
          </a:prstGeom>
          <a:noFill/>
        </p:spPr>
        <p:txBody>
          <a:bodyPr wrap="none" rtlCol="0">
            <a:spAutoFit/>
          </a:bodyPr>
          <a:lstStyle/>
          <a:p>
            <a:r>
              <a:rPr lang="en-US" b="1" dirty="0" smtClean="0">
                <a:solidFill>
                  <a:schemeClr val="bg2">
                    <a:lumMod val="10000"/>
                  </a:schemeClr>
                </a:solidFill>
              </a:rPr>
              <a:t>Compare</a:t>
            </a:r>
            <a:endParaRPr lang="en-US" b="1" dirty="0">
              <a:solidFill>
                <a:schemeClr val="bg2">
                  <a:lumMod val="10000"/>
                </a:schemeClr>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548" y="4386119"/>
            <a:ext cx="2257483" cy="2251649"/>
          </a:xfrm>
          <a:prstGeom prst="rect">
            <a:avLst/>
          </a:prstGeom>
        </p:spPr>
      </p:pic>
    </p:spTree>
    <p:extLst>
      <p:ext uri="{BB962C8B-B14F-4D97-AF65-F5344CB8AC3E}">
        <p14:creationId xmlns:p14="http://schemas.microsoft.com/office/powerpoint/2010/main" val="18461551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2867025"/>
            <a:ext cx="2308057" cy="2714625"/>
          </a:xfrm>
          <a:prstGeom prst="rect">
            <a:avLst/>
          </a:prstGeom>
        </p:spPr>
      </p:pic>
      <p:sp>
        <p:nvSpPr>
          <p:cNvPr id="3" name="TextBox 2"/>
          <p:cNvSpPr txBox="1"/>
          <p:nvPr/>
        </p:nvSpPr>
        <p:spPr>
          <a:xfrm>
            <a:off x="3538537" y="2879738"/>
            <a:ext cx="2066925" cy="2689198"/>
          </a:xfrm>
          <a:prstGeom prst="rect">
            <a:avLst/>
          </a:prstGeom>
          <a:noFill/>
        </p:spPr>
        <p:txBody>
          <a:bodyPr wrap="square" rtlCol="0">
            <a:spAutoFit/>
          </a:bodyPr>
          <a:lstStyle/>
          <a:p>
            <a:r>
              <a:rPr lang="en-US" sz="1875" b="1" dirty="0">
                <a:solidFill>
                  <a:schemeClr val="bg2">
                    <a:lumMod val="10000"/>
                  </a:schemeClr>
                </a:solidFill>
              </a:rPr>
              <a:t>Anger</a:t>
            </a:r>
          </a:p>
          <a:p>
            <a:r>
              <a:rPr lang="en-US" sz="1875" b="1" dirty="0">
                <a:solidFill>
                  <a:schemeClr val="bg2">
                    <a:lumMod val="10000"/>
                  </a:schemeClr>
                </a:solidFill>
              </a:rPr>
              <a:t>Contempt</a:t>
            </a:r>
          </a:p>
          <a:p>
            <a:r>
              <a:rPr lang="en-US" sz="1875" b="1" dirty="0">
                <a:solidFill>
                  <a:schemeClr val="bg2">
                    <a:lumMod val="10000"/>
                  </a:schemeClr>
                </a:solidFill>
              </a:rPr>
              <a:t>Disgust</a:t>
            </a:r>
          </a:p>
          <a:p>
            <a:r>
              <a:rPr lang="en-US" sz="1875" b="1" dirty="0">
                <a:solidFill>
                  <a:schemeClr val="bg2">
                    <a:lumMod val="10000"/>
                  </a:schemeClr>
                </a:solidFill>
              </a:rPr>
              <a:t>Fear</a:t>
            </a:r>
          </a:p>
          <a:p>
            <a:r>
              <a:rPr lang="en-US" sz="1875" b="1" dirty="0">
                <a:solidFill>
                  <a:schemeClr val="bg2">
                    <a:lumMod val="10000"/>
                  </a:schemeClr>
                </a:solidFill>
              </a:rPr>
              <a:t>Happiness</a:t>
            </a:r>
          </a:p>
          <a:p>
            <a:r>
              <a:rPr lang="en-US" sz="1875" b="1" dirty="0">
                <a:solidFill>
                  <a:schemeClr val="bg2">
                    <a:lumMod val="10000"/>
                  </a:schemeClr>
                </a:solidFill>
              </a:rPr>
              <a:t>Neutral</a:t>
            </a:r>
          </a:p>
          <a:p>
            <a:r>
              <a:rPr lang="en-US" sz="1875" b="1" dirty="0">
                <a:solidFill>
                  <a:schemeClr val="bg2">
                    <a:lumMod val="10000"/>
                  </a:schemeClr>
                </a:solidFill>
              </a:rPr>
              <a:t>Sadness</a:t>
            </a:r>
          </a:p>
          <a:p>
            <a:r>
              <a:rPr lang="en-US" sz="1875" b="1" dirty="0">
                <a:solidFill>
                  <a:schemeClr val="bg2">
                    <a:lumMod val="10000"/>
                  </a:schemeClr>
                </a:solidFill>
              </a:rPr>
              <a:t>Surprise</a:t>
            </a:r>
          </a:p>
          <a:p>
            <a:endParaRPr lang="en-US" sz="1875" b="1" dirty="0">
              <a:solidFill>
                <a:schemeClr val="bg2">
                  <a:lumMod val="10000"/>
                </a:schemeClr>
              </a:solidFill>
            </a:endParaRPr>
          </a:p>
        </p:txBody>
      </p:sp>
      <p:sp>
        <p:nvSpPr>
          <p:cNvPr id="6" name="TextBox 5"/>
          <p:cNvSpPr txBox="1"/>
          <p:nvPr/>
        </p:nvSpPr>
        <p:spPr>
          <a:xfrm>
            <a:off x="6920327" y="3864433"/>
            <a:ext cx="909223" cy="438582"/>
          </a:xfrm>
          <a:prstGeom prst="rect">
            <a:avLst/>
          </a:prstGeom>
          <a:noFill/>
        </p:spPr>
        <p:txBody>
          <a:bodyPr wrap="none" rtlCol="0">
            <a:spAutoFit/>
          </a:bodyPr>
          <a:lstStyle/>
          <a:p>
            <a:r>
              <a:rPr lang="en-US" sz="2250" dirty="0">
                <a:solidFill>
                  <a:schemeClr val="bg2">
                    <a:lumMod val="10000"/>
                  </a:schemeClr>
                </a:solidFill>
              </a:rPr>
              <a:t>[0..1]</a:t>
            </a:r>
          </a:p>
        </p:txBody>
      </p:sp>
      <p:sp>
        <p:nvSpPr>
          <p:cNvPr id="9" name="TextBox 8"/>
          <p:cNvSpPr txBox="1"/>
          <p:nvPr/>
        </p:nvSpPr>
        <p:spPr>
          <a:xfrm>
            <a:off x="1092895" y="2411905"/>
            <a:ext cx="966931" cy="380873"/>
          </a:xfrm>
          <a:prstGeom prst="rect">
            <a:avLst/>
          </a:prstGeom>
          <a:noFill/>
        </p:spPr>
        <p:txBody>
          <a:bodyPr wrap="none" rtlCol="0">
            <a:spAutoFit/>
          </a:bodyPr>
          <a:lstStyle/>
          <a:p>
            <a:r>
              <a:rPr lang="en-US" sz="1875" b="1" dirty="0">
                <a:solidFill>
                  <a:schemeClr val="bg2">
                    <a:lumMod val="10000"/>
                  </a:schemeClr>
                </a:solidFill>
              </a:rPr>
              <a:t>Output</a:t>
            </a:r>
          </a:p>
        </p:txBody>
      </p:sp>
      <p:cxnSp>
        <p:nvCxnSpPr>
          <p:cNvPr id="10" name="Straight Arrow Connector 9"/>
          <p:cNvCxnSpPr/>
          <p:nvPr/>
        </p:nvCxnSpPr>
        <p:spPr>
          <a:xfrm flipV="1">
            <a:off x="4997303" y="4083724"/>
            <a:ext cx="1637838" cy="1"/>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3"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4"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How does Emotion API work?</a:t>
            </a:r>
            <a:endParaRPr lang="en-US" sz="2700" dirty="0">
              <a:solidFill>
                <a:schemeClr val="bg2">
                  <a:lumMod val="10000"/>
                </a:schemeClr>
              </a:solidFill>
            </a:endParaRPr>
          </a:p>
        </p:txBody>
      </p:sp>
      <p:sp>
        <p:nvSpPr>
          <p:cNvPr id="4" name="Slide Number Placeholder 3"/>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49</a:t>
            </a:fld>
            <a:endParaRPr lang="en-US">
              <a:solidFill>
                <a:schemeClr val="bg2">
                  <a:lumMod val="10000"/>
                </a:schemeClr>
              </a:solidFill>
            </a:endParaRPr>
          </a:p>
        </p:txBody>
      </p:sp>
    </p:spTree>
    <p:extLst>
      <p:ext uri="{BB962C8B-B14F-4D97-AF65-F5344CB8AC3E}">
        <p14:creationId xmlns:p14="http://schemas.microsoft.com/office/powerpoint/2010/main" val="249924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8" y="606056"/>
            <a:ext cx="6272793"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Problem</a:t>
            </a:r>
            <a:endParaRPr lang="en-US" sz="2700" dirty="0">
              <a:solidFill>
                <a:schemeClr val="bg2">
                  <a:lumMod val="10000"/>
                </a:schemeClr>
              </a:solidFill>
            </a:endParaRPr>
          </a:p>
        </p:txBody>
      </p:sp>
      <p:sp>
        <p:nvSpPr>
          <p:cNvPr id="2" name="TextBox 1"/>
          <p:cNvSpPr txBox="1"/>
          <p:nvPr/>
        </p:nvSpPr>
        <p:spPr>
          <a:xfrm>
            <a:off x="244548" y="2063380"/>
            <a:ext cx="1063112" cy="369332"/>
          </a:xfrm>
          <a:prstGeom prst="rect">
            <a:avLst/>
          </a:prstGeom>
          <a:noFill/>
        </p:spPr>
        <p:txBody>
          <a:bodyPr wrap="none" rtlCol="0">
            <a:spAutoFit/>
          </a:bodyPr>
          <a:lstStyle/>
          <a:p>
            <a:r>
              <a:rPr lang="en-US" dirty="0" smtClean="0">
                <a:solidFill>
                  <a:schemeClr val="bg2">
                    <a:lumMod val="10000"/>
                  </a:schemeClr>
                </a:solidFill>
              </a:rPr>
              <a:t>Scenario</a:t>
            </a:r>
            <a:endParaRPr lang="en-US" dirty="0">
              <a:solidFill>
                <a:schemeClr val="bg2">
                  <a:lumMod val="10000"/>
                </a:schemeClr>
              </a:solidFill>
            </a:endParaRPr>
          </a:p>
        </p:txBody>
      </p:sp>
      <p:sp>
        <p:nvSpPr>
          <p:cNvPr id="3" name="TextBox 2"/>
          <p:cNvSpPr txBox="1"/>
          <p:nvPr/>
        </p:nvSpPr>
        <p:spPr>
          <a:xfrm>
            <a:off x="563526" y="2507805"/>
            <a:ext cx="4780219" cy="646331"/>
          </a:xfrm>
          <a:prstGeom prst="rect">
            <a:avLst/>
          </a:prstGeom>
          <a:noFill/>
        </p:spPr>
        <p:txBody>
          <a:bodyPr wrap="none" rtlCol="0">
            <a:spAutoFit/>
          </a:bodyPr>
          <a:lstStyle/>
          <a:p>
            <a:r>
              <a:rPr lang="en-US" dirty="0" err="1" smtClean="0">
                <a:solidFill>
                  <a:schemeClr val="bg2">
                    <a:lumMod val="10000"/>
                  </a:schemeClr>
                </a:solidFill>
              </a:rPr>
              <a:t>Mr.Sang</a:t>
            </a:r>
            <a:r>
              <a:rPr lang="en-US" dirty="0" smtClean="0">
                <a:solidFill>
                  <a:schemeClr val="bg2">
                    <a:lumMod val="10000"/>
                  </a:schemeClr>
                </a:solidFill>
              </a:rPr>
              <a:t> </a:t>
            </a:r>
            <a:r>
              <a:rPr lang="en-US" dirty="0">
                <a:solidFill>
                  <a:schemeClr val="bg2">
                    <a:lumMod val="10000"/>
                  </a:schemeClr>
                </a:solidFill>
              </a:rPr>
              <a:t>wants to apply for a visa credit card</a:t>
            </a:r>
          </a:p>
          <a:p>
            <a:endParaRPr lang="en-US" dirty="0">
              <a:solidFill>
                <a:schemeClr val="bg2">
                  <a:lumMod val="10000"/>
                </a:schemeClr>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27" y="2952230"/>
            <a:ext cx="1624648" cy="1624099"/>
          </a:xfrm>
          <a:prstGeom prst="rect">
            <a:avLst/>
          </a:prstGeom>
        </p:spPr>
      </p:pic>
      <p:sp>
        <p:nvSpPr>
          <p:cNvPr id="13" name="TextBox 12"/>
          <p:cNvSpPr txBox="1"/>
          <p:nvPr/>
        </p:nvSpPr>
        <p:spPr>
          <a:xfrm>
            <a:off x="244548" y="4613719"/>
            <a:ext cx="2326406" cy="369332"/>
          </a:xfrm>
          <a:prstGeom prst="rect">
            <a:avLst/>
          </a:prstGeom>
          <a:noFill/>
        </p:spPr>
        <p:txBody>
          <a:bodyPr wrap="none" rtlCol="0">
            <a:spAutoFit/>
          </a:bodyPr>
          <a:lstStyle/>
          <a:p>
            <a:r>
              <a:rPr lang="vi-VN" dirty="0" smtClean="0">
                <a:solidFill>
                  <a:schemeClr val="bg2">
                    <a:lumMod val="10000"/>
                  </a:schemeClr>
                </a:solidFill>
              </a:rPr>
              <a:t>Mr. Sang (Customer)</a:t>
            </a:r>
            <a:endParaRPr lang="en-US" dirty="0">
              <a:solidFill>
                <a:schemeClr val="bg2">
                  <a:lumMod val="10000"/>
                </a:schemeClr>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927" y="2952230"/>
            <a:ext cx="1869386" cy="1624099"/>
          </a:xfrm>
          <a:prstGeom prst="rect">
            <a:avLst/>
          </a:prstGeom>
        </p:spPr>
      </p:pic>
      <p:cxnSp>
        <p:nvCxnSpPr>
          <p:cNvPr id="15" name="Straight Arrow Connector 14"/>
          <p:cNvCxnSpPr/>
          <p:nvPr/>
        </p:nvCxnSpPr>
        <p:spPr>
          <a:xfrm>
            <a:off x="2349035" y="3739039"/>
            <a:ext cx="328546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3099301" y="3369707"/>
            <a:ext cx="1588897" cy="369332"/>
          </a:xfrm>
          <a:prstGeom prst="rect">
            <a:avLst/>
          </a:prstGeom>
          <a:noFill/>
        </p:spPr>
        <p:txBody>
          <a:bodyPr wrap="none" rtlCol="0">
            <a:spAutoFit/>
          </a:bodyPr>
          <a:lstStyle/>
          <a:p>
            <a:r>
              <a:rPr lang="en-US" dirty="0" smtClean="0">
                <a:solidFill>
                  <a:schemeClr val="bg2">
                    <a:lumMod val="10000"/>
                  </a:schemeClr>
                </a:solidFill>
              </a:rPr>
              <a:t>1. </a:t>
            </a:r>
            <a:r>
              <a:rPr lang="vi-VN" dirty="0" smtClean="0">
                <a:solidFill>
                  <a:schemeClr val="bg2">
                    <a:lumMod val="10000"/>
                  </a:schemeClr>
                </a:solidFill>
              </a:rPr>
              <a:t>Go to bank</a:t>
            </a:r>
            <a:endParaRPr lang="en-US" dirty="0">
              <a:solidFill>
                <a:schemeClr val="bg2">
                  <a:lumMod val="10000"/>
                </a:schemeClr>
              </a:solidFill>
            </a:endParaRPr>
          </a:p>
        </p:txBody>
      </p:sp>
      <p:sp>
        <p:nvSpPr>
          <p:cNvPr id="4" name="Slide Number Placeholder 3"/>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t>5</a:t>
            </a:fld>
            <a:endParaRPr lang="en-US"/>
          </a:p>
        </p:txBody>
      </p:sp>
    </p:spTree>
    <p:extLst>
      <p:ext uri="{BB962C8B-B14F-4D97-AF65-F5344CB8AC3E}">
        <p14:creationId xmlns:p14="http://schemas.microsoft.com/office/powerpoint/2010/main" val="17542035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Analyze Emotion Point</a:t>
            </a:r>
            <a:endParaRPr lang="en-US" sz="2700" dirty="0">
              <a:solidFill>
                <a:schemeClr val="bg2">
                  <a:lumMod val="10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48" y="2495621"/>
            <a:ext cx="2898128" cy="3408638"/>
          </a:xfrm>
          <a:prstGeom prst="rect">
            <a:avLst/>
          </a:prstGeom>
        </p:spPr>
      </p:pic>
      <p:sp>
        <p:nvSpPr>
          <p:cNvPr id="12" name="Explosion 2 11"/>
          <p:cNvSpPr/>
          <p:nvPr/>
        </p:nvSpPr>
        <p:spPr>
          <a:xfrm>
            <a:off x="4667831" y="4197055"/>
            <a:ext cx="2381206" cy="1123242"/>
          </a:xfrm>
          <a:prstGeom prst="irregularSeal2">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i="1" dirty="0" smtClean="0">
                <a:solidFill>
                  <a:schemeClr val="bg2">
                    <a:lumMod val="10000"/>
                  </a:schemeClr>
                </a:solidFill>
                <a:effectLst>
                  <a:outerShdw blurRad="38100" dist="38100" dir="2700000" algn="tl">
                    <a:srgbClr val="000000">
                      <a:alpha val="43137"/>
                    </a:srgbClr>
                  </a:outerShdw>
                </a:effectLst>
              </a:rPr>
              <a:t>How??</a:t>
            </a:r>
            <a:endParaRPr lang="en-US" sz="2000" b="1" i="1" dirty="0">
              <a:solidFill>
                <a:schemeClr val="bg2">
                  <a:lumMod val="10000"/>
                </a:schemeClr>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50</a:t>
            </a:fld>
            <a:endParaRPr lang="en-US">
              <a:solidFill>
                <a:schemeClr val="bg2">
                  <a:lumMod val="10000"/>
                </a:schemeClr>
              </a:solidFill>
            </a:endParaRPr>
          </a:p>
        </p:txBody>
      </p:sp>
      <p:cxnSp>
        <p:nvCxnSpPr>
          <p:cNvPr id="11" name="Straight Arrow Connector 10"/>
          <p:cNvCxnSpPr/>
          <p:nvPr/>
        </p:nvCxnSpPr>
        <p:spPr>
          <a:xfrm flipV="1">
            <a:off x="3142676" y="3141951"/>
            <a:ext cx="610406" cy="1057989"/>
          </a:xfrm>
          <a:prstGeom prst="straightConnector1">
            <a:avLst/>
          </a:prstGeom>
          <a:ln>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3753082" y="2818785"/>
            <a:ext cx="421070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dirty="0" smtClean="0">
                <a:solidFill>
                  <a:schemeClr val="bg2">
                    <a:lumMod val="10000"/>
                  </a:schemeClr>
                </a:solidFill>
              </a:rPr>
              <a:t>How do we know</a:t>
            </a:r>
            <a:r>
              <a:rPr lang="en-US" dirty="0" smtClean="0">
                <a:solidFill>
                  <a:schemeClr val="bg2">
                    <a:lumMod val="10000"/>
                  </a:schemeClr>
                </a:solidFill>
              </a:rPr>
              <a:t> </a:t>
            </a:r>
            <a:r>
              <a:rPr lang="en-US" dirty="0">
                <a:solidFill>
                  <a:schemeClr val="bg2">
                    <a:lumMod val="10000"/>
                  </a:schemeClr>
                </a:solidFill>
              </a:rPr>
              <a:t>emotional </a:t>
            </a:r>
            <a:r>
              <a:rPr lang="en-US" dirty="0" smtClean="0">
                <a:solidFill>
                  <a:schemeClr val="bg2">
                    <a:lumMod val="10000"/>
                  </a:schemeClr>
                </a:solidFill>
              </a:rPr>
              <a:t>indicators suitable for Vietnamese?</a:t>
            </a:r>
            <a:endParaRPr lang="en-US" dirty="0">
              <a:solidFill>
                <a:schemeClr val="bg2">
                  <a:lumMod val="10000"/>
                </a:schemeClr>
              </a:solidFill>
            </a:endParaRPr>
          </a:p>
        </p:txBody>
      </p:sp>
    </p:spTree>
    <p:extLst>
      <p:ext uri="{BB962C8B-B14F-4D97-AF65-F5344CB8AC3E}">
        <p14:creationId xmlns:p14="http://schemas.microsoft.com/office/powerpoint/2010/main" val="8766830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Analyze Emotion Point</a:t>
            </a:r>
            <a:endParaRPr lang="en-US" sz="2700" dirty="0">
              <a:solidFill>
                <a:schemeClr val="bg2">
                  <a:lumMod val="10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48" y="2495621"/>
            <a:ext cx="2898128" cy="3408638"/>
          </a:xfrm>
          <a:prstGeom prst="rect">
            <a:avLst/>
          </a:prstGeom>
        </p:spPr>
      </p:pic>
      <p:sp>
        <p:nvSpPr>
          <p:cNvPr id="14" name="Rectangle 13"/>
          <p:cNvSpPr/>
          <p:nvPr/>
        </p:nvSpPr>
        <p:spPr>
          <a:xfrm>
            <a:off x="4572000" y="4844825"/>
            <a:ext cx="2665439" cy="611706"/>
          </a:xfrm>
          <a:prstGeom prst="rect">
            <a:avLst/>
          </a:prstGeom>
          <a:solidFill>
            <a:schemeClr val="bg2">
              <a:lumMod val="10000"/>
            </a:schemeClr>
          </a:solidFill>
        </p:spPr>
        <p:txBody>
          <a:bodyPr wrap="square">
            <a:spAutoFit/>
          </a:bodyPr>
          <a:lstStyle/>
          <a:p>
            <a:pPr algn="ctr"/>
            <a:r>
              <a:rPr lang="en-US" sz="3375" dirty="0" smtClean="0">
                <a:solidFill>
                  <a:srgbClr val="FF0000"/>
                </a:solidFill>
              </a:rPr>
              <a:t>Take survey</a:t>
            </a:r>
            <a:endParaRPr lang="en-US" sz="3375" dirty="0">
              <a:solidFill>
                <a:srgbClr val="FF0000"/>
              </a:solidFill>
            </a:endParaRPr>
          </a:p>
        </p:txBody>
      </p:sp>
      <p:sp>
        <p:nvSpPr>
          <p:cNvPr id="2" name="Right Arrow 1"/>
          <p:cNvSpPr/>
          <p:nvPr/>
        </p:nvSpPr>
        <p:spPr>
          <a:xfrm rot="5400000">
            <a:off x="5531464" y="4310199"/>
            <a:ext cx="653939" cy="132946"/>
          </a:xfrm>
          <a:prstGeom prst="rightArrow">
            <a:avLst/>
          </a:prstGeom>
          <a:solidFill>
            <a:schemeClr val="bg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51</a:t>
            </a:fld>
            <a:endParaRPr lang="en-US">
              <a:solidFill>
                <a:schemeClr val="bg2">
                  <a:lumMod val="10000"/>
                </a:schemeClr>
              </a:solidFill>
            </a:endParaRPr>
          </a:p>
        </p:txBody>
      </p:sp>
      <p:cxnSp>
        <p:nvCxnSpPr>
          <p:cNvPr id="12" name="Straight Arrow Connector 11"/>
          <p:cNvCxnSpPr/>
          <p:nvPr/>
        </p:nvCxnSpPr>
        <p:spPr>
          <a:xfrm flipV="1">
            <a:off x="3142676" y="3141951"/>
            <a:ext cx="610406" cy="1057989"/>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3753082" y="2818785"/>
            <a:ext cx="421070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dirty="0" smtClean="0">
                <a:solidFill>
                  <a:schemeClr val="bg2">
                    <a:lumMod val="10000"/>
                  </a:schemeClr>
                </a:solidFill>
              </a:rPr>
              <a:t>How do we know </a:t>
            </a:r>
            <a:r>
              <a:rPr lang="en-US" dirty="0" smtClean="0">
                <a:solidFill>
                  <a:schemeClr val="bg2">
                    <a:lumMod val="10000"/>
                  </a:schemeClr>
                </a:solidFill>
              </a:rPr>
              <a:t>emotional indicators suitable for Vietnamese</a:t>
            </a:r>
            <a:endParaRPr lang="en-US" dirty="0">
              <a:solidFill>
                <a:schemeClr val="bg2">
                  <a:lumMod val="10000"/>
                </a:schemeClr>
              </a:solidFill>
            </a:endParaRPr>
          </a:p>
        </p:txBody>
      </p:sp>
      <p:sp>
        <p:nvSpPr>
          <p:cNvPr id="11" name="TextBox 10"/>
          <p:cNvSpPr txBox="1"/>
          <p:nvPr/>
        </p:nvSpPr>
        <p:spPr>
          <a:xfrm>
            <a:off x="6644016" y="619281"/>
            <a:ext cx="2499984" cy="369332"/>
          </a:xfrm>
          <a:prstGeom prst="rect">
            <a:avLst/>
          </a:prstGeom>
          <a:noFill/>
        </p:spPr>
        <p:txBody>
          <a:bodyPr wrap="square" rtlCol="0">
            <a:spAutoFit/>
          </a:bodyPr>
          <a:lstStyle/>
          <a:p>
            <a:r>
              <a:rPr lang="en-US" b="1" dirty="0" smtClean="0">
                <a:solidFill>
                  <a:schemeClr val="bg2">
                    <a:lumMod val="10000"/>
                  </a:schemeClr>
                </a:solidFill>
              </a:rPr>
              <a:t>1. Survey</a:t>
            </a:r>
            <a:endParaRPr lang="en-US" b="1" dirty="0">
              <a:solidFill>
                <a:schemeClr val="bg2">
                  <a:lumMod val="10000"/>
                </a:schemeClr>
              </a:solidFill>
            </a:endParaRPr>
          </a:p>
        </p:txBody>
      </p:sp>
    </p:spTree>
    <p:extLst>
      <p:ext uri="{BB962C8B-B14F-4D97-AF65-F5344CB8AC3E}">
        <p14:creationId xmlns:p14="http://schemas.microsoft.com/office/powerpoint/2010/main" val="13189663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Take survey - Analyze Emotion Point</a:t>
            </a:r>
            <a:endParaRPr lang="en-US" sz="2700" dirty="0">
              <a:solidFill>
                <a:schemeClr val="bg2">
                  <a:lumMod val="1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50" y="2153516"/>
            <a:ext cx="2947365" cy="1964910"/>
          </a:xfrm>
          <a:prstGeom prst="rect">
            <a:avLst/>
          </a:prstGeom>
        </p:spPr>
      </p:pic>
      <p:sp>
        <p:nvSpPr>
          <p:cNvPr id="11" name="TextBox 10"/>
          <p:cNvSpPr txBox="1"/>
          <p:nvPr/>
        </p:nvSpPr>
        <p:spPr>
          <a:xfrm>
            <a:off x="3859514" y="2465740"/>
            <a:ext cx="1424974"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M</a:t>
            </a:r>
            <a:r>
              <a:rPr lang="vi-VN" dirty="0" smtClean="0">
                <a:solidFill>
                  <a:schemeClr val="bg2">
                    <a:lumMod val="10000"/>
                  </a:schemeClr>
                </a:solidFill>
              </a:rPr>
              <a:t>ore than 1000 case</a:t>
            </a:r>
            <a:endParaRPr lang="en-US" dirty="0">
              <a:solidFill>
                <a:schemeClr val="bg2">
                  <a:lumMod val="10000"/>
                </a:schemeClr>
              </a:solidFill>
            </a:endParaRPr>
          </a:p>
        </p:txBody>
      </p:sp>
      <p:sp>
        <p:nvSpPr>
          <p:cNvPr id="16" name="Right Arrow 15"/>
          <p:cNvSpPr/>
          <p:nvPr/>
        </p:nvSpPr>
        <p:spPr>
          <a:xfrm>
            <a:off x="3299937" y="3124897"/>
            <a:ext cx="2544128" cy="203716"/>
          </a:xfrm>
          <a:prstGeom prst="rightArrow">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52</a:t>
            </a:fld>
            <a:endParaRPr lang="en-US">
              <a:solidFill>
                <a:schemeClr val="bg2">
                  <a:lumMod val="10000"/>
                </a:schemeClr>
              </a:solidFill>
            </a:endParaRPr>
          </a:p>
        </p:txBody>
      </p:sp>
      <p:sp>
        <p:nvSpPr>
          <p:cNvPr id="10" name="TextBox 9"/>
          <p:cNvSpPr txBox="1"/>
          <p:nvPr/>
        </p:nvSpPr>
        <p:spPr>
          <a:xfrm>
            <a:off x="6102047" y="2903589"/>
            <a:ext cx="1897706"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vi-VN" dirty="0" smtClean="0">
                <a:solidFill>
                  <a:schemeClr val="bg2">
                    <a:lumMod val="10000"/>
                  </a:schemeClr>
                </a:solidFill>
              </a:rPr>
              <a:t>1. Age </a:t>
            </a:r>
          </a:p>
          <a:p>
            <a:r>
              <a:rPr lang="vi-VN" dirty="0" smtClean="0">
                <a:solidFill>
                  <a:schemeClr val="bg2">
                    <a:lumMod val="10000"/>
                  </a:schemeClr>
                </a:solidFill>
              </a:rPr>
              <a:t>2. Emotion point</a:t>
            </a:r>
            <a:endParaRPr lang="en-US" dirty="0">
              <a:solidFill>
                <a:schemeClr val="bg2">
                  <a:lumMod val="10000"/>
                </a:schemeClr>
              </a:solidFill>
            </a:endParaRPr>
          </a:p>
        </p:txBody>
      </p:sp>
      <p:sp>
        <p:nvSpPr>
          <p:cNvPr id="12" name="TextBox 11"/>
          <p:cNvSpPr txBox="1"/>
          <p:nvPr/>
        </p:nvSpPr>
        <p:spPr>
          <a:xfrm>
            <a:off x="6644016" y="619281"/>
            <a:ext cx="2499984" cy="369332"/>
          </a:xfrm>
          <a:prstGeom prst="rect">
            <a:avLst/>
          </a:prstGeom>
          <a:noFill/>
        </p:spPr>
        <p:txBody>
          <a:bodyPr wrap="square" rtlCol="0">
            <a:spAutoFit/>
          </a:bodyPr>
          <a:lstStyle/>
          <a:p>
            <a:r>
              <a:rPr lang="en-US" b="1" dirty="0" smtClean="0">
                <a:solidFill>
                  <a:schemeClr val="bg2">
                    <a:lumMod val="10000"/>
                  </a:schemeClr>
                </a:solidFill>
              </a:rPr>
              <a:t>1. Survey</a:t>
            </a:r>
            <a:endParaRPr lang="en-US" b="1" dirty="0">
              <a:solidFill>
                <a:schemeClr val="bg2">
                  <a:lumMod val="10000"/>
                </a:schemeClr>
              </a:solidFill>
            </a:endParaRPr>
          </a:p>
        </p:txBody>
      </p:sp>
    </p:spTree>
    <p:extLst>
      <p:ext uri="{BB962C8B-B14F-4D97-AF65-F5344CB8AC3E}">
        <p14:creationId xmlns:p14="http://schemas.microsoft.com/office/powerpoint/2010/main" val="14533977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629968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Take survey - Analyze Emotion Point</a:t>
            </a:r>
            <a:endParaRPr lang="en-US" sz="2700" dirty="0">
              <a:solidFill>
                <a:schemeClr val="bg2">
                  <a:lumMod val="1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50" y="2153516"/>
            <a:ext cx="2947365" cy="1964910"/>
          </a:xfrm>
          <a:prstGeom prst="rect">
            <a:avLst/>
          </a:prstGeom>
        </p:spPr>
      </p:pic>
      <p:sp>
        <p:nvSpPr>
          <p:cNvPr id="11" name="TextBox 10"/>
          <p:cNvSpPr txBox="1"/>
          <p:nvPr/>
        </p:nvSpPr>
        <p:spPr>
          <a:xfrm>
            <a:off x="3859514" y="2465740"/>
            <a:ext cx="1424974"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2">
                    <a:lumMod val="10000"/>
                  </a:schemeClr>
                </a:solidFill>
              </a:rPr>
              <a:t>M</a:t>
            </a:r>
            <a:r>
              <a:rPr lang="vi-VN" dirty="0" smtClean="0">
                <a:solidFill>
                  <a:schemeClr val="bg2">
                    <a:lumMod val="10000"/>
                  </a:schemeClr>
                </a:solidFill>
              </a:rPr>
              <a:t>ore than 1000 case</a:t>
            </a:r>
            <a:endParaRPr lang="en-US" dirty="0">
              <a:solidFill>
                <a:schemeClr val="bg2">
                  <a:lumMod val="10000"/>
                </a:schemeClr>
              </a:solidFill>
            </a:endParaRPr>
          </a:p>
        </p:txBody>
      </p:sp>
      <p:sp>
        <p:nvSpPr>
          <p:cNvPr id="16" name="Right Arrow 15"/>
          <p:cNvSpPr/>
          <p:nvPr/>
        </p:nvSpPr>
        <p:spPr>
          <a:xfrm>
            <a:off x="3299937" y="3124897"/>
            <a:ext cx="2544128" cy="203716"/>
          </a:xfrm>
          <a:prstGeom prst="rightArrow">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2">
                  <a:lumMod val="10000"/>
                </a:schemeClr>
              </a:solidFill>
            </a:endParaRPr>
          </a:p>
        </p:txBody>
      </p:sp>
      <p:sp>
        <p:nvSpPr>
          <p:cNvPr id="18" name="TextBox 17"/>
          <p:cNvSpPr txBox="1"/>
          <p:nvPr/>
        </p:nvSpPr>
        <p:spPr>
          <a:xfrm>
            <a:off x="6102047" y="2903589"/>
            <a:ext cx="1897706" cy="646331"/>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vi-VN" dirty="0" smtClean="0">
                <a:solidFill>
                  <a:schemeClr val="bg2">
                    <a:lumMod val="10000"/>
                  </a:schemeClr>
                </a:solidFill>
              </a:rPr>
              <a:t>1. Age </a:t>
            </a:r>
          </a:p>
          <a:p>
            <a:r>
              <a:rPr lang="vi-VN" dirty="0" smtClean="0">
                <a:solidFill>
                  <a:schemeClr val="bg2">
                    <a:lumMod val="10000"/>
                  </a:schemeClr>
                </a:solidFill>
              </a:rPr>
              <a:t>2. Emotion point</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53</a:t>
            </a:fld>
            <a:endParaRPr lang="en-US">
              <a:solidFill>
                <a:schemeClr val="bg2">
                  <a:lumMod val="10000"/>
                </a:schemeClr>
              </a:solidFill>
            </a:endParaRPr>
          </a:p>
        </p:txBody>
      </p:sp>
      <p:sp>
        <p:nvSpPr>
          <p:cNvPr id="14" name="TextBox 13"/>
          <p:cNvSpPr txBox="1"/>
          <p:nvPr/>
        </p:nvSpPr>
        <p:spPr>
          <a:xfrm>
            <a:off x="1972246" y="6254108"/>
            <a:ext cx="1647798"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mtClean="0">
                <a:solidFill>
                  <a:schemeClr val="bg2">
                    <a:lumMod val="10000"/>
                  </a:schemeClr>
                </a:solidFill>
              </a:rPr>
              <a:t>Take a picture</a:t>
            </a:r>
            <a:endParaRPr lang="en-US" dirty="0">
              <a:solidFill>
                <a:schemeClr val="bg2">
                  <a:lumMod val="10000"/>
                </a:schemeClr>
              </a:solidFill>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0" y="4308635"/>
            <a:ext cx="1706091" cy="1706091"/>
          </a:xfrm>
          <a:prstGeom prst="rect">
            <a:avLst/>
          </a:prstGeom>
        </p:spPr>
      </p:pic>
      <p:sp>
        <p:nvSpPr>
          <p:cNvPr id="24" name="TextBox 23"/>
          <p:cNvSpPr txBox="1"/>
          <p:nvPr/>
        </p:nvSpPr>
        <p:spPr>
          <a:xfrm>
            <a:off x="5456960" y="6254108"/>
            <a:ext cx="2939516"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mtClean="0">
                <a:solidFill>
                  <a:schemeClr val="bg2">
                    <a:lumMod val="10000"/>
                  </a:schemeClr>
                </a:solidFill>
              </a:rPr>
              <a:t>Record age, emotion point</a:t>
            </a:r>
            <a:endParaRPr lang="en-US" dirty="0">
              <a:solidFill>
                <a:schemeClr val="bg2">
                  <a:lumMod val="10000"/>
                </a:schemeClr>
              </a:solidFill>
            </a:endParaRPr>
          </a:p>
        </p:txBody>
      </p:sp>
      <p:cxnSp>
        <p:nvCxnSpPr>
          <p:cNvPr id="28" name="Elbow Connector 27"/>
          <p:cNvCxnSpPr>
            <a:endCxn id="21" idx="3"/>
          </p:cNvCxnSpPr>
          <p:nvPr/>
        </p:nvCxnSpPr>
        <p:spPr>
          <a:xfrm rot="5400000">
            <a:off x="3012415" y="3965388"/>
            <a:ext cx="1833069" cy="559516"/>
          </a:xfrm>
          <a:prstGeom prst="bentConnector2">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30" name="Elbow Connector 29"/>
          <p:cNvCxnSpPr/>
          <p:nvPr/>
        </p:nvCxnSpPr>
        <p:spPr>
          <a:xfrm rot="16200000" flipH="1">
            <a:off x="4063673" y="3940866"/>
            <a:ext cx="1833068" cy="608561"/>
          </a:xfrm>
          <a:prstGeom prst="bentConnector2">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2199" y="4431661"/>
            <a:ext cx="3189038" cy="1718643"/>
          </a:xfrm>
          <a:prstGeom prst="rect">
            <a:avLst/>
          </a:prstGeom>
        </p:spPr>
      </p:pic>
    </p:spTree>
    <p:extLst>
      <p:ext uri="{BB962C8B-B14F-4D97-AF65-F5344CB8AC3E}">
        <p14:creationId xmlns:p14="http://schemas.microsoft.com/office/powerpoint/2010/main" val="5544432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Age - Analyze Emotion Point</a:t>
            </a:r>
            <a:endParaRPr lang="en-US" sz="2700" dirty="0">
              <a:solidFill>
                <a:schemeClr val="bg2">
                  <a:lumMod val="10000"/>
                </a:schemeClr>
              </a:solidFill>
            </a:endParaRPr>
          </a:p>
        </p:txBody>
      </p:sp>
      <p:sp>
        <p:nvSpPr>
          <p:cNvPr id="10" name="TextBox 9"/>
          <p:cNvSpPr txBox="1"/>
          <p:nvPr/>
        </p:nvSpPr>
        <p:spPr>
          <a:xfrm>
            <a:off x="3309475" y="2132533"/>
            <a:ext cx="2525050" cy="369332"/>
          </a:xfrm>
          <a:prstGeom prst="rect">
            <a:avLst/>
          </a:prstGeom>
          <a:noFill/>
        </p:spPr>
        <p:txBody>
          <a:bodyPr wrap="none" rtlCol="0">
            <a:spAutoFit/>
          </a:bodyPr>
          <a:lstStyle/>
          <a:p>
            <a:r>
              <a:rPr lang="en-US" dirty="0" smtClean="0">
                <a:solidFill>
                  <a:schemeClr val="bg2">
                    <a:lumMod val="10000"/>
                  </a:schemeClr>
                </a:solidFill>
              </a:rPr>
              <a:t>1. </a:t>
            </a:r>
            <a:r>
              <a:rPr lang="en-US" dirty="0">
                <a:solidFill>
                  <a:schemeClr val="bg2">
                    <a:lumMod val="10000"/>
                  </a:schemeClr>
                </a:solidFill>
              </a:rPr>
              <a:t>Find the </a:t>
            </a:r>
            <a:r>
              <a:rPr lang="en-US" dirty="0" smtClean="0">
                <a:solidFill>
                  <a:schemeClr val="bg2">
                    <a:lumMod val="10000"/>
                  </a:schemeClr>
                </a:solidFill>
              </a:rPr>
              <a:t>correlation</a:t>
            </a:r>
            <a:endParaRPr lang="en-US" dirty="0">
              <a:solidFill>
                <a:schemeClr val="bg2">
                  <a:lumMod val="10000"/>
                </a:schemeClr>
              </a:solidFill>
            </a:endParaRPr>
          </a:p>
        </p:txBody>
      </p:sp>
      <p:sp>
        <p:nvSpPr>
          <p:cNvPr id="14" name="TextBox 13"/>
          <p:cNvSpPr txBox="1"/>
          <p:nvPr/>
        </p:nvSpPr>
        <p:spPr>
          <a:xfrm>
            <a:off x="120437" y="3968604"/>
            <a:ext cx="2478692"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X : Age from Microsoft</a:t>
            </a:r>
          </a:p>
          <a:p>
            <a:r>
              <a:rPr lang="en-US" dirty="0" smtClean="0">
                <a:solidFill>
                  <a:schemeClr val="bg2">
                    <a:lumMod val="10000"/>
                  </a:schemeClr>
                </a:solidFill>
              </a:rPr>
              <a:t>Y : Survey age</a:t>
            </a:r>
          </a:p>
          <a:p>
            <a:r>
              <a:rPr lang="en-US" dirty="0" smtClean="0">
                <a:solidFill>
                  <a:schemeClr val="bg2">
                    <a:lumMod val="10000"/>
                  </a:schemeClr>
                </a:solidFill>
              </a:rPr>
              <a:t>N : Number of case</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54</a:t>
            </a:fld>
            <a:endParaRPr lang="en-US">
              <a:solidFill>
                <a:schemeClr val="bg2">
                  <a:lumMod val="10000"/>
                </a:schemeClr>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37" y="2186539"/>
            <a:ext cx="3189038" cy="1718643"/>
          </a:xfrm>
          <a:prstGeom prst="rect">
            <a:avLst/>
          </a:prstGeom>
        </p:spPr>
      </p:pic>
      <p:sp>
        <p:nvSpPr>
          <p:cNvPr id="13" name="TextBox 12"/>
          <p:cNvSpPr txBox="1"/>
          <p:nvPr/>
        </p:nvSpPr>
        <p:spPr>
          <a:xfrm>
            <a:off x="6644016" y="619281"/>
            <a:ext cx="2499984"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Survey </a:t>
            </a:r>
          </a:p>
          <a:p>
            <a:pPr marL="342900" indent="-342900">
              <a:buAutoNum type="arabicPeriod"/>
            </a:pPr>
            <a:r>
              <a:rPr lang="en-US" b="1" dirty="0" smtClean="0">
                <a:solidFill>
                  <a:schemeClr val="bg2">
                    <a:lumMod val="10000"/>
                  </a:schemeClr>
                </a:solidFill>
              </a:rPr>
              <a:t>Correlation</a:t>
            </a:r>
            <a:endParaRPr lang="en-US" b="1" dirty="0">
              <a:solidFill>
                <a:schemeClr val="bg2">
                  <a:lumMod val="10000"/>
                </a:schemeClr>
              </a:solidFill>
            </a:endParaRPr>
          </a:p>
        </p:txBody>
      </p:sp>
    </p:spTree>
    <p:extLst>
      <p:ext uri="{BB962C8B-B14F-4D97-AF65-F5344CB8AC3E}">
        <p14:creationId xmlns:p14="http://schemas.microsoft.com/office/powerpoint/2010/main" val="9701396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Age - Analyze Emotion Point</a:t>
            </a:r>
            <a:endParaRPr lang="en-US" sz="2700" dirty="0">
              <a:solidFill>
                <a:schemeClr val="bg2">
                  <a:lumMod val="10000"/>
                </a:schemeClr>
              </a:solidFill>
            </a:endParaRPr>
          </a:p>
        </p:txBody>
      </p:sp>
      <p:sp>
        <p:nvSpPr>
          <p:cNvPr id="10" name="TextBox 9"/>
          <p:cNvSpPr txBox="1"/>
          <p:nvPr/>
        </p:nvSpPr>
        <p:spPr>
          <a:xfrm>
            <a:off x="3309475" y="2132533"/>
            <a:ext cx="2525050" cy="369332"/>
          </a:xfrm>
          <a:prstGeom prst="rect">
            <a:avLst/>
          </a:prstGeom>
          <a:noFill/>
        </p:spPr>
        <p:txBody>
          <a:bodyPr wrap="none" rtlCol="0">
            <a:spAutoFit/>
          </a:bodyPr>
          <a:lstStyle/>
          <a:p>
            <a:r>
              <a:rPr lang="en-US" dirty="0" smtClean="0">
                <a:solidFill>
                  <a:schemeClr val="bg2">
                    <a:lumMod val="10000"/>
                  </a:schemeClr>
                </a:solidFill>
              </a:rPr>
              <a:t>1. </a:t>
            </a:r>
            <a:r>
              <a:rPr lang="en-US" dirty="0">
                <a:solidFill>
                  <a:schemeClr val="bg2">
                    <a:lumMod val="10000"/>
                  </a:schemeClr>
                </a:solidFill>
              </a:rPr>
              <a:t>Find the </a:t>
            </a:r>
            <a:r>
              <a:rPr lang="en-US" dirty="0" smtClean="0">
                <a:solidFill>
                  <a:schemeClr val="bg2">
                    <a:lumMod val="10000"/>
                  </a:schemeClr>
                </a:solidFill>
              </a:rPr>
              <a:t>correlation</a:t>
            </a:r>
            <a:endParaRPr lang="en-US" dirty="0">
              <a:solidFill>
                <a:schemeClr val="bg2">
                  <a:lumMod val="10000"/>
                </a:schemeClr>
              </a:solidFill>
            </a:endParaRPr>
          </a:p>
        </p:txBody>
      </p:sp>
      <p:sp>
        <p:nvSpPr>
          <p:cNvPr id="11" name="TextBox 10"/>
          <p:cNvSpPr txBox="1"/>
          <p:nvPr/>
        </p:nvSpPr>
        <p:spPr>
          <a:xfrm>
            <a:off x="3309475" y="2648863"/>
            <a:ext cx="3795824" cy="646331"/>
          </a:xfrm>
          <a:prstGeom prst="rect">
            <a:avLst/>
          </a:prstGeom>
          <a:noFill/>
        </p:spPr>
        <p:txBody>
          <a:bodyPr wrap="square" rtlCol="0">
            <a:spAutoFit/>
          </a:bodyPr>
          <a:lstStyle/>
          <a:p>
            <a:r>
              <a:rPr lang="en-US" dirty="0" smtClean="0">
                <a:solidFill>
                  <a:schemeClr val="bg2">
                    <a:lumMod val="10000"/>
                  </a:schemeClr>
                </a:solidFill>
              </a:rPr>
              <a:t>If the correlation &gt; 0.5 so 2 data set have the relationship</a:t>
            </a:r>
            <a:endParaRPr lang="en-US" dirty="0">
              <a:solidFill>
                <a:schemeClr val="bg2">
                  <a:lumMod val="10000"/>
                </a:schemeClr>
              </a:solidFill>
            </a:endParaRPr>
          </a:p>
        </p:txBody>
      </p:sp>
      <mc:AlternateContent xmlns:mc="http://schemas.openxmlformats.org/markup-compatibility/2006" xmlns:a14="http://schemas.microsoft.com/office/drawing/2010/main">
        <mc:Choice Requires="a14">
          <p:sp>
            <p:nvSpPr>
              <p:cNvPr id="12" name="TextBox 11"/>
              <p:cNvSpPr txBox="1"/>
              <p:nvPr/>
            </p:nvSpPr>
            <p:spPr>
              <a:xfrm>
                <a:off x="2723240" y="3442192"/>
                <a:ext cx="6324755" cy="1233094"/>
              </a:xfrm>
              <a:prstGeom prst="rect">
                <a:avLst/>
              </a:prstGeom>
              <a:noFill/>
            </p:spPr>
            <p:txBody>
              <a:bodyPr wrap="square" rtlCol="0">
                <a:spAutoFit/>
              </a:bodyPr>
              <a:lstStyle/>
              <a:p>
                <a:r>
                  <a:rPr lang="en-US" sz="1700" dirty="0" smtClean="0">
                    <a:solidFill>
                      <a:schemeClr val="bg2">
                        <a:lumMod val="10000"/>
                      </a:schemeClr>
                    </a:solidFill>
                  </a:rPr>
                  <a:t>         Correlation formula (r): </a:t>
                </a:r>
              </a:p>
              <a:p>
                <a:endParaRPr lang="en-US" sz="1700" dirty="0" smtClean="0">
                  <a:solidFill>
                    <a:schemeClr val="bg2">
                      <a:lumMod val="10000"/>
                    </a:schemeClr>
                  </a:solidFill>
                </a:endParaRPr>
              </a:p>
              <a:p>
                <a:pPr/>
                <a14:m>
                  <m:oMathPara xmlns:m="http://schemas.openxmlformats.org/officeDocument/2006/math">
                    <m:oMathParaPr>
                      <m:jc m:val="centerGroup"/>
                    </m:oMathParaPr>
                    <m:oMath xmlns:m="http://schemas.openxmlformats.org/officeDocument/2006/math">
                      <m:r>
                        <a:rPr lang="en-US" sz="1700" i="1">
                          <a:solidFill>
                            <a:schemeClr val="bg2">
                              <a:lumMod val="10000"/>
                            </a:schemeClr>
                          </a:solidFill>
                          <a:latin typeface="Cambria Math" panose="02040503050406030204" pitchFamily="18" charset="0"/>
                        </a:rPr>
                        <m:t>𝑟</m:t>
                      </m:r>
                      <m:r>
                        <a:rPr lang="en-US" sz="1700" i="1">
                          <a:solidFill>
                            <a:schemeClr val="bg2">
                              <a:lumMod val="10000"/>
                            </a:schemeClr>
                          </a:solidFill>
                          <a:latin typeface="Cambria Math" panose="02040503050406030204" pitchFamily="18" charset="0"/>
                        </a:rPr>
                        <m:t>=</m:t>
                      </m:r>
                      <m:f>
                        <m:fPr>
                          <m:ctrlPr>
                            <a:rPr lang="en-US" sz="1700" i="1">
                              <a:solidFill>
                                <a:schemeClr val="bg2">
                                  <a:lumMod val="10000"/>
                                </a:schemeClr>
                              </a:solidFill>
                              <a:latin typeface="Cambria Math" charset="0"/>
                            </a:rPr>
                          </m:ctrlPr>
                        </m:fPr>
                        <m:num>
                          <m:r>
                            <a:rPr lang="en-US" sz="1700" i="1">
                              <a:solidFill>
                                <a:schemeClr val="bg2">
                                  <a:lumMod val="10000"/>
                                </a:schemeClr>
                              </a:solidFill>
                              <a:latin typeface="Cambria Math" panose="02040503050406030204" pitchFamily="18" charset="0"/>
                            </a:rPr>
                            <m:t>𝑛</m:t>
                          </m:r>
                          <m:r>
                            <a:rPr lang="en-US" sz="1700" i="1">
                              <a:solidFill>
                                <a:schemeClr val="bg2">
                                  <a:lumMod val="10000"/>
                                </a:schemeClr>
                              </a:solidFill>
                              <a:latin typeface="Cambria Math" panose="02040503050406030204" pitchFamily="18" charset="0"/>
                            </a:rPr>
                            <m:t>∗</m:t>
                          </m:r>
                          <m:r>
                            <a:rPr lang="en-US" sz="1700" i="1">
                              <a:solidFill>
                                <a:schemeClr val="bg2">
                                  <a:lumMod val="10000"/>
                                </a:schemeClr>
                              </a:solidFill>
                              <a:latin typeface="Cambria Math" panose="02040503050406030204" pitchFamily="18" charset="0"/>
                            </a:rPr>
                            <m:t>𝑆𝑢𝑚</m:t>
                          </m:r>
                          <m:d>
                            <m:dPr>
                              <m:ctrlPr>
                                <a:rPr lang="en-US" sz="1700" i="1">
                                  <a:solidFill>
                                    <a:schemeClr val="bg2">
                                      <a:lumMod val="10000"/>
                                    </a:schemeClr>
                                  </a:solidFill>
                                  <a:latin typeface="Cambria Math" charset="0"/>
                                </a:rPr>
                              </m:ctrlPr>
                            </m:dPr>
                            <m:e>
                              <m:r>
                                <a:rPr lang="en-US" sz="1700" i="1">
                                  <a:solidFill>
                                    <a:schemeClr val="bg2">
                                      <a:lumMod val="10000"/>
                                    </a:schemeClr>
                                  </a:solidFill>
                                  <a:latin typeface="Cambria Math" panose="02040503050406030204" pitchFamily="18" charset="0"/>
                                </a:rPr>
                                <m:t>𝑋</m:t>
                              </m:r>
                              <m:r>
                                <a:rPr lang="en-US" sz="1700" i="1">
                                  <a:solidFill>
                                    <a:schemeClr val="bg2">
                                      <a:lumMod val="10000"/>
                                    </a:schemeClr>
                                  </a:solidFill>
                                  <a:latin typeface="Cambria Math" panose="02040503050406030204" pitchFamily="18" charset="0"/>
                                </a:rPr>
                                <m:t>,</m:t>
                              </m:r>
                              <m:r>
                                <a:rPr lang="en-US" sz="1700" i="1">
                                  <a:solidFill>
                                    <a:schemeClr val="bg2">
                                      <a:lumMod val="10000"/>
                                    </a:schemeClr>
                                  </a:solidFill>
                                  <a:latin typeface="Cambria Math" panose="02040503050406030204" pitchFamily="18" charset="0"/>
                                </a:rPr>
                                <m:t>𝑌</m:t>
                              </m:r>
                            </m:e>
                          </m:d>
                          <m:r>
                            <a:rPr lang="en-US" sz="1700" i="1">
                              <a:solidFill>
                                <a:schemeClr val="bg2">
                                  <a:lumMod val="10000"/>
                                </a:schemeClr>
                              </a:solidFill>
                              <a:latin typeface="Cambria Math" panose="02040503050406030204" pitchFamily="18" charset="0"/>
                            </a:rPr>
                            <m:t>−(</m:t>
                          </m:r>
                          <m:r>
                            <a:rPr lang="en-US" sz="1700" i="1">
                              <a:solidFill>
                                <a:schemeClr val="bg2">
                                  <a:lumMod val="10000"/>
                                </a:schemeClr>
                              </a:solidFill>
                              <a:latin typeface="Cambria Math" panose="02040503050406030204" pitchFamily="18" charset="0"/>
                            </a:rPr>
                            <m:t>𝑆𝑢𝑚</m:t>
                          </m:r>
                          <m:d>
                            <m:dPr>
                              <m:ctrlPr>
                                <a:rPr lang="en-US" sz="1700" i="1">
                                  <a:solidFill>
                                    <a:schemeClr val="bg2">
                                      <a:lumMod val="10000"/>
                                    </a:schemeClr>
                                  </a:solidFill>
                                  <a:latin typeface="Cambria Math" charset="0"/>
                                </a:rPr>
                              </m:ctrlPr>
                            </m:dPr>
                            <m:e>
                              <m:r>
                                <a:rPr lang="en-US" sz="1700" i="1">
                                  <a:solidFill>
                                    <a:schemeClr val="bg2">
                                      <a:lumMod val="10000"/>
                                    </a:schemeClr>
                                  </a:solidFill>
                                  <a:latin typeface="Cambria Math" panose="02040503050406030204" pitchFamily="18" charset="0"/>
                                </a:rPr>
                                <m:t>𝑋</m:t>
                              </m:r>
                            </m:e>
                          </m:d>
                          <m:r>
                            <a:rPr lang="en-US" sz="1700" i="1">
                              <a:solidFill>
                                <a:schemeClr val="bg2">
                                  <a:lumMod val="10000"/>
                                </a:schemeClr>
                              </a:solidFill>
                              <a:latin typeface="Cambria Math" panose="02040503050406030204" pitchFamily="18" charset="0"/>
                            </a:rPr>
                            <m:t>∗</m:t>
                          </m:r>
                          <m:r>
                            <a:rPr lang="en-US" sz="1700" i="1">
                              <a:solidFill>
                                <a:schemeClr val="bg2">
                                  <a:lumMod val="10000"/>
                                </a:schemeClr>
                              </a:solidFill>
                              <a:latin typeface="Cambria Math" panose="02040503050406030204" pitchFamily="18" charset="0"/>
                            </a:rPr>
                            <m:t>𝑆𝑢𝑚</m:t>
                          </m:r>
                          <m:d>
                            <m:dPr>
                              <m:ctrlPr>
                                <a:rPr lang="en-US" sz="1700" i="1">
                                  <a:solidFill>
                                    <a:schemeClr val="bg2">
                                      <a:lumMod val="10000"/>
                                    </a:schemeClr>
                                  </a:solidFill>
                                  <a:latin typeface="Cambria Math" charset="0"/>
                                </a:rPr>
                              </m:ctrlPr>
                            </m:dPr>
                            <m:e>
                              <m:r>
                                <a:rPr lang="en-US" sz="1700" i="1">
                                  <a:solidFill>
                                    <a:schemeClr val="bg2">
                                      <a:lumMod val="10000"/>
                                    </a:schemeClr>
                                  </a:solidFill>
                                  <a:latin typeface="Cambria Math" panose="02040503050406030204" pitchFamily="18" charset="0"/>
                                </a:rPr>
                                <m:t>𝑌</m:t>
                              </m:r>
                            </m:e>
                          </m:d>
                          <m:r>
                            <a:rPr lang="en-US" sz="1700" i="1">
                              <a:solidFill>
                                <a:schemeClr val="bg2">
                                  <a:lumMod val="10000"/>
                                </a:schemeClr>
                              </a:solidFill>
                              <a:latin typeface="Cambria Math" panose="02040503050406030204" pitchFamily="18" charset="0"/>
                            </a:rPr>
                            <m:t>)</m:t>
                          </m:r>
                        </m:num>
                        <m:den>
                          <m:rad>
                            <m:radPr>
                              <m:degHide m:val="on"/>
                              <m:ctrlPr>
                                <a:rPr lang="en-US" sz="1700" i="1">
                                  <a:solidFill>
                                    <a:schemeClr val="bg2">
                                      <a:lumMod val="10000"/>
                                    </a:schemeClr>
                                  </a:solidFill>
                                  <a:latin typeface="Cambria Math" charset="0"/>
                                </a:rPr>
                              </m:ctrlPr>
                            </m:radPr>
                            <m:deg/>
                            <m:e>
                              <m:d>
                                <m:dPr>
                                  <m:ctrlPr>
                                    <a:rPr lang="en-US" sz="1700" i="1">
                                      <a:solidFill>
                                        <a:schemeClr val="bg2">
                                          <a:lumMod val="10000"/>
                                        </a:schemeClr>
                                      </a:solidFill>
                                      <a:latin typeface="Cambria Math" charset="0"/>
                                    </a:rPr>
                                  </m:ctrlPr>
                                </m:dPr>
                                <m:e>
                                  <m:r>
                                    <a:rPr lang="en-US" sz="1700" i="1">
                                      <a:solidFill>
                                        <a:schemeClr val="bg2">
                                          <a:lumMod val="10000"/>
                                        </a:schemeClr>
                                      </a:solidFill>
                                      <a:latin typeface="Cambria Math" panose="02040503050406030204" pitchFamily="18" charset="0"/>
                                    </a:rPr>
                                    <m:t>𝑛</m:t>
                                  </m:r>
                                  <m:r>
                                    <a:rPr lang="en-US" sz="1700" i="1">
                                      <a:solidFill>
                                        <a:schemeClr val="bg2">
                                          <a:lumMod val="10000"/>
                                        </a:schemeClr>
                                      </a:solidFill>
                                      <a:latin typeface="Cambria Math" panose="02040503050406030204" pitchFamily="18" charset="0"/>
                                    </a:rPr>
                                    <m:t>∗</m:t>
                                  </m:r>
                                  <m:r>
                                    <a:rPr lang="en-US" sz="1700" i="1">
                                      <a:solidFill>
                                        <a:schemeClr val="bg2">
                                          <a:lumMod val="10000"/>
                                        </a:schemeClr>
                                      </a:solidFill>
                                      <a:latin typeface="Cambria Math" panose="02040503050406030204" pitchFamily="18" charset="0"/>
                                    </a:rPr>
                                    <m:t>𝑆𝑢𝑚</m:t>
                                  </m:r>
                                  <m:d>
                                    <m:dPr>
                                      <m:ctrlPr>
                                        <a:rPr lang="en-US" sz="1700" i="1">
                                          <a:solidFill>
                                            <a:schemeClr val="bg2">
                                              <a:lumMod val="10000"/>
                                            </a:schemeClr>
                                          </a:solidFill>
                                          <a:latin typeface="Cambria Math" charset="0"/>
                                        </a:rPr>
                                      </m:ctrlPr>
                                    </m:dPr>
                                    <m:e>
                                      <m:sSup>
                                        <m:sSupPr>
                                          <m:ctrlPr>
                                            <a:rPr lang="en-US" sz="1700" i="1">
                                              <a:solidFill>
                                                <a:schemeClr val="bg2">
                                                  <a:lumMod val="10000"/>
                                                </a:schemeClr>
                                              </a:solidFill>
                                              <a:latin typeface="Cambria Math" charset="0"/>
                                            </a:rPr>
                                          </m:ctrlPr>
                                        </m:sSupPr>
                                        <m:e>
                                          <m:r>
                                            <a:rPr lang="en-US" sz="1700" i="1">
                                              <a:solidFill>
                                                <a:schemeClr val="bg2">
                                                  <a:lumMod val="10000"/>
                                                </a:schemeClr>
                                              </a:solidFill>
                                              <a:latin typeface="Cambria Math" panose="02040503050406030204" pitchFamily="18" charset="0"/>
                                            </a:rPr>
                                            <m:t>𝑋</m:t>
                                          </m:r>
                                        </m:e>
                                        <m:sup>
                                          <m:r>
                                            <a:rPr lang="en-US" sz="1700" i="1">
                                              <a:solidFill>
                                                <a:schemeClr val="bg2">
                                                  <a:lumMod val="10000"/>
                                                </a:schemeClr>
                                              </a:solidFill>
                                              <a:latin typeface="Cambria Math" panose="02040503050406030204" pitchFamily="18" charset="0"/>
                                            </a:rPr>
                                            <m:t>2</m:t>
                                          </m:r>
                                        </m:sup>
                                      </m:sSup>
                                    </m:e>
                                  </m:d>
                                  <m:r>
                                    <a:rPr lang="en-US" sz="1700" i="1">
                                      <a:solidFill>
                                        <a:schemeClr val="bg2">
                                          <a:lumMod val="10000"/>
                                        </a:schemeClr>
                                      </a:solidFill>
                                      <a:latin typeface="Cambria Math" panose="02040503050406030204" pitchFamily="18" charset="0"/>
                                    </a:rPr>
                                    <m:t>−</m:t>
                                  </m:r>
                                  <m:sSup>
                                    <m:sSupPr>
                                      <m:ctrlPr>
                                        <a:rPr lang="en-US" sz="1700" i="1">
                                          <a:solidFill>
                                            <a:schemeClr val="bg2">
                                              <a:lumMod val="10000"/>
                                            </a:schemeClr>
                                          </a:solidFill>
                                          <a:latin typeface="Cambria Math" charset="0"/>
                                        </a:rPr>
                                      </m:ctrlPr>
                                    </m:sSupPr>
                                    <m:e>
                                      <m:r>
                                        <a:rPr lang="en-US" sz="1700" i="1">
                                          <a:solidFill>
                                            <a:schemeClr val="bg2">
                                              <a:lumMod val="10000"/>
                                            </a:schemeClr>
                                          </a:solidFill>
                                          <a:latin typeface="Cambria Math" panose="02040503050406030204" pitchFamily="18" charset="0"/>
                                        </a:rPr>
                                        <m:t>𝑆𝑢𝑚</m:t>
                                      </m:r>
                                      <m:d>
                                        <m:dPr>
                                          <m:ctrlPr>
                                            <a:rPr lang="en-US" sz="1700" i="1">
                                              <a:solidFill>
                                                <a:schemeClr val="bg2">
                                                  <a:lumMod val="10000"/>
                                                </a:schemeClr>
                                              </a:solidFill>
                                              <a:latin typeface="Cambria Math" charset="0"/>
                                            </a:rPr>
                                          </m:ctrlPr>
                                        </m:dPr>
                                        <m:e>
                                          <m:r>
                                            <a:rPr lang="en-US" sz="1700" i="1">
                                              <a:solidFill>
                                                <a:schemeClr val="bg2">
                                                  <a:lumMod val="10000"/>
                                                </a:schemeClr>
                                              </a:solidFill>
                                              <a:latin typeface="Cambria Math" panose="02040503050406030204" pitchFamily="18" charset="0"/>
                                            </a:rPr>
                                            <m:t>𝑋</m:t>
                                          </m:r>
                                        </m:e>
                                      </m:d>
                                    </m:e>
                                    <m:sup>
                                      <m:r>
                                        <a:rPr lang="en-US" sz="1700" i="1">
                                          <a:solidFill>
                                            <a:schemeClr val="bg2">
                                              <a:lumMod val="10000"/>
                                            </a:schemeClr>
                                          </a:solidFill>
                                          <a:latin typeface="Cambria Math" panose="02040503050406030204" pitchFamily="18" charset="0"/>
                                        </a:rPr>
                                        <m:t>2</m:t>
                                      </m:r>
                                    </m:sup>
                                  </m:sSup>
                                </m:e>
                              </m:d>
                              <m:r>
                                <a:rPr lang="en-US" sz="1700" i="1">
                                  <a:solidFill>
                                    <a:schemeClr val="bg2">
                                      <a:lumMod val="10000"/>
                                    </a:schemeClr>
                                  </a:solidFill>
                                  <a:latin typeface="Cambria Math" panose="02040503050406030204" pitchFamily="18" charset="0"/>
                                </a:rPr>
                                <m:t>∗(</m:t>
                              </m:r>
                              <m:r>
                                <a:rPr lang="en-US" sz="1700" i="1">
                                  <a:solidFill>
                                    <a:schemeClr val="bg2">
                                      <a:lumMod val="10000"/>
                                    </a:schemeClr>
                                  </a:solidFill>
                                  <a:latin typeface="Cambria Math" panose="02040503050406030204" pitchFamily="18" charset="0"/>
                                </a:rPr>
                                <m:t>𝑛</m:t>
                              </m:r>
                              <m:r>
                                <a:rPr lang="en-US" sz="1700" i="1">
                                  <a:solidFill>
                                    <a:schemeClr val="bg2">
                                      <a:lumMod val="10000"/>
                                    </a:schemeClr>
                                  </a:solidFill>
                                  <a:latin typeface="Cambria Math" panose="02040503050406030204" pitchFamily="18" charset="0"/>
                                </a:rPr>
                                <m:t>∗</m:t>
                              </m:r>
                              <m:r>
                                <a:rPr lang="en-US" sz="1700" i="1">
                                  <a:solidFill>
                                    <a:schemeClr val="bg2">
                                      <a:lumMod val="10000"/>
                                    </a:schemeClr>
                                  </a:solidFill>
                                  <a:latin typeface="Cambria Math" panose="02040503050406030204" pitchFamily="18" charset="0"/>
                                </a:rPr>
                                <m:t>𝑆𝑢𝑚</m:t>
                              </m:r>
                              <m:d>
                                <m:dPr>
                                  <m:ctrlPr>
                                    <a:rPr lang="en-US" sz="1700" i="1">
                                      <a:solidFill>
                                        <a:schemeClr val="bg2">
                                          <a:lumMod val="10000"/>
                                        </a:schemeClr>
                                      </a:solidFill>
                                      <a:latin typeface="Cambria Math" charset="0"/>
                                    </a:rPr>
                                  </m:ctrlPr>
                                </m:dPr>
                                <m:e>
                                  <m:sSup>
                                    <m:sSupPr>
                                      <m:ctrlPr>
                                        <a:rPr lang="en-US" sz="1700" i="1">
                                          <a:solidFill>
                                            <a:schemeClr val="bg2">
                                              <a:lumMod val="10000"/>
                                            </a:schemeClr>
                                          </a:solidFill>
                                          <a:latin typeface="Cambria Math" charset="0"/>
                                        </a:rPr>
                                      </m:ctrlPr>
                                    </m:sSupPr>
                                    <m:e>
                                      <m:r>
                                        <a:rPr lang="en-US" sz="1700" i="1">
                                          <a:solidFill>
                                            <a:schemeClr val="bg2">
                                              <a:lumMod val="10000"/>
                                            </a:schemeClr>
                                          </a:solidFill>
                                          <a:latin typeface="Cambria Math" panose="02040503050406030204" pitchFamily="18" charset="0"/>
                                        </a:rPr>
                                        <m:t>𝑌</m:t>
                                      </m:r>
                                    </m:e>
                                    <m:sup>
                                      <m:r>
                                        <a:rPr lang="en-US" sz="1700" i="1">
                                          <a:solidFill>
                                            <a:schemeClr val="bg2">
                                              <a:lumMod val="10000"/>
                                            </a:schemeClr>
                                          </a:solidFill>
                                          <a:latin typeface="Cambria Math" panose="02040503050406030204" pitchFamily="18" charset="0"/>
                                        </a:rPr>
                                        <m:t>2</m:t>
                                      </m:r>
                                    </m:sup>
                                  </m:sSup>
                                </m:e>
                              </m:d>
                              <m:r>
                                <a:rPr lang="en-US" sz="1700" i="1">
                                  <a:solidFill>
                                    <a:schemeClr val="bg2">
                                      <a:lumMod val="10000"/>
                                    </a:schemeClr>
                                  </a:solidFill>
                                  <a:latin typeface="Cambria Math" panose="02040503050406030204" pitchFamily="18" charset="0"/>
                                </a:rPr>
                                <m:t>−</m:t>
                              </m:r>
                              <m:sSup>
                                <m:sSupPr>
                                  <m:ctrlPr>
                                    <a:rPr lang="en-US" sz="1700" i="1">
                                      <a:solidFill>
                                        <a:schemeClr val="bg2">
                                          <a:lumMod val="10000"/>
                                        </a:schemeClr>
                                      </a:solidFill>
                                      <a:latin typeface="Cambria Math" charset="0"/>
                                    </a:rPr>
                                  </m:ctrlPr>
                                </m:sSupPr>
                                <m:e>
                                  <m:r>
                                    <a:rPr lang="en-US" sz="1700" i="1">
                                      <a:solidFill>
                                        <a:schemeClr val="bg2">
                                          <a:lumMod val="10000"/>
                                        </a:schemeClr>
                                      </a:solidFill>
                                      <a:latin typeface="Cambria Math" panose="02040503050406030204" pitchFamily="18" charset="0"/>
                                    </a:rPr>
                                    <m:t>𝑆𝑢𝑚</m:t>
                                  </m:r>
                                  <m:d>
                                    <m:dPr>
                                      <m:ctrlPr>
                                        <a:rPr lang="en-US" sz="1700" i="1">
                                          <a:solidFill>
                                            <a:schemeClr val="bg2">
                                              <a:lumMod val="10000"/>
                                            </a:schemeClr>
                                          </a:solidFill>
                                          <a:latin typeface="Cambria Math" charset="0"/>
                                        </a:rPr>
                                      </m:ctrlPr>
                                    </m:dPr>
                                    <m:e>
                                      <m:r>
                                        <a:rPr lang="en-US" sz="1700" i="1">
                                          <a:solidFill>
                                            <a:schemeClr val="bg2">
                                              <a:lumMod val="10000"/>
                                            </a:schemeClr>
                                          </a:solidFill>
                                          <a:latin typeface="Cambria Math" panose="02040503050406030204" pitchFamily="18" charset="0"/>
                                        </a:rPr>
                                        <m:t>𝑌</m:t>
                                      </m:r>
                                    </m:e>
                                  </m:d>
                                </m:e>
                                <m:sup>
                                  <m:r>
                                    <a:rPr lang="en-US" sz="1700" i="1">
                                      <a:solidFill>
                                        <a:schemeClr val="bg2">
                                          <a:lumMod val="10000"/>
                                        </a:schemeClr>
                                      </a:solidFill>
                                      <a:latin typeface="Cambria Math" panose="02040503050406030204" pitchFamily="18" charset="0"/>
                                    </a:rPr>
                                    <m:t>2</m:t>
                                  </m:r>
                                </m:sup>
                              </m:sSup>
                              <m:r>
                                <a:rPr lang="en-US" sz="1700" i="1">
                                  <a:solidFill>
                                    <a:schemeClr val="bg2">
                                      <a:lumMod val="10000"/>
                                    </a:schemeClr>
                                  </a:solidFill>
                                  <a:latin typeface="Cambria Math" panose="02040503050406030204" pitchFamily="18" charset="0"/>
                                </a:rPr>
                                <m:t>)</m:t>
                              </m:r>
                            </m:e>
                          </m:rad>
                          <m:r>
                            <a:rPr lang="en-US" sz="1700" i="1">
                              <a:solidFill>
                                <a:schemeClr val="bg2">
                                  <a:lumMod val="10000"/>
                                </a:schemeClr>
                              </a:solidFill>
                              <a:latin typeface="Cambria Math" panose="02040503050406030204" pitchFamily="18" charset="0"/>
                            </a:rPr>
                            <m:t> </m:t>
                          </m:r>
                        </m:den>
                      </m:f>
                    </m:oMath>
                  </m:oMathPara>
                </a14:m>
                <a:endParaRPr lang="en-US" sz="1700" dirty="0" smtClean="0">
                  <a:solidFill>
                    <a:schemeClr val="bg2">
                      <a:lumMod val="10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723240" y="3442192"/>
                <a:ext cx="6324755" cy="1233094"/>
              </a:xfrm>
              <a:prstGeom prst="rect">
                <a:avLst/>
              </a:prstGeom>
              <a:blipFill rotWithShape="0">
                <a:blip r:embed="rId3"/>
                <a:stretch>
                  <a:fillRect t="-1980"/>
                </a:stretch>
              </a:blipFill>
            </p:spPr>
            <p:txBody>
              <a:bodyPr/>
              <a:lstStyle/>
              <a:p>
                <a:r>
                  <a:rPr lang="en-US">
                    <a:noFill/>
                  </a:rPr>
                  <a:t> </a:t>
                </a:r>
              </a:p>
            </p:txBody>
          </p:sp>
        </mc:Fallback>
      </mc:AlternateContent>
      <p:sp>
        <p:nvSpPr>
          <p:cNvPr id="15" name="Right Arrow 14"/>
          <p:cNvSpPr/>
          <p:nvPr/>
        </p:nvSpPr>
        <p:spPr>
          <a:xfrm>
            <a:off x="2490590" y="5450898"/>
            <a:ext cx="465299" cy="158225"/>
          </a:xfrm>
          <a:prstGeom prst="rightArrow">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2">
                  <a:lumMod val="10000"/>
                </a:schemeClr>
              </a:solidFill>
            </a:endParaRPr>
          </a:p>
        </p:txBody>
      </p:sp>
      <mc:AlternateContent xmlns:mc="http://schemas.openxmlformats.org/markup-compatibility/2006" xmlns:a14="http://schemas.microsoft.com/office/drawing/2010/main">
        <mc:Choice Requires="a14">
          <p:sp>
            <p:nvSpPr>
              <p:cNvPr id="16" name="Rectangle 15"/>
              <p:cNvSpPr/>
              <p:nvPr/>
            </p:nvSpPr>
            <p:spPr>
              <a:xfrm>
                <a:off x="2955889" y="5345345"/>
                <a:ext cx="23489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bg2">
                              <a:lumMod val="10000"/>
                            </a:schemeClr>
                          </a:solidFill>
                          <a:latin typeface="Cambria Math" charset="0"/>
                        </a:rPr>
                        <m:t>𝑟</m:t>
                      </m:r>
                      <m:r>
                        <a:rPr lang="en-US" i="0">
                          <a:solidFill>
                            <a:schemeClr val="bg2">
                              <a:lumMod val="10000"/>
                            </a:schemeClr>
                          </a:solidFill>
                          <a:latin typeface="Cambria Math" charset="0"/>
                        </a:rPr>
                        <m:t>=</m:t>
                      </m:r>
                      <m:r>
                        <a:rPr lang="en-US" b="0" i="0" smtClean="0">
                          <a:solidFill>
                            <a:schemeClr val="bg2">
                              <a:lumMod val="10000"/>
                            </a:schemeClr>
                          </a:solidFill>
                          <a:latin typeface="Cambria Math" charset="0"/>
                        </a:rPr>
                        <m:t>0.8415595&gt;0.5</m:t>
                      </m:r>
                    </m:oMath>
                  </m:oMathPara>
                </a14:m>
                <a:endParaRPr lang="en-US" dirty="0">
                  <a:solidFill>
                    <a:schemeClr val="bg2">
                      <a:lumMod val="10000"/>
                    </a:schemeClr>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955889" y="5345345"/>
                <a:ext cx="2348976" cy="369332"/>
              </a:xfrm>
              <a:prstGeom prst="rect">
                <a:avLst/>
              </a:prstGeom>
              <a:blipFill rotWithShape="0">
                <a:blip r:embed="rId4"/>
                <a:stretch>
                  <a:fillRect/>
                </a:stretch>
              </a:blipFill>
            </p:spPr>
            <p:txBody>
              <a:bodyPr/>
              <a:lstStyle/>
              <a:p>
                <a:r>
                  <a:rPr lang="en-US">
                    <a:noFill/>
                  </a:rPr>
                  <a:t> </a:t>
                </a:r>
              </a:p>
            </p:txBody>
          </p:sp>
        </mc:Fallback>
      </mc:AlternateContent>
      <p:sp>
        <p:nvSpPr>
          <p:cNvPr id="17" name="Rectangle 16"/>
          <p:cNvSpPr/>
          <p:nvPr/>
        </p:nvSpPr>
        <p:spPr>
          <a:xfrm>
            <a:off x="0" y="6583207"/>
            <a:ext cx="3581867" cy="246221"/>
          </a:xfrm>
          <a:prstGeom prst="rect">
            <a:avLst/>
          </a:prstGeom>
        </p:spPr>
        <p:txBody>
          <a:bodyPr wrap="square">
            <a:spAutoFit/>
          </a:bodyPr>
          <a:lstStyle/>
          <a:p>
            <a:pPr algn="r"/>
            <a:r>
              <a:rPr lang="en-US" sz="1000" dirty="0">
                <a:solidFill>
                  <a:schemeClr val="bg2">
                    <a:lumMod val="10000"/>
                  </a:schemeClr>
                </a:solidFill>
              </a:rPr>
              <a:t>http://</a:t>
            </a:r>
            <a:r>
              <a:rPr lang="en-US" sz="1000" dirty="0" err="1">
                <a:solidFill>
                  <a:schemeClr val="bg2">
                    <a:lumMod val="10000"/>
                  </a:schemeClr>
                </a:solidFill>
              </a:rPr>
              <a:t>www.investopedia.com</a:t>
            </a:r>
            <a:r>
              <a:rPr lang="en-US" sz="1000" dirty="0">
                <a:solidFill>
                  <a:schemeClr val="bg2">
                    <a:lumMod val="10000"/>
                  </a:schemeClr>
                </a:solidFill>
              </a:rPr>
              <a:t>/terms/c/</a:t>
            </a:r>
            <a:r>
              <a:rPr lang="en-US" sz="1000" dirty="0" err="1">
                <a:solidFill>
                  <a:schemeClr val="bg2">
                    <a:lumMod val="10000"/>
                  </a:schemeClr>
                </a:solidFill>
              </a:rPr>
              <a:t>correlation.asp</a:t>
            </a:r>
            <a:endParaRPr lang="en-US" sz="1000" dirty="0">
              <a:solidFill>
                <a:schemeClr val="bg2">
                  <a:lumMod val="10000"/>
                </a:schemeClr>
              </a:solidFill>
            </a:endParaRPr>
          </a:p>
        </p:txBody>
      </p:sp>
      <p:sp>
        <p:nvSpPr>
          <p:cNvPr id="18" name="Right Arrow 17"/>
          <p:cNvSpPr/>
          <p:nvPr/>
        </p:nvSpPr>
        <p:spPr>
          <a:xfrm>
            <a:off x="2490590" y="5816009"/>
            <a:ext cx="465299" cy="158225"/>
          </a:xfrm>
          <a:prstGeom prst="rightArrow">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2">
                  <a:lumMod val="10000"/>
                </a:schemeClr>
              </a:solidFill>
            </a:endParaRPr>
          </a:p>
        </p:txBody>
      </p:sp>
      <p:sp>
        <p:nvSpPr>
          <p:cNvPr id="19" name="TextBox 18"/>
          <p:cNvSpPr txBox="1"/>
          <p:nvPr/>
        </p:nvSpPr>
        <p:spPr>
          <a:xfrm>
            <a:off x="2955889" y="5710455"/>
            <a:ext cx="4958537" cy="369332"/>
          </a:xfrm>
          <a:prstGeom prst="rect">
            <a:avLst/>
          </a:prstGeom>
          <a:noFill/>
        </p:spPr>
        <p:txBody>
          <a:bodyPr wrap="none" rtlCol="0">
            <a:spAutoFit/>
          </a:bodyPr>
          <a:lstStyle/>
          <a:p>
            <a:r>
              <a:rPr lang="en-US" dirty="0" smtClean="0">
                <a:solidFill>
                  <a:schemeClr val="bg2">
                    <a:lumMod val="10000"/>
                  </a:schemeClr>
                </a:solidFill>
              </a:rPr>
              <a:t>Age from Microsoft and Age have relationship.</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55</a:t>
            </a:fld>
            <a:endParaRPr lang="en-US">
              <a:solidFill>
                <a:schemeClr val="bg2">
                  <a:lumMod val="10000"/>
                </a:schemeClr>
              </a:solidFill>
            </a:endParaRPr>
          </a:p>
        </p:txBody>
      </p:sp>
      <p:sp>
        <p:nvSpPr>
          <p:cNvPr id="20" name="TextBox 19"/>
          <p:cNvSpPr txBox="1"/>
          <p:nvPr/>
        </p:nvSpPr>
        <p:spPr>
          <a:xfrm>
            <a:off x="120437" y="3968604"/>
            <a:ext cx="2478692" cy="92333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X : Age from Microsoft</a:t>
            </a:r>
          </a:p>
          <a:p>
            <a:r>
              <a:rPr lang="en-US" dirty="0" smtClean="0">
                <a:solidFill>
                  <a:schemeClr val="bg2">
                    <a:lumMod val="10000"/>
                  </a:schemeClr>
                </a:solidFill>
              </a:rPr>
              <a:t>Y : </a:t>
            </a:r>
            <a:r>
              <a:rPr lang="en-US" dirty="0">
                <a:solidFill>
                  <a:schemeClr val="bg2">
                    <a:lumMod val="10000"/>
                  </a:schemeClr>
                </a:solidFill>
              </a:rPr>
              <a:t>Survey age</a:t>
            </a:r>
            <a:endParaRPr lang="en-US" dirty="0" smtClean="0">
              <a:solidFill>
                <a:schemeClr val="bg2">
                  <a:lumMod val="10000"/>
                </a:schemeClr>
              </a:solidFill>
            </a:endParaRPr>
          </a:p>
          <a:p>
            <a:r>
              <a:rPr lang="en-US" dirty="0" smtClean="0">
                <a:solidFill>
                  <a:schemeClr val="bg2">
                    <a:lumMod val="10000"/>
                  </a:schemeClr>
                </a:solidFill>
              </a:rPr>
              <a:t>N : Number of case</a:t>
            </a:r>
            <a:endParaRPr lang="en-US" dirty="0">
              <a:solidFill>
                <a:schemeClr val="bg2">
                  <a:lumMod val="10000"/>
                </a:schemeClr>
              </a:solidFill>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437" y="2186539"/>
            <a:ext cx="3189038" cy="1718643"/>
          </a:xfrm>
          <a:prstGeom prst="rect">
            <a:avLst/>
          </a:prstGeom>
        </p:spPr>
      </p:pic>
      <p:sp>
        <p:nvSpPr>
          <p:cNvPr id="22" name="TextBox 21"/>
          <p:cNvSpPr txBox="1"/>
          <p:nvPr/>
        </p:nvSpPr>
        <p:spPr>
          <a:xfrm>
            <a:off x="6644016" y="619281"/>
            <a:ext cx="2499984" cy="646331"/>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Survey</a:t>
            </a:r>
          </a:p>
          <a:p>
            <a:pPr marL="342900" indent="-342900">
              <a:buAutoNum type="arabicPeriod"/>
            </a:pPr>
            <a:r>
              <a:rPr lang="en-US" b="1" dirty="0" smtClean="0">
                <a:solidFill>
                  <a:schemeClr val="bg2">
                    <a:lumMod val="10000"/>
                  </a:schemeClr>
                </a:solidFill>
              </a:rPr>
              <a:t>Correlation</a:t>
            </a:r>
            <a:endParaRPr lang="en-US" b="1" dirty="0">
              <a:solidFill>
                <a:schemeClr val="bg2">
                  <a:lumMod val="10000"/>
                </a:schemeClr>
              </a:solidFill>
            </a:endParaRPr>
          </a:p>
        </p:txBody>
      </p:sp>
    </p:spTree>
    <p:extLst>
      <p:ext uri="{BB962C8B-B14F-4D97-AF65-F5344CB8AC3E}">
        <p14:creationId xmlns:p14="http://schemas.microsoft.com/office/powerpoint/2010/main" val="18423689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Age - Analyze Emotion Point</a:t>
            </a:r>
            <a:endParaRPr lang="en-US" sz="2700" dirty="0">
              <a:solidFill>
                <a:schemeClr val="bg2">
                  <a:lumMod val="10000"/>
                </a:schemeClr>
              </a:solidFill>
            </a:endParaRPr>
          </a:p>
        </p:txBody>
      </p:sp>
      <p:sp>
        <p:nvSpPr>
          <p:cNvPr id="10" name="TextBox 9"/>
          <p:cNvSpPr txBox="1"/>
          <p:nvPr/>
        </p:nvSpPr>
        <p:spPr>
          <a:xfrm>
            <a:off x="3309475" y="2132533"/>
            <a:ext cx="2525050" cy="369332"/>
          </a:xfrm>
          <a:prstGeom prst="rect">
            <a:avLst/>
          </a:prstGeom>
          <a:noFill/>
        </p:spPr>
        <p:txBody>
          <a:bodyPr wrap="none" rtlCol="0">
            <a:spAutoFit/>
          </a:bodyPr>
          <a:lstStyle/>
          <a:p>
            <a:r>
              <a:rPr lang="en-US" dirty="0" smtClean="0">
                <a:solidFill>
                  <a:schemeClr val="bg2">
                    <a:lumMod val="10000"/>
                  </a:schemeClr>
                </a:solidFill>
              </a:rPr>
              <a:t>1. </a:t>
            </a:r>
            <a:r>
              <a:rPr lang="en-US" dirty="0">
                <a:solidFill>
                  <a:schemeClr val="bg2">
                    <a:lumMod val="10000"/>
                  </a:schemeClr>
                </a:solidFill>
              </a:rPr>
              <a:t>Find the </a:t>
            </a:r>
            <a:r>
              <a:rPr lang="en-US" dirty="0" smtClean="0">
                <a:solidFill>
                  <a:schemeClr val="bg2">
                    <a:lumMod val="10000"/>
                  </a:schemeClr>
                </a:solidFill>
              </a:rPr>
              <a:t>correlation</a:t>
            </a:r>
            <a:endParaRPr lang="en-US" dirty="0">
              <a:solidFill>
                <a:schemeClr val="bg2">
                  <a:lumMod val="10000"/>
                </a:schemeClr>
              </a:solidFill>
            </a:endParaRPr>
          </a:p>
        </p:txBody>
      </p:sp>
      <p:sp>
        <p:nvSpPr>
          <p:cNvPr id="20" name="TextBox 19"/>
          <p:cNvSpPr txBox="1"/>
          <p:nvPr/>
        </p:nvSpPr>
        <p:spPr>
          <a:xfrm>
            <a:off x="3309475" y="2461445"/>
            <a:ext cx="2611612" cy="369332"/>
          </a:xfrm>
          <a:prstGeom prst="rect">
            <a:avLst/>
          </a:prstGeom>
          <a:noFill/>
        </p:spPr>
        <p:txBody>
          <a:bodyPr wrap="none" rtlCol="0">
            <a:spAutoFit/>
          </a:bodyPr>
          <a:lstStyle/>
          <a:p>
            <a:r>
              <a:rPr lang="en-US" dirty="0" smtClean="0">
                <a:solidFill>
                  <a:schemeClr val="bg2">
                    <a:lumMod val="10000"/>
                  </a:schemeClr>
                </a:solidFill>
              </a:rPr>
              <a:t>2. </a:t>
            </a:r>
            <a:r>
              <a:rPr lang="en-US" dirty="0">
                <a:solidFill>
                  <a:schemeClr val="bg2">
                    <a:lumMod val="10000"/>
                  </a:schemeClr>
                </a:solidFill>
              </a:rPr>
              <a:t>Find </a:t>
            </a:r>
            <a:r>
              <a:rPr lang="en-US" dirty="0" smtClean="0">
                <a:solidFill>
                  <a:schemeClr val="bg2">
                    <a:lumMod val="10000"/>
                  </a:schemeClr>
                </a:solidFill>
              </a:rPr>
              <a:t>the relationship</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56</a:t>
            </a:fld>
            <a:endParaRPr lang="en-US">
              <a:solidFill>
                <a:schemeClr val="bg2">
                  <a:lumMod val="10000"/>
                </a:schemeClr>
              </a:solidFill>
            </a:endParaRPr>
          </a:p>
        </p:txBody>
      </p:sp>
      <p:sp>
        <p:nvSpPr>
          <p:cNvPr id="11" name="TextBox 10"/>
          <p:cNvSpPr txBox="1"/>
          <p:nvPr/>
        </p:nvSpPr>
        <p:spPr>
          <a:xfrm>
            <a:off x="120437" y="3968604"/>
            <a:ext cx="2478692" cy="92333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X : Age from Microsoft</a:t>
            </a:r>
          </a:p>
          <a:p>
            <a:r>
              <a:rPr lang="en-US" dirty="0" smtClean="0">
                <a:solidFill>
                  <a:schemeClr val="bg2">
                    <a:lumMod val="10000"/>
                  </a:schemeClr>
                </a:solidFill>
              </a:rPr>
              <a:t>Y : </a:t>
            </a:r>
            <a:r>
              <a:rPr lang="en-US" dirty="0">
                <a:solidFill>
                  <a:schemeClr val="bg2">
                    <a:lumMod val="10000"/>
                  </a:schemeClr>
                </a:solidFill>
              </a:rPr>
              <a:t>Survey age</a:t>
            </a:r>
            <a:endParaRPr lang="en-US" dirty="0" smtClean="0">
              <a:solidFill>
                <a:schemeClr val="bg2">
                  <a:lumMod val="10000"/>
                </a:schemeClr>
              </a:solidFill>
            </a:endParaRPr>
          </a:p>
          <a:p>
            <a:r>
              <a:rPr lang="en-US" dirty="0" smtClean="0">
                <a:solidFill>
                  <a:schemeClr val="bg2">
                    <a:lumMod val="10000"/>
                  </a:schemeClr>
                </a:solidFill>
              </a:rPr>
              <a:t>N : Number of case</a:t>
            </a:r>
            <a:endParaRPr lang="en-US" dirty="0">
              <a:solidFill>
                <a:schemeClr val="bg2">
                  <a:lumMod val="10000"/>
                </a:schemeClr>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37" y="2186539"/>
            <a:ext cx="3189038" cy="1718643"/>
          </a:xfrm>
          <a:prstGeom prst="rect">
            <a:avLst/>
          </a:prstGeom>
        </p:spPr>
      </p:pic>
      <p:sp>
        <p:nvSpPr>
          <p:cNvPr id="13" name="TextBox 12"/>
          <p:cNvSpPr txBox="1"/>
          <p:nvPr/>
        </p:nvSpPr>
        <p:spPr>
          <a:xfrm>
            <a:off x="6644016" y="619281"/>
            <a:ext cx="2499984" cy="923330"/>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Survey</a:t>
            </a:r>
          </a:p>
          <a:p>
            <a:pPr marL="342900" indent="-342900">
              <a:buAutoNum type="arabicPeriod"/>
            </a:pPr>
            <a:r>
              <a:rPr lang="en-US" dirty="0" smtClean="0">
                <a:solidFill>
                  <a:schemeClr val="bg2">
                    <a:lumMod val="10000"/>
                  </a:schemeClr>
                </a:solidFill>
              </a:rPr>
              <a:t>Correlation</a:t>
            </a:r>
          </a:p>
          <a:p>
            <a:pPr marL="342900" indent="-342900">
              <a:buAutoNum type="arabicPeriod"/>
            </a:pPr>
            <a:r>
              <a:rPr lang="en-US" b="1" dirty="0" smtClean="0">
                <a:solidFill>
                  <a:schemeClr val="bg2">
                    <a:lumMod val="10000"/>
                  </a:schemeClr>
                </a:solidFill>
              </a:rPr>
              <a:t>Find relationship</a:t>
            </a:r>
            <a:endParaRPr lang="en-US" b="1" dirty="0">
              <a:solidFill>
                <a:schemeClr val="bg2">
                  <a:lumMod val="10000"/>
                </a:schemeClr>
              </a:solidFill>
            </a:endParaRPr>
          </a:p>
        </p:txBody>
      </p:sp>
    </p:spTree>
    <p:extLst>
      <p:ext uri="{BB962C8B-B14F-4D97-AF65-F5344CB8AC3E}">
        <p14:creationId xmlns:p14="http://schemas.microsoft.com/office/powerpoint/2010/main" val="2923691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Age - Analyze Emotion Point</a:t>
            </a:r>
            <a:endParaRPr lang="en-US" sz="2700" dirty="0">
              <a:solidFill>
                <a:schemeClr val="bg2">
                  <a:lumMod val="10000"/>
                </a:schemeClr>
              </a:solidFill>
            </a:endParaRPr>
          </a:p>
        </p:txBody>
      </p:sp>
      <p:sp>
        <p:nvSpPr>
          <p:cNvPr id="10" name="TextBox 9"/>
          <p:cNvSpPr txBox="1"/>
          <p:nvPr/>
        </p:nvSpPr>
        <p:spPr>
          <a:xfrm>
            <a:off x="3309475" y="2132533"/>
            <a:ext cx="2525050" cy="369332"/>
          </a:xfrm>
          <a:prstGeom prst="rect">
            <a:avLst/>
          </a:prstGeom>
          <a:noFill/>
        </p:spPr>
        <p:txBody>
          <a:bodyPr wrap="none" rtlCol="0">
            <a:spAutoFit/>
          </a:bodyPr>
          <a:lstStyle/>
          <a:p>
            <a:r>
              <a:rPr lang="en-US" dirty="0" smtClean="0">
                <a:solidFill>
                  <a:schemeClr val="bg2">
                    <a:lumMod val="10000"/>
                  </a:schemeClr>
                </a:solidFill>
              </a:rPr>
              <a:t>1. </a:t>
            </a:r>
            <a:r>
              <a:rPr lang="en-US" dirty="0">
                <a:solidFill>
                  <a:schemeClr val="bg2">
                    <a:lumMod val="10000"/>
                  </a:schemeClr>
                </a:solidFill>
              </a:rPr>
              <a:t>Find the </a:t>
            </a:r>
            <a:r>
              <a:rPr lang="en-US" dirty="0" smtClean="0">
                <a:solidFill>
                  <a:schemeClr val="bg2">
                    <a:lumMod val="10000"/>
                  </a:schemeClr>
                </a:solidFill>
              </a:rPr>
              <a:t>correlation</a:t>
            </a:r>
            <a:endParaRPr lang="en-US" dirty="0">
              <a:solidFill>
                <a:schemeClr val="bg2">
                  <a:lumMod val="10000"/>
                </a:schemeClr>
              </a:solidFill>
            </a:endParaRPr>
          </a:p>
        </p:txBody>
      </p:sp>
      <p:sp>
        <p:nvSpPr>
          <p:cNvPr id="20" name="TextBox 19"/>
          <p:cNvSpPr txBox="1"/>
          <p:nvPr/>
        </p:nvSpPr>
        <p:spPr>
          <a:xfrm>
            <a:off x="3309475" y="2461445"/>
            <a:ext cx="2611612" cy="369332"/>
          </a:xfrm>
          <a:prstGeom prst="rect">
            <a:avLst/>
          </a:prstGeom>
          <a:noFill/>
        </p:spPr>
        <p:txBody>
          <a:bodyPr wrap="none" rtlCol="0">
            <a:spAutoFit/>
          </a:bodyPr>
          <a:lstStyle/>
          <a:p>
            <a:r>
              <a:rPr lang="en-US" dirty="0" smtClean="0">
                <a:solidFill>
                  <a:schemeClr val="bg2">
                    <a:lumMod val="10000"/>
                  </a:schemeClr>
                </a:solidFill>
              </a:rPr>
              <a:t>2. </a:t>
            </a:r>
            <a:r>
              <a:rPr lang="en-US" dirty="0">
                <a:solidFill>
                  <a:schemeClr val="bg2">
                    <a:lumMod val="10000"/>
                  </a:schemeClr>
                </a:solidFill>
              </a:rPr>
              <a:t>Find </a:t>
            </a:r>
            <a:r>
              <a:rPr lang="en-US" dirty="0" smtClean="0">
                <a:solidFill>
                  <a:schemeClr val="bg2">
                    <a:lumMod val="10000"/>
                  </a:schemeClr>
                </a:solidFill>
              </a:rPr>
              <a:t>the relationship</a:t>
            </a:r>
            <a:endParaRPr lang="en-US" dirty="0">
              <a:solidFill>
                <a:schemeClr val="bg2">
                  <a:lumMod val="10000"/>
                </a:schemeClr>
              </a:solidFill>
            </a:endParaRPr>
          </a:p>
        </p:txBody>
      </p:sp>
      <p:sp>
        <p:nvSpPr>
          <p:cNvPr id="21" name="TextBox 20"/>
          <p:cNvSpPr txBox="1"/>
          <p:nvPr/>
        </p:nvSpPr>
        <p:spPr>
          <a:xfrm>
            <a:off x="3344943" y="2830777"/>
            <a:ext cx="5334107" cy="1477328"/>
          </a:xfrm>
          <a:prstGeom prst="rect">
            <a:avLst/>
          </a:prstGeom>
          <a:noFill/>
        </p:spPr>
        <p:txBody>
          <a:bodyPr wrap="square" rtlCol="0">
            <a:spAutoFit/>
          </a:bodyPr>
          <a:lstStyle/>
          <a:p>
            <a:r>
              <a:rPr lang="en-US" dirty="0" smtClean="0">
                <a:solidFill>
                  <a:schemeClr val="bg2">
                    <a:lumMod val="10000"/>
                  </a:schemeClr>
                </a:solidFill>
              </a:rPr>
              <a:t>We apply linear regression to predict Age from survey data.</a:t>
            </a:r>
          </a:p>
          <a:p>
            <a:r>
              <a:rPr lang="en-US" dirty="0">
                <a:solidFill>
                  <a:schemeClr val="bg2">
                    <a:lumMod val="10000"/>
                  </a:schemeClr>
                </a:solidFill>
              </a:rPr>
              <a:t>Linear regression is </a:t>
            </a:r>
            <a:r>
              <a:rPr lang="en-US" dirty="0" smtClean="0">
                <a:solidFill>
                  <a:schemeClr val="bg2">
                    <a:lumMod val="10000"/>
                  </a:schemeClr>
                </a:solidFill>
              </a:rPr>
              <a:t>an </a:t>
            </a:r>
            <a:r>
              <a:rPr lang="en-US" dirty="0">
                <a:solidFill>
                  <a:schemeClr val="bg2">
                    <a:lumMod val="10000"/>
                  </a:schemeClr>
                </a:solidFill>
              </a:rPr>
              <a:t>approach for modeling the </a:t>
            </a:r>
            <a:r>
              <a:rPr lang="en-US" dirty="0" smtClean="0">
                <a:solidFill>
                  <a:schemeClr val="bg2">
                    <a:lumMod val="10000"/>
                  </a:schemeClr>
                </a:solidFill>
              </a:rPr>
              <a:t>relationship between </a:t>
            </a:r>
            <a:r>
              <a:rPr lang="en-US" dirty="0">
                <a:solidFill>
                  <a:schemeClr val="bg2">
                    <a:lumMod val="10000"/>
                  </a:schemeClr>
                </a:solidFill>
              </a:rPr>
              <a:t>a dependent variable </a:t>
            </a:r>
            <a:r>
              <a:rPr lang="en-US" dirty="0" smtClean="0">
                <a:solidFill>
                  <a:schemeClr val="bg2">
                    <a:lumMod val="10000"/>
                  </a:schemeClr>
                </a:solidFill>
              </a:rPr>
              <a:t>Y </a:t>
            </a:r>
            <a:r>
              <a:rPr lang="en-US" dirty="0">
                <a:solidFill>
                  <a:schemeClr val="bg2">
                    <a:lumMod val="10000"/>
                  </a:schemeClr>
                </a:solidFill>
              </a:rPr>
              <a:t>and </a:t>
            </a:r>
            <a:r>
              <a:rPr lang="en-US" dirty="0" smtClean="0">
                <a:solidFill>
                  <a:schemeClr val="bg2">
                    <a:lumMod val="10000"/>
                  </a:schemeClr>
                </a:solidFill>
              </a:rPr>
              <a:t>independent variables X</a:t>
            </a:r>
          </a:p>
        </p:txBody>
      </p: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57</a:t>
            </a:fld>
            <a:endParaRPr lang="en-US">
              <a:solidFill>
                <a:schemeClr val="bg2">
                  <a:lumMod val="10000"/>
                </a:schemeClr>
              </a:solidFill>
            </a:endParaRPr>
          </a:p>
        </p:txBody>
      </p:sp>
      <p:sp>
        <p:nvSpPr>
          <p:cNvPr id="11" name="TextBox 10"/>
          <p:cNvSpPr txBox="1"/>
          <p:nvPr/>
        </p:nvSpPr>
        <p:spPr>
          <a:xfrm>
            <a:off x="120437" y="3968604"/>
            <a:ext cx="2478692" cy="92333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X : Age from Microsoft</a:t>
            </a:r>
          </a:p>
          <a:p>
            <a:r>
              <a:rPr lang="en-US" dirty="0" smtClean="0">
                <a:solidFill>
                  <a:schemeClr val="bg2">
                    <a:lumMod val="10000"/>
                  </a:schemeClr>
                </a:solidFill>
              </a:rPr>
              <a:t>Y : </a:t>
            </a:r>
            <a:r>
              <a:rPr lang="vi-VN" dirty="0" smtClean="0">
                <a:solidFill>
                  <a:schemeClr val="bg2">
                    <a:lumMod val="10000"/>
                  </a:schemeClr>
                </a:solidFill>
              </a:rPr>
              <a:t>Survey </a:t>
            </a:r>
            <a:r>
              <a:rPr lang="en-US" dirty="0" smtClean="0">
                <a:solidFill>
                  <a:schemeClr val="bg2">
                    <a:lumMod val="10000"/>
                  </a:schemeClr>
                </a:solidFill>
              </a:rPr>
              <a:t>Age</a:t>
            </a:r>
          </a:p>
          <a:p>
            <a:r>
              <a:rPr lang="en-US" dirty="0" smtClean="0">
                <a:solidFill>
                  <a:schemeClr val="bg2">
                    <a:lumMod val="10000"/>
                  </a:schemeClr>
                </a:solidFill>
              </a:rPr>
              <a:t>N : Number of case</a:t>
            </a:r>
            <a:endParaRPr lang="en-US" dirty="0">
              <a:solidFill>
                <a:schemeClr val="bg2">
                  <a:lumMod val="10000"/>
                </a:schemeClr>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37" y="2186539"/>
            <a:ext cx="3189038" cy="1718643"/>
          </a:xfrm>
          <a:prstGeom prst="rect">
            <a:avLst/>
          </a:prstGeom>
        </p:spPr>
      </p:pic>
      <p:sp>
        <p:nvSpPr>
          <p:cNvPr id="4" name="TextBox 3"/>
          <p:cNvSpPr txBox="1"/>
          <p:nvPr/>
        </p:nvSpPr>
        <p:spPr>
          <a:xfrm>
            <a:off x="3810242" y="6238587"/>
            <a:ext cx="2406428" cy="369332"/>
          </a:xfrm>
          <a:prstGeom prst="rect">
            <a:avLst/>
          </a:prstGeom>
          <a:noFill/>
        </p:spPr>
        <p:txBody>
          <a:bodyPr wrap="none" rtlCol="0">
            <a:spAutoFit/>
          </a:bodyPr>
          <a:lstStyle/>
          <a:p>
            <a:r>
              <a:rPr lang="en-US" dirty="0" smtClean="0">
                <a:solidFill>
                  <a:schemeClr val="bg2">
                    <a:lumMod val="10000"/>
                  </a:schemeClr>
                </a:solidFill>
              </a:rPr>
              <a:t>y = 0.8071*x + 4.1999</a:t>
            </a:r>
            <a:endParaRPr lang="en-US" dirty="0">
              <a:solidFill>
                <a:schemeClr val="bg2">
                  <a:lumMod val="1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579" y="4336070"/>
            <a:ext cx="3804834" cy="1876709"/>
          </a:xfrm>
          <a:prstGeom prst="rect">
            <a:avLst/>
          </a:prstGeom>
        </p:spPr>
      </p:pic>
      <p:sp>
        <p:nvSpPr>
          <p:cNvPr id="18" name="Rectangle 17"/>
          <p:cNvSpPr/>
          <p:nvPr/>
        </p:nvSpPr>
        <p:spPr>
          <a:xfrm>
            <a:off x="1" y="6607919"/>
            <a:ext cx="3044536" cy="246221"/>
          </a:xfrm>
          <a:prstGeom prst="rect">
            <a:avLst/>
          </a:prstGeom>
        </p:spPr>
        <p:txBody>
          <a:bodyPr wrap="square">
            <a:spAutoFit/>
          </a:bodyPr>
          <a:lstStyle/>
          <a:p>
            <a:r>
              <a:rPr lang="en-US" sz="1000" dirty="0">
                <a:solidFill>
                  <a:schemeClr val="bg2">
                    <a:lumMod val="10000"/>
                  </a:schemeClr>
                </a:solidFill>
              </a:rPr>
              <a:t>https://</a:t>
            </a:r>
            <a:r>
              <a:rPr lang="en-US" sz="1000" dirty="0" err="1">
                <a:solidFill>
                  <a:schemeClr val="bg2">
                    <a:lumMod val="10000"/>
                  </a:schemeClr>
                </a:solidFill>
              </a:rPr>
              <a:t>en.wikipedia.org</a:t>
            </a:r>
            <a:r>
              <a:rPr lang="en-US" sz="1000" dirty="0">
                <a:solidFill>
                  <a:schemeClr val="bg2">
                    <a:lumMod val="10000"/>
                  </a:schemeClr>
                </a:solidFill>
              </a:rPr>
              <a:t>/wiki/</a:t>
            </a:r>
            <a:r>
              <a:rPr lang="en-US" sz="1000" dirty="0" err="1">
                <a:solidFill>
                  <a:schemeClr val="bg2">
                    <a:lumMod val="10000"/>
                  </a:schemeClr>
                </a:solidFill>
              </a:rPr>
              <a:t>Linear_regression</a:t>
            </a:r>
            <a:endParaRPr lang="en-US" sz="1000" dirty="0">
              <a:solidFill>
                <a:schemeClr val="bg2">
                  <a:lumMod val="10000"/>
                </a:schemeClr>
              </a:solidFill>
            </a:endParaRPr>
          </a:p>
        </p:txBody>
      </p:sp>
      <p:sp>
        <p:nvSpPr>
          <p:cNvPr id="6" name="TextBox 5"/>
          <p:cNvSpPr txBox="1"/>
          <p:nvPr/>
        </p:nvSpPr>
        <p:spPr>
          <a:xfrm>
            <a:off x="212035" y="5049078"/>
            <a:ext cx="2396938" cy="646331"/>
          </a:xfrm>
          <a:prstGeom prst="rect">
            <a:avLst/>
          </a:prstGeom>
          <a:noFill/>
        </p:spPr>
        <p:txBody>
          <a:bodyPr wrap="none" rtlCol="0">
            <a:spAutoFit/>
          </a:bodyPr>
          <a:lstStyle/>
          <a:p>
            <a:r>
              <a:rPr lang="en-US" dirty="0" smtClean="0">
                <a:solidFill>
                  <a:schemeClr val="bg2">
                    <a:lumMod val="10000"/>
                  </a:schemeClr>
                </a:solidFill>
              </a:rPr>
              <a:t>x: Age from Microsoft</a:t>
            </a:r>
          </a:p>
          <a:p>
            <a:r>
              <a:rPr lang="en-US" dirty="0">
                <a:solidFill>
                  <a:schemeClr val="bg2">
                    <a:lumMod val="10000"/>
                  </a:schemeClr>
                </a:solidFill>
              </a:rPr>
              <a:t>y</a:t>
            </a:r>
            <a:r>
              <a:rPr lang="en-US" dirty="0" smtClean="0">
                <a:solidFill>
                  <a:schemeClr val="bg2">
                    <a:lumMod val="10000"/>
                  </a:schemeClr>
                </a:solidFill>
              </a:rPr>
              <a:t>: Estimate age </a:t>
            </a:r>
            <a:endParaRPr lang="en-US" dirty="0">
              <a:solidFill>
                <a:schemeClr val="bg2">
                  <a:lumMod val="10000"/>
                </a:schemeClr>
              </a:solidFill>
            </a:endParaRPr>
          </a:p>
        </p:txBody>
      </p:sp>
      <p:sp>
        <p:nvSpPr>
          <p:cNvPr id="17" name="TextBox 16"/>
          <p:cNvSpPr txBox="1"/>
          <p:nvPr/>
        </p:nvSpPr>
        <p:spPr>
          <a:xfrm>
            <a:off x="6644016" y="619281"/>
            <a:ext cx="2499984" cy="923330"/>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Survey</a:t>
            </a:r>
          </a:p>
          <a:p>
            <a:pPr marL="342900" indent="-342900">
              <a:buAutoNum type="arabicPeriod"/>
            </a:pPr>
            <a:r>
              <a:rPr lang="en-US" dirty="0" smtClean="0">
                <a:solidFill>
                  <a:schemeClr val="bg2">
                    <a:lumMod val="10000"/>
                  </a:schemeClr>
                </a:solidFill>
              </a:rPr>
              <a:t>Correlation</a:t>
            </a:r>
          </a:p>
          <a:p>
            <a:pPr marL="342900" indent="-342900">
              <a:buAutoNum type="arabicPeriod"/>
            </a:pPr>
            <a:r>
              <a:rPr lang="en-US" b="1" dirty="0" smtClean="0">
                <a:solidFill>
                  <a:schemeClr val="bg2">
                    <a:lumMod val="10000"/>
                  </a:schemeClr>
                </a:solidFill>
              </a:rPr>
              <a:t>Find relationship</a:t>
            </a:r>
          </a:p>
        </p:txBody>
      </p:sp>
      <p:sp>
        <p:nvSpPr>
          <p:cNvPr id="16" name="Right Arrow 15"/>
          <p:cNvSpPr/>
          <p:nvPr/>
        </p:nvSpPr>
        <p:spPr>
          <a:xfrm>
            <a:off x="3331296" y="6344140"/>
            <a:ext cx="465299" cy="158225"/>
          </a:xfrm>
          <a:prstGeom prst="rightArrow">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2">
                  <a:lumMod val="10000"/>
                </a:schemeClr>
              </a:solidFill>
            </a:endParaRPr>
          </a:p>
        </p:txBody>
      </p:sp>
    </p:spTree>
    <p:extLst>
      <p:ext uri="{BB962C8B-B14F-4D97-AF65-F5344CB8AC3E}">
        <p14:creationId xmlns:p14="http://schemas.microsoft.com/office/powerpoint/2010/main" val="9033599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Age - Analyze Emotion Point</a:t>
            </a:r>
            <a:endParaRPr lang="en-US" sz="2700" dirty="0">
              <a:solidFill>
                <a:schemeClr val="bg2">
                  <a:lumMod val="10000"/>
                </a:schemeClr>
              </a:solidFill>
            </a:endParaRPr>
          </a:p>
        </p:txBody>
      </p:sp>
      <p:sp>
        <p:nvSpPr>
          <p:cNvPr id="10" name="TextBox 9"/>
          <p:cNvSpPr txBox="1"/>
          <p:nvPr/>
        </p:nvSpPr>
        <p:spPr>
          <a:xfrm>
            <a:off x="3309475" y="2132533"/>
            <a:ext cx="2525050" cy="369332"/>
          </a:xfrm>
          <a:prstGeom prst="rect">
            <a:avLst/>
          </a:prstGeom>
          <a:noFill/>
        </p:spPr>
        <p:txBody>
          <a:bodyPr wrap="none" rtlCol="0">
            <a:spAutoFit/>
          </a:bodyPr>
          <a:lstStyle/>
          <a:p>
            <a:r>
              <a:rPr lang="en-US" dirty="0" smtClean="0">
                <a:solidFill>
                  <a:schemeClr val="bg2">
                    <a:lumMod val="10000"/>
                  </a:schemeClr>
                </a:solidFill>
              </a:rPr>
              <a:t>1. </a:t>
            </a:r>
            <a:r>
              <a:rPr lang="en-US" dirty="0">
                <a:solidFill>
                  <a:schemeClr val="bg2">
                    <a:lumMod val="10000"/>
                  </a:schemeClr>
                </a:solidFill>
              </a:rPr>
              <a:t>Find the </a:t>
            </a:r>
            <a:r>
              <a:rPr lang="en-US" dirty="0" smtClean="0">
                <a:solidFill>
                  <a:schemeClr val="bg2">
                    <a:lumMod val="10000"/>
                  </a:schemeClr>
                </a:solidFill>
              </a:rPr>
              <a:t>correlation</a:t>
            </a:r>
            <a:endParaRPr lang="en-US" dirty="0">
              <a:solidFill>
                <a:schemeClr val="bg2">
                  <a:lumMod val="10000"/>
                </a:schemeClr>
              </a:solidFill>
            </a:endParaRPr>
          </a:p>
        </p:txBody>
      </p:sp>
      <p:sp>
        <p:nvSpPr>
          <p:cNvPr id="20" name="TextBox 19"/>
          <p:cNvSpPr txBox="1"/>
          <p:nvPr/>
        </p:nvSpPr>
        <p:spPr>
          <a:xfrm>
            <a:off x="3309475" y="2461445"/>
            <a:ext cx="2611612" cy="369332"/>
          </a:xfrm>
          <a:prstGeom prst="rect">
            <a:avLst/>
          </a:prstGeom>
          <a:noFill/>
        </p:spPr>
        <p:txBody>
          <a:bodyPr wrap="none" rtlCol="0">
            <a:spAutoFit/>
          </a:bodyPr>
          <a:lstStyle/>
          <a:p>
            <a:r>
              <a:rPr lang="en-US" dirty="0" smtClean="0">
                <a:solidFill>
                  <a:schemeClr val="bg2">
                    <a:lumMod val="10000"/>
                  </a:schemeClr>
                </a:solidFill>
              </a:rPr>
              <a:t>2. </a:t>
            </a:r>
            <a:r>
              <a:rPr lang="en-US" dirty="0">
                <a:solidFill>
                  <a:schemeClr val="bg2">
                    <a:lumMod val="10000"/>
                  </a:schemeClr>
                </a:solidFill>
              </a:rPr>
              <a:t>Find </a:t>
            </a:r>
            <a:r>
              <a:rPr lang="en-US" dirty="0" smtClean="0">
                <a:solidFill>
                  <a:schemeClr val="bg2">
                    <a:lumMod val="10000"/>
                  </a:schemeClr>
                </a:solidFill>
              </a:rPr>
              <a:t>the relationship</a:t>
            </a:r>
            <a:endParaRPr lang="en-US" dirty="0">
              <a:solidFill>
                <a:schemeClr val="bg2">
                  <a:lumMod val="10000"/>
                </a:schemeClr>
              </a:solidFill>
            </a:endParaRPr>
          </a:p>
        </p:txBody>
      </p: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58</a:t>
            </a:fld>
            <a:endParaRPr lang="en-US">
              <a:solidFill>
                <a:schemeClr val="bg2">
                  <a:lumMod val="10000"/>
                </a:schemeClr>
              </a:solidFill>
            </a:endParaRPr>
          </a:p>
        </p:txBody>
      </p:sp>
      <p:sp>
        <p:nvSpPr>
          <p:cNvPr id="11" name="TextBox 10"/>
          <p:cNvSpPr txBox="1"/>
          <p:nvPr/>
        </p:nvSpPr>
        <p:spPr>
          <a:xfrm>
            <a:off x="120437" y="3968604"/>
            <a:ext cx="2478692" cy="92333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X : Age from Microsoft</a:t>
            </a:r>
          </a:p>
          <a:p>
            <a:r>
              <a:rPr lang="en-US" dirty="0" smtClean="0">
                <a:solidFill>
                  <a:schemeClr val="bg2">
                    <a:lumMod val="10000"/>
                  </a:schemeClr>
                </a:solidFill>
              </a:rPr>
              <a:t>Y : </a:t>
            </a:r>
            <a:r>
              <a:rPr lang="en-US" dirty="0">
                <a:solidFill>
                  <a:schemeClr val="bg2">
                    <a:lumMod val="10000"/>
                  </a:schemeClr>
                </a:solidFill>
              </a:rPr>
              <a:t>Survey age</a:t>
            </a:r>
            <a:endParaRPr lang="en-US" dirty="0" smtClean="0">
              <a:solidFill>
                <a:schemeClr val="bg2">
                  <a:lumMod val="10000"/>
                </a:schemeClr>
              </a:solidFill>
            </a:endParaRPr>
          </a:p>
          <a:p>
            <a:r>
              <a:rPr lang="en-US" dirty="0" smtClean="0">
                <a:solidFill>
                  <a:schemeClr val="bg2">
                    <a:lumMod val="10000"/>
                  </a:schemeClr>
                </a:solidFill>
              </a:rPr>
              <a:t>N : Number of case</a:t>
            </a:r>
            <a:endParaRPr lang="en-US" dirty="0">
              <a:solidFill>
                <a:schemeClr val="bg2">
                  <a:lumMod val="10000"/>
                </a:schemeClr>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37" y="2186539"/>
            <a:ext cx="3189038" cy="1718643"/>
          </a:xfrm>
          <a:prstGeom prst="rect">
            <a:avLst/>
          </a:prstGeom>
        </p:spPr>
      </p:pic>
      <p:sp>
        <p:nvSpPr>
          <p:cNvPr id="14" name="TextBox 13"/>
          <p:cNvSpPr txBox="1"/>
          <p:nvPr/>
        </p:nvSpPr>
        <p:spPr>
          <a:xfrm>
            <a:off x="3309475" y="2776771"/>
            <a:ext cx="4166525" cy="369332"/>
          </a:xfrm>
          <a:prstGeom prst="rect">
            <a:avLst/>
          </a:prstGeom>
          <a:noFill/>
        </p:spPr>
        <p:txBody>
          <a:bodyPr wrap="none" rtlCol="0">
            <a:spAutoFit/>
          </a:bodyPr>
          <a:lstStyle/>
          <a:p>
            <a:r>
              <a:rPr lang="en-US" dirty="0">
                <a:solidFill>
                  <a:schemeClr val="bg2">
                    <a:lumMod val="10000"/>
                  </a:schemeClr>
                </a:solidFill>
              </a:rPr>
              <a:t>3</a:t>
            </a:r>
            <a:r>
              <a:rPr lang="en-US" dirty="0" smtClean="0">
                <a:solidFill>
                  <a:schemeClr val="bg2">
                    <a:lumMod val="10000"/>
                  </a:schemeClr>
                </a:solidFill>
              </a:rPr>
              <a:t>. </a:t>
            </a:r>
            <a:r>
              <a:rPr lang="en-US" dirty="0">
                <a:solidFill>
                  <a:schemeClr val="bg2">
                    <a:lumMod val="10000"/>
                  </a:schemeClr>
                </a:solidFill>
              </a:rPr>
              <a:t>Find </a:t>
            </a:r>
            <a:r>
              <a:rPr lang="en-US" dirty="0" smtClean="0">
                <a:solidFill>
                  <a:schemeClr val="bg2">
                    <a:lumMod val="10000"/>
                  </a:schemeClr>
                </a:solidFill>
              </a:rPr>
              <a:t>the range to </a:t>
            </a:r>
            <a:r>
              <a:rPr lang="en-US" dirty="0">
                <a:solidFill>
                  <a:schemeClr val="bg2">
                    <a:lumMod val="10000"/>
                  </a:schemeClr>
                </a:solidFill>
              </a:rPr>
              <a:t>increase </a:t>
            </a:r>
            <a:r>
              <a:rPr lang="en-US" dirty="0" smtClean="0">
                <a:solidFill>
                  <a:schemeClr val="bg2">
                    <a:lumMod val="10000"/>
                  </a:schemeClr>
                </a:solidFill>
              </a:rPr>
              <a:t>accuracy</a:t>
            </a:r>
            <a:endParaRPr lang="en-US" dirty="0">
              <a:solidFill>
                <a:schemeClr val="bg2">
                  <a:lumMod val="10000"/>
                </a:schemeClr>
              </a:solidFill>
            </a:endParaRPr>
          </a:p>
        </p:txBody>
      </p:sp>
      <p:sp>
        <p:nvSpPr>
          <p:cNvPr id="15" name="Rectangle 14"/>
          <p:cNvSpPr/>
          <p:nvPr/>
        </p:nvSpPr>
        <p:spPr>
          <a:xfrm>
            <a:off x="0" y="6561203"/>
            <a:ext cx="2544286" cy="246221"/>
          </a:xfrm>
          <a:prstGeom prst="rect">
            <a:avLst/>
          </a:prstGeom>
        </p:spPr>
        <p:txBody>
          <a:bodyPr wrap="none">
            <a:spAutoFit/>
          </a:bodyPr>
          <a:lstStyle/>
          <a:p>
            <a:r>
              <a:rPr lang="en-US" sz="1000" dirty="0">
                <a:solidFill>
                  <a:schemeClr val="bg2">
                    <a:lumMod val="10000"/>
                  </a:schemeClr>
                </a:solidFill>
              </a:rPr>
              <a:t>https://</a:t>
            </a:r>
            <a:r>
              <a:rPr lang="en-US" sz="1000" dirty="0" err="1">
                <a:solidFill>
                  <a:schemeClr val="bg2">
                    <a:lumMod val="10000"/>
                  </a:schemeClr>
                </a:solidFill>
              </a:rPr>
              <a:t>en.wikipedia.org</a:t>
            </a:r>
            <a:r>
              <a:rPr lang="en-US" sz="1000" dirty="0">
                <a:solidFill>
                  <a:schemeClr val="bg2">
                    <a:lumMod val="10000"/>
                  </a:schemeClr>
                </a:solidFill>
              </a:rPr>
              <a:t>/wiki/Deviation</a:t>
            </a:r>
          </a:p>
        </p:txBody>
      </p:sp>
      <p:sp>
        <p:nvSpPr>
          <p:cNvPr id="13" name="TextBox 12"/>
          <p:cNvSpPr txBox="1"/>
          <p:nvPr/>
        </p:nvSpPr>
        <p:spPr>
          <a:xfrm>
            <a:off x="6644016" y="619281"/>
            <a:ext cx="2499984" cy="1200329"/>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Survey</a:t>
            </a:r>
          </a:p>
          <a:p>
            <a:pPr marL="342900" indent="-342900">
              <a:buAutoNum type="arabicPeriod"/>
            </a:pPr>
            <a:r>
              <a:rPr lang="en-US" dirty="0" smtClean="0">
                <a:solidFill>
                  <a:schemeClr val="bg2">
                    <a:lumMod val="10000"/>
                  </a:schemeClr>
                </a:solidFill>
              </a:rPr>
              <a:t>Correlation</a:t>
            </a:r>
          </a:p>
          <a:p>
            <a:pPr marL="342900" indent="-342900">
              <a:buAutoNum type="arabicPeriod"/>
            </a:pPr>
            <a:r>
              <a:rPr lang="en-US" dirty="0" smtClean="0">
                <a:solidFill>
                  <a:schemeClr val="bg2">
                    <a:lumMod val="10000"/>
                  </a:schemeClr>
                </a:solidFill>
              </a:rPr>
              <a:t>Find relationship</a:t>
            </a:r>
          </a:p>
          <a:p>
            <a:pPr marL="342900" indent="-342900">
              <a:buAutoNum type="arabicPeriod"/>
            </a:pPr>
            <a:r>
              <a:rPr lang="en-US" b="1" dirty="0" smtClean="0">
                <a:solidFill>
                  <a:schemeClr val="bg2">
                    <a:lumMod val="10000"/>
                  </a:schemeClr>
                </a:solidFill>
              </a:rPr>
              <a:t>Find range</a:t>
            </a:r>
            <a:endParaRPr lang="en-US" b="1" dirty="0">
              <a:solidFill>
                <a:schemeClr val="bg2">
                  <a:lumMod val="10000"/>
                </a:schemeClr>
              </a:solidFill>
            </a:endParaRPr>
          </a:p>
        </p:txBody>
      </p:sp>
    </p:spTree>
    <p:extLst>
      <p:ext uri="{BB962C8B-B14F-4D97-AF65-F5344CB8AC3E}">
        <p14:creationId xmlns:p14="http://schemas.microsoft.com/office/powerpoint/2010/main" val="15153019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Age - Analyze Emotion Point</a:t>
            </a:r>
            <a:endParaRPr lang="en-US" sz="2700" dirty="0">
              <a:solidFill>
                <a:schemeClr val="bg2">
                  <a:lumMod val="10000"/>
                </a:schemeClr>
              </a:solidFill>
            </a:endParaRPr>
          </a:p>
        </p:txBody>
      </p:sp>
      <p:sp>
        <p:nvSpPr>
          <p:cNvPr id="10" name="TextBox 9"/>
          <p:cNvSpPr txBox="1"/>
          <p:nvPr/>
        </p:nvSpPr>
        <p:spPr>
          <a:xfrm>
            <a:off x="3309475" y="2132533"/>
            <a:ext cx="2525050" cy="369332"/>
          </a:xfrm>
          <a:prstGeom prst="rect">
            <a:avLst/>
          </a:prstGeom>
          <a:noFill/>
        </p:spPr>
        <p:txBody>
          <a:bodyPr wrap="none" rtlCol="0">
            <a:spAutoFit/>
          </a:bodyPr>
          <a:lstStyle/>
          <a:p>
            <a:r>
              <a:rPr lang="en-US" dirty="0" smtClean="0">
                <a:solidFill>
                  <a:schemeClr val="bg2">
                    <a:lumMod val="10000"/>
                  </a:schemeClr>
                </a:solidFill>
              </a:rPr>
              <a:t>1. </a:t>
            </a:r>
            <a:r>
              <a:rPr lang="en-US" dirty="0">
                <a:solidFill>
                  <a:schemeClr val="bg2">
                    <a:lumMod val="10000"/>
                  </a:schemeClr>
                </a:solidFill>
              </a:rPr>
              <a:t>Find the </a:t>
            </a:r>
            <a:r>
              <a:rPr lang="en-US" dirty="0" smtClean="0">
                <a:solidFill>
                  <a:schemeClr val="bg2">
                    <a:lumMod val="10000"/>
                  </a:schemeClr>
                </a:solidFill>
              </a:rPr>
              <a:t>correlation</a:t>
            </a:r>
            <a:endParaRPr lang="en-US" dirty="0">
              <a:solidFill>
                <a:schemeClr val="bg2">
                  <a:lumMod val="10000"/>
                </a:schemeClr>
              </a:solidFill>
            </a:endParaRPr>
          </a:p>
        </p:txBody>
      </p:sp>
      <p:sp>
        <p:nvSpPr>
          <p:cNvPr id="20" name="TextBox 19"/>
          <p:cNvSpPr txBox="1"/>
          <p:nvPr/>
        </p:nvSpPr>
        <p:spPr>
          <a:xfrm>
            <a:off x="3309475" y="2461445"/>
            <a:ext cx="2611612" cy="369332"/>
          </a:xfrm>
          <a:prstGeom prst="rect">
            <a:avLst/>
          </a:prstGeom>
          <a:noFill/>
        </p:spPr>
        <p:txBody>
          <a:bodyPr wrap="none" rtlCol="0">
            <a:spAutoFit/>
          </a:bodyPr>
          <a:lstStyle/>
          <a:p>
            <a:r>
              <a:rPr lang="en-US" dirty="0" smtClean="0">
                <a:solidFill>
                  <a:schemeClr val="bg2">
                    <a:lumMod val="10000"/>
                  </a:schemeClr>
                </a:solidFill>
              </a:rPr>
              <a:t>2. </a:t>
            </a:r>
            <a:r>
              <a:rPr lang="en-US" dirty="0">
                <a:solidFill>
                  <a:schemeClr val="bg2">
                    <a:lumMod val="10000"/>
                  </a:schemeClr>
                </a:solidFill>
              </a:rPr>
              <a:t>Find </a:t>
            </a:r>
            <a:r>
              <a:rPr lang="en-US" dirty="0" smtClean="0">
                <a:solidFill>
                  <a:schemeClr val="bg2">
                    <a:lumMod val="10000"/>
                  </a:schemeClr>
                </a:solidFill>
              </a:rPr>
              <a:t>the relationship</a:t>
            </a:r>
            <a:endParaRPr lang="en-US" dirty="0">
              <a:solidFill>
                <a:schemeClr val="bg2">
                  <a:lumMod val="10000"/>
                </a:schemeClr>
              </a:solidFill>
            </a:endParaRPr>
          </a:p>
        </p:txBody>
      </p: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59</a:t>
            </a:fld>
            <a:endParaRPr lang="en-US">
              <a:solidFill>
                <a:schemeClr val="bg2">
                  <a:lumMod val="10000"/>
                </a:schemeClr>
              </a:solidFill>
            </a:endParaRPr>
          </a:p>
        </p:txBody>
      </p:sp>
      <p:sp>
        <p:nvSpPr>
          <p:cNvPr id="11" name="TextBox 10"/>
          <p:cNvSpPr txBox="1"/>
          <p:nvPr/>
        </p:nvSpPr>
        <p:spPr>
          <a:xfrm>
            <a:off x="120437" y="3968604"/>
            <a:ext cx="2478692" cy="92333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X : Age from Microsoft</a:t>
            </a:r>
          </a:p>
          <a:p>
            <a:r>
              <a:rPr lang="en-US" dirty="0" smtClean="0">
                <a:solidFill>
                  <a:schemeClr val="bg2">
                    <a:lumMod val="10000"/>
                  </a:schemeClr>
                </a:solidFill>
              </a:rPr>
              <a:t>Y : </a:t>
            </a:r>
            <a:r>
              <a:rPr lang="en-US" dirty="0">
                <a:solidFill>
                  <a:schemeClr val="bg2">
                    <a:lumMod val="10000"/>
                  </a:schemeClr>
                </a:solidFill>
              </a:rPr>
              <a:t>Survey age</a:t>
            </a:r>
            <a:endParaRPr lang="en-US" dirty="0" smtClean="0">
              <a:solidFill>
                <a:schemeClr val="bg2">
                  <a:lumMod val="10000"/>
                </a:schemeClr>
              </a:solidFill>
            </a:endParaRPr>
          </a:p>
          <a:p>
            <a:r>
              <a:rPr lang="en-US" dirty="0" smtClean="0">
                <a:solidFill>
                  <a:schemeClr val="bg2">
                    <a:lumMod val="10000"/>
                  </a:schemeClr>
                </a:solidFill>
              </a:rPr>
              <a:t>N : Number of case</a:t>
            </a:r>
            <a:endParaRPr lang="en-US" dirty="0">
              <a:solidFill>
                <a:schemeClr val="bg2">
                  <a:lumMod val="10000"/>
                </a:schemeClr>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37" y="2186539"/>
            <a:ext cx="3189038" cy="1718643"/>
          </a:xfrm>
          <a:prstGeom prst="rect">
            <a:avLst/>
          </a:prstGeom>
        </p:spPr>
      </p:pic>
      <p:sp>
        <p:nvSpPr>
          <p:cNvPr id="14" name="TextBox 13"/>
          <p:cNvSpPr txBox="1"/>
          <p:nvPr/>
        </p:nvSpPr>
        <p:spPr>
          <a:xfrm>
            <a:off x="3309475" y="2776771"/>
            <a:ext cx="4166525" cy="369332"/>
          </a:xfrm>
          <a:prstGeom prst="rect">
            <a:avLst/>
          </a:prstGeom>
          <a:noFill/>
        </p:spPr>
        <p:txBody>
          <a:bodyPr wrap="none" rtlCol="0">
            <a:spAutoFit/>
          </a:bodyPr>
          <a:lstStyle/>
          <a:p>
            <a:r>
              <a:rPr lang="en-US" dirty="0">
                <a:solidFill>
                  <a:schemeClr val="bg2">
                    <a:lumMod val="10000"/>
                  </a:schemeClr>
                </a:solidFill>
              </a:rPr>
              <a:t>3</a:t>
            </a:r>
            <a:r>
              <a:rPr lang="en-US" dirty="0" smtClean="0">
                <a:solidFill>
                  <a:schemeClr val="bg2">
                    <a:lumMod val="10000"/>
                  </a:schemeClr>
                </a:solidFill>
              </a:rPr>
              <a:t>. </a:t>
            </a:r>
            <a:r>
              <a:rPr lang="en-US" dirty="0">
                <a:solidFill>
                  <a:schemeClr val="bg2">
                    <a:lumMod val="10000"/>
                  </a:schemeClr>
                </a:solidFill>
              </a:rPr>
              <a:t>Find </a:t>
            </a:r>
            <a:r>
              <a:rPr lang="en-US" dirty="0" smtClean="0">
                <a:solidFill>
                  <a:schemeClr val="bg2">
                    <a:lumMod val="10000"/>
                  </a:schemeClr>
                </a:solidFill>
              </a:rPr>
              <a:t>the range to </a:t>
            </a:r>
            <a:r>
              <a:rPr lang="en-US" dirty="0">
                <a:solidFill>
                  <a:schemeClr val="bg2">
                    <a:lumMod val="10000"/>
                  </a:schemeClr>
                </a:solidFill>
              </a:rPr>
              <a:t>increase </a:t>
            </a:r>
            <a:r>
              <a:rPr lang="en-US" dirty="0" smtClean="0">
                <a:solidFill>
                  <a:schemeClr val="bg2">
                    <a:lumMod val="10000"/>
                  </a:schemeClr>
                </a:solidFill>
              </a:rPr>
              <a:t>accuracy</a:t>
            </a:r>
            <a:endParaRPr lang="en-US" dirty="0">
              <a:solidFill>
                <a:schemeClr val="bg2">
                  <a:lumMod val="10000"/>
                </a:schemeClr>
              </a:solidFill>
            </a:endParaRPr>
          </a:p>
        </p:txBody>
      </p:sp>
      <p:sp>
        <p:nvSpPr>
          <p:cNvPr id="15" name="Rectangle 14"/>
          <p:cNvSpPr/>
          <p:nvPr/>
        </p:nvSpPr>
        <p:spPr>
          <a:xfrm>
            <a:off x="0" y="6561203"/>
            <a:ext cx="2544286" cy="246221"/>
          </a:xfrm>
          <a:prstGeom prst="rect">
            <a:avLst/>
          </a:prstGeom>
        </p:spPr>
        <p:txBody>
          <a:bodyPr wrap="none">
            <a:spAutoFit/>
          </a:bodyPr>
          <a:lstStyle/>
          <a:p>
            <a:r>
              <a:rPr lang="en-US" sz="1000" dirty="0">
                <a:solidFill>
                  <a:schemeClr val="bg2">
                    <a:lumMod val="10000"/>
                  </a:schemeClr>
                </a:solidFill>
              </a:rPr>
              <a:t>https://</a:t>
            </a:r>
            <a:r>
              <a:rPr lang="en-US" sz="1000" dirty="0" err="1">
                <a:solidFill>
                  <a:schemeClr val="bg2">
                    <a:lumMod val="10000"/>
                  </a:schemeClr>
                </a:solidFill>
              </a:rPr>
              <a:t>en.wikipedia.org</a:t>
            </a:r>
            <a:r>
              <a:rPr lang="en-US" sz="1000" dirty="0">
                <a:solidFill>
                  <a:schemeClr val="bg2">
                    <a:lumMod val="10000"/>
                  </a:schemeClr>
                </a:solidFill>
              </a:rPr>
              <a:t>/wiki/Deviation</a:t>
            </a:r>
          </a:p>
        </p:txBody>
      </p:sp>
      <p:sp>
        <p:nvSpPr>
          <p:cNvPr id="17" name="TextBox 16"/>
          <p:cNvSpPr txBox="1"/>
          <p:nvPr/>
        </p:nvSpPr>
        <p:spPr>
          <a:xfrm>
            <a:off x="3548857" y="3146103"/>
            <a:ext cx="3299301" cy="369332"/>
          </a:xfrm>
          <a:prstGeom prst="rect">
            <a:avLst/>
          </a:prstGeom>
          <a:noFill/>
        </p:spPr>
        <p:txBody>
          <a:bodyPr wrap="none" rtlCol="0">
            <a:spAutoFit/>
          </a:bodyPr>
          <a:lstStyle/>
          <a:p>
            <a:r>
              <a:rPr lang="en-US" dirty="0" smtClean="0">
                <a:solidFill>
                  <a:schemeClr val="bg2">
                    <a:lumMod val="10000"/>
                  </a:schemeClr>
                </a:solidFill>
              </a:rPr>
              <a:t>3.1</a:t>
            </a:r>
            <a:r>
              <a:rPr lang="en-US" dirty="0">
                <a:solidFill>
                  <a:schemeClr val="bg2">
                    <a:lumMod val="10000"/>
                  </a:schemeClr>
                </a:solidFill>
              </a:rPr>
              <a:t>.</a:t>
            </a:r>
            <a:r>
              <a:rPr lang="en-US" dirty="0" smtClean="0">
                <a:solidFill>
                  <a:schemeClr val="bg2">
                    <a:lumMod val="10000"/>
                  </a:schemeClr>
                </a:solidFill>
              </a:rPr>
              <a:t> Calculate deviation value</a:t>
            </a:r>
            <a:endParaRPr lang="en-US" dirty="0">
              <a:solidFill>
                <a:schemeClr val="bg2">
                  <a:lumMod val="10000"/>
                </a:schemeClr>
              </a:solidFill>
            </a:endParaRPr>
          </a:p>
        </p:txBody>
      </p:sp>
      <p:sp>
        <p:nvSpPr>
          <p:cNvPr id="18" name="TextBox 17"/>
          <p:cNvSpPr txBox="1"/>
          <p:nvPr/>
        </p:nvSpPr>
        <p:spPr>
          <a:xfrm>
            <a:off x="6644016" y="619281"/>
            <a:ext cx="2499984" cy="1200329"/>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Survey</a:t>
            </a:r>
          </a:p>
          <a:p>
            <a:pPr marL="342900" indent="-342900">
              <a:buAutoNum type="arabicPeriod"/>
            </a:pPr>
            <a:r>
              <a:rPr lang="en-US" dirty="0" smtClean="0">
                <a:solidFill>
                  <a:schemeClr val="bg2">
                    <a:lumMod val="10000"/>
                  </a:schemeClr>
                </a:solidFill>
              </a:rPr>
              <a:t>Correlation</a:t>
            </a:r>
          </a:p>
          <a:p>
            <a:pPr marL="342900" indent="-342900">
              <a:buAutoNum type="arabicPeriod"/>
            </a:pPr>
            <a:r>
              <a:rPr lang="en-US" dirty="0" smtClean="0">
                <a:solidFill>
                  <a:schemeClr val="bg2">
                    <a:lumMod val="10000"/>
                  </a:schemeClr>
                </a:solidFill>
              </a:rPr>
              <a:t>Find relationship</a:t>
            </a:r>
          </a:p>
          <a:p>
            <a:pPr marL="342900" indent="-342900">
              <a:buAutoNum type="arabicPeriod"/>
            </a:pPr>
            <a:r>
              <a:rPr lang="en-US" b="1" dirty="0" smtClean="0">
                <a:solidFill>
                  <a:schemeClr val="bg2">
                    <a:lumMod val="10000"/>
                  </a:schemeClr>
                </a:solidFill>
              </a:rPr>
              <a:t>Find range</a:t>
            </a:r>
            <a:endParaRPr lang="en-US" b="1" dirty="0">
              <a:solidFill>
                <a:schemeClr val="bg2">
                  <a:lumMod val="10000"/>
                </a:schemeClr>
              </a:solidFill>
            </a:endParaRPr>
          </a:p>
        </p:txBody>
      </p:sp>
    </p:spTree>
    <p:extLst>
      <p:ext uri="{BB962C8B-B14F-4D97-AF65-F5344CB8AC3E}">
        <p14:creationId xmlns:p14="http://schemas.microsoft.com/office/powerpoint/2010/main" val="339158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8" y="606056"/>
            <a:ext cx="6272793"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Problem</a:t>
            </a:r>
            <a:endParaRPr lang="en-US" sz="2700" dirty="0">
              <a:solidFill>
                <a:schemeClr val="bg2">
                  <a:lumMod val="10000"/>
                </a:schemeClr>
              </a:solidFill>
            </a:endParaRPr>
          </a:p>
        </p:txBody>
      </p:sp>
      <p:sp>
        <p:nvSpPr>
          <p:cNvPr id="2" name="TextBox 1"/>
          <p:cNvSpPr txBox="1"/>
          <p:nvPr/>
        </p:nvSpPr>
        <p:spPr>
          <a:xfrm>
            <a:off x="244548" y="2063380"/>
            <a:ext cx="1063112" cy="369332"/>
          </a:xfrm>
          <a:prstGeom prst="rect">
            <a:avLst/>
          </a:prstGeom>
          <a:noFill/>
        </p:spPr>
        <p:txBody>
          <a:bodyPr wrap="none" rtlCol="0">
            <a:spAutoFit/>
          </a:bodyPr>
          <a:lstStyle/>
          <a:p>
            <a:r>
              <a:rPr lang="en-US" dirty="0" smtClean="0">
                <a:solidFill>
                  <a:schemeClr val="bg2">
                    <a:lumMod val="10000"/>
                  </a:schemeClr>
                </a:solidFill>
              </a:rPr>
              <a:t>Scenario</a:t>
            </a:r>
            <a:endParaRPr lang="en-US" dirty="0">
              <a:solidFill>
                <a:schemeClr val="bg2">
                  <a:lumMod val="10000"/>
                </a:schemeClr>
              </a:solidFill>
            </a:endParaRPr>
          </a:p>
        </p:txBody>
      </p:sp>
      <p:sp>
        <p:nvSpPr>
          <p:cNvPr id="3" name="TextBox 2"/>
          <p:cNvSpPr txBox="1"/>
          <p:nvPr/>
        </p:nvSpPr>
        <p:spPr>
          <a:xfrm>
            <a:off x="563526" y="2507805"/>
            <a:ext cx="4934108" cy="369332"/>
          </a:xfrm>
          <a:prstGeom prst="rect">
            <a:avLst/>
          </a:prstGeom>
          <a:noFill/>
        </p:spPr>
        <p:txBody>
          <a:bodyPr wrap="none" rtlCol="0">
            <a:spAutoFit/>
          </a:bodyPr>
          <a:lstStyle/>
          <a:p>
            <a:r>
              <a:rPr lang="en-US" dirty="0" err="1" smtClean="0">
                <a:solidFill>
                  <a:schemeClr val="bg2">
                    <a:lumMod val="10000"/>
                  </a:schemeClr>
                </a:solidFill>
              </a:rPr>
              <a:t>Mr.Sang</a:t>
            </a:r>
            <a:r>
              <a:rPr lang="en-US" dirty="0" smtClean="0">
                <a:solidFill>
                  <a:schemeClr val="bg2">
                    <a:lumMod val="10000"/>
                  </a:schemeClr>
                </a:solidFill>
              </a:rPr>
              <a:t> </a:t>
            </a:r>
            <a:r>
              <a:rPr lang="en-US" dirty="0">
                <a:solidFill>
                  <a:schemeClr val="bg2">
                    <a:lumMod val="10000"/>
                  </a:schemeClr>
                </a:solidFill>
              </a:rPr>
              <a:t>wants to apply for a visa credit card</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27" y="2952230"/>
            <a:ext cx="1624648" cy="1624099"/>
          </a:xfrm>
          <a:prstGeom prst="rect">
            <a:avLst/>
          </a:prstGeom>
        </p:spPr>
      </p:pic>
      <p:sp>
        <p:nvSpPr>
          <p:cNvPr id="13" name="TextBox 12"/>
          <p:cNvSpPr txBox="1"/>
          <p:nvPr/>
        </p:nvSpPr>
        <p:spPr>
          <a:xfrm>
            <a:off x="244548" y="4613719"/>
            <a:ext cx="2326406" cy="369332"/>
          </a:xfrm>
          <a:prstGeom prst="rect">
            <a:avLst/>
          </a:prstGeom>
          <a:noFill/>
        </p:spPr>
        <p:txBody>
          <a:bodyPr wrap="none" rtlCol="0">
            <a:spAutoFit/>
          </a:bodyPr>
          <a:lstStyle/>
          <a:p>
            <a:r>
              <a:rPr lang="vi-VN" dirty="0" smtClean="0">
                <a:solidFill>
                  <a:schemeClr val="bg2">
                    <a:lumMod val="10000"/>
                  </a:schemeClr>
                </a:solidFill>
              </a:rPr>
              <a:t>Mr. Sang (Customer)</a:t>
            </a:r>
            <a:endParaRPr lang="en-US" dirty="0">
              <a:solidFill>
                <a:schemeClr val="bg2">
                  <a:lumMod val="10000"/>
                </a:schemeClr>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927" y="2952230"/>
            <a:ext cx="1869386" cy="1624099"/>
          </a:xfrm>
          <a:prstGeom prst="rect">
            <a:avLst/>
          </a:prstGeom>
        </p:spPr>
      </p:pic>
      <p:cxnSp>
        <p:nvCxnSpPr>
          <p:cNvPr id="15" name="Straight Arrow Connector 14"/>
          <p:cNvCxnSpPr/>
          <p:nvPr/>
        </p:nvCxnSpPr>
        <p:spPr>
          <a:xfrm>
            <a:off x="2349035" y="3739039"/>
            <a:ext cx="3285461"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3099301" y="3369707"/>
            <a:ext cx="1588897" cy="369332"/>
          </a:xfrm>
          <a:prstGeom prst="rect">
            <a:avLst/>
          </a:prstGeom>
          <a:noFill/>
        </p:spPr>
        <p:txBody>
          <a:bodyPr wrap="none" rtlCol="0">
            <a:spAutoFit/>
          </a:bodyPr>
          <a:lstStyle/>
          <a:p>
            <a:r>
              <a:rPr lang="en-US" dirty="0" smtClean="0">
                <a:solidFill>
                  <a:schemeClr val="bg2">
                    <a:lumMod val="10000"/>
                  </a:schemeClr>
                </a:solidFill>
              </a:rPr>
              <a:t>1. </a:t>
            </a:r>
            <a:r>
              <a:rPr lang="vi-VN" dirty="0" smtClean="0">
                <a:solidFill>
                  <a:schemeClr val="bg2">
                    <a:lumMod val="10000"/>
                  </a:schemeClr>
                </a:solidFill>
              </a:rPr>
              <a:t>Go to bank</a:t>
            </a:r>
            <a:endParaRPr lang="en-US" dirty="0">
              <a:solidFill>
                <a:schemeClr val="bg2">
                  <a:lumMod val="10000"/>
                </a:schemeClr>
              </a:solidFill>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9301" y="4963422"/>
            <a:ext cx="1447624" cy="1447624"/>
          </a:xfrm>
          <a:prstGeom prst="rect">
            <a:avLst/>
          </a:prstGeom>
        </p:spPr>
      </p:pic>
      <p:sp>
        <p:nvSpPr>
          <p:cNvPr id="18" name="TextBox 17"/>
          <p:cNvSpPr txBox="1"/>
          <p:nvPr/>
        </p:nvSpPr>
        <p:spPr>
          <a:xfrm>
            <a:off x="2700337" y="6488668"/>
            <a:ext cx="2245551" cy="369332"/>
          </a:xfrm>
          <a:prstGeom prst="rect">
            <a:avLst/>
          </a:prstGeom>
          <a:noFill/>
        </p:spPr>
        <p:txBody>
          <a:bodyPr wrap="none" rtlCol="0">
            <a:spAutoFit/>
          </a:bodyPr>
          <a:lstStyle/>
          <a:p>
            <a:r>
              <a:rPr lang="vi-VN" dirty="0" smtClean="0">
                <a:solidFill>
                  <a:schemeClr val="bg2">
                    <a:lumMod val="10000"/>
                  </a:schemeClr>
                </a:solidFill>
              </a:rPr>
              <a:t>Mr. Tan (Employee)</a:t>
            </a:r>
            <a:endParaRPr lang="en-US" dirty="0">
              <a:solidFill>
                <a:schemeClr val="bg2">
                  <a:lumMod val="10000"/>
                </a:schemeClr>
              </a:solidFill>
            </a:endParaRPr>
          </a:p>
        </p:txBody>
      </p:sp>
      <p:sp>
        <p:nvSpPr>
          <p:cNvPr id="19" name="TextBox 18"/>
          <p:cNvSpPr txBox="1"/>
          <p:nvPr/>
        </p:nvSpPr>
        <p:spPr>
          <a:xfrm>
            <a:off x="4945888" y="5687234"/>
            <a:ext cx="2042547" cy="369332"/>
          </a:xfrm>
          <a:prstGeom prst="rect">
            <a:avLst/>
          </a:prstGeom>
          <a:noFill/>
        </p:spPr>
        <p:txBody>
          <a:bodyPr wrap="none" rtlCol="0">
            <a:spAutoFit/>
          </a:bodyPr>
          <a:lstStyle/>
          <a:p>
            <a:r>
              <a:rPr lang="en-US" dirty="0" smtClean="0">
                <a:solidFill>
                  <a:schemeClr val="bg2">
                    <a:lumMod val="10000"/>
                  </a:schemeClr>
                </a:solidFill>
              </a:rPr>
              <a:t>2. Meet employee</a:t>
            </a:r>
            <a:endParaRPr lang="en-US" dirty="0">
              <a:solidFill>
                <a:schemeClr val="bg2">
                  <a:lumMod val="10000"/>
                </a:schemeClr>
              </a:solidFill>
            </a:endParaRPr>
          </a:p>
        </p:txBody>
      </p:sp>
      <p:cxnSp>
        <p:nvCxnSpPr>
          <p:cNvPr id="8" name="Elbow Connector 7"/>
          <p:cNvCxnSpPr/>
          <p:nvPr/>
        </p:nvCxnSpPr>
        <p:spPr>
          <a:xfrm rot="5400000">
            <a:off x="5083320" y="4022005"/>
            <a:ext cx="1110905" cy="2183695"/>
          </a:xfrm>
          <a:prstGeom prst="bentConnector2">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4" name="Slide Number Placeholder 3"/>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t>6</a:t>
            </a:fld>
            <a:endParaRPr lang="en-US"/>
          </a:p>
        </p:txBody>
      </p:sp>
    </p:spTree>
    <p:extLst>
      <p:ext uri="{BB962C8B-B14F-4D97-AF65-F5344CB8AC3E}">
        <p14:creationId xmlns:p14="http://schemas.microsoft.com/office/powerpoint/2010/main" val="14465585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Age - Analyze Emotion Point</a:t>
            </a:r>
            <a:endParaRPr lang="en-US" sz="2700" dirty="0">
              <a:solidFill>
                <a:schemeClr val="bg2">
                  <a:lumMod val="10000"/>
                </a:schemeClr>
              </a:solidFill>
            </a:endParaRPr>
          </a:p>
        </p:txBody>
      </p:sp>
      <p:sp>
        <p:nvSpPr>
          <p:cNvPr id="10" name="TextBox 9"/>
          <p:cNvSpPr txBox="1"/>
          <p:nvPr/>
        </p:nvSpPr>
        <p:spPr>
          <a:xfrm>
            <a:off x="3309475" y="2132533"/>
            <a:ext cx="2525050" cy="369332"/>
          </a:xfrm>
          <a:prstGeom prst="rect">
            <a:avLst/>
          </a:prstGeom>
          <a:noFill/>
        </p:spPr>
        <p:txBody>
          <a:bodyPr wrap="none" rtlCol="0">
            <a:spAutoFit/>
          </a:bodyPr>
          <a:lstStyle/>
          <a:p>
            <a:r>
              <a:rPr lang="en-US" dirty="0" smtClean="0">
                <a:solidFill>
                  <a:schemeClr val="bg2">
                    <a:lumMod val="10000"/>
                  </a:schemeClr>
                </a:solidFill>
              </a:rPr>
              <a:t>1. </a:t>
            </a:r>
            <a:r>
              <a:rPr lang="en-US" dirty="0">
                <a:solidFill>
                  <a:schemeClr val="bg2">
                    <a:lumMod val="10000"/>
                  </a:schemeClr>
                </a:solidFill>
              </a:rPr>
              <a:t>Find the </a:t>
            </a:r>
            <a:r>
              <a:rPr lang="en-US" dirty="0" smtClean="0">
                <a:solidFill>
                  <a:schemeClr val="bg2">
                    <a:lumMod val="10000"/>
                  </a:schemeClr>
                </a:solidFill>
              </a:rPr>
              <a:t>correlation</a:t>
            </a:r>
            <a:endParaRPr lang="en-US" dirty="0">
              <a:solidFill>
                <a:schemeClr val="bg2">
                  <a:lumMod val="10000"/>
                </a:schemeClr>
              </a:solidFill>
            </a:endParaRPr>
          </a:p>
        </p:txBody>
      </p:sp>
      <p:sp>
        <p:nvSpPr>
          <p:cNvPr id="20" name="TextBox 19"/>
          <p:cNvSpPr txBox="1"/>
          <p:nvPr/>
        </p:nvSpPr>
        <p:spPr>
          <a:xfrm>
            <a:off x="3309475" y="2461445"/>
            <a:ext cx="2611612" cy="369332"/>
          </a:xfrm>
          <a:prstGeom prst="rect">
            <a:avLst/>
          </a:prstGeom>
          <a:noFill/>
        </p:spPr>
        <p:txBody>
          <a:bodyPr wrap="none" rtlCol="0">
            <a:spAutoFit/>
          </a:bodyPr>
          <a:lstStyle/>
          <a:p>
            <a:r>
              <a:rPr lang="en-US" dirty="0" smtClean="0">
                <a:solidFill>
                  <a:schemeClr val="bg2">
                    <a:lumMod val="10000"/>
                  </a:schemeClr>
                </a:solidFill>
              </a:rPr>
              <a:t>2. </a:t>
            </a:r>
            <a:r>
              <a:rPr lang="en-US" dirty="0">
                <a:solidFill>
                  <a:schemeClr val="bg2">
                    <a:lumMod val="10000"/>
                  </a:schemeClr>
                </a:solidFill>
              </a:rPr>
              <a:t>Find </a:t>
            </a:r>
            <a:r>
              <a:rPr lang="en-US" dirty="0" smtClean="0">
                <a:solidFill>
                  <a:schemeClr val="bg2">
                    <a:lumMod val="10000"/>
                  </a:schemeClr>
                </a:solidFill>
              </a:rPr>
              <a:t>the relationship</a:t>
            </a:r>
            <a:endParaRPr lang="en-US" dirty="0">
              <a:solidFill>
                <a:schemeClr val="bg2">
                  <a:lumMod val="10000"/>
                </a:schemeClr>
              </a:solidFill>
            </a:endParaRPr>
          </a:p>
        </p:txBody>
      </p: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60</a:t>
            </a:fld>
            <a:endParaRPr lang="en-US">
              <a:solidFill>
                <a:schemeClr val="bg2">
                  <a:lumMod val="10000"/>
                </a:schemeClr>
              </a:solidFill>
            </a:endParaRPr>
          </a:p>
        </p:txBody>
      </p:sp>
      <p:sp>
        <p:nvSpPr>
          <p:cNvPr id="11" name="TextBox 10"/>
          <p:cNvSpPr txBox="1"/>
          <p:nvPr/>
        </p:nvSpPr>
        <p:spPr>
          <a:xfrm>
            <a:off x="120437" y="3968604"/>
            <a:ext cx="2478692" cy="923330"/>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X : Age from Microsoft</a:t>
            </a:r>
          </a:p>
          <a:p>
            <a:r>
              <a:rPr lang="en-US" dirty="0" smtClean="0">
                <a:solidFill>
                  <a:schemeClr val="bg2">
                    <a:lumMod val="10000"/>
                  </a:schemeClr>
                </a:solidFill>
              </a:rPr>
              <a:t>Y : </a:t>
            </a:r>
            <a:r>
              <a:rPr lang="en-US" dirty="0">
                <a:solidFill>
                  <a:schemeClr val="bg2">
                    <a:lumMod val="10000"/>
                  </a:schemeClr>
                </a:solidFill>
              </a:rPr>
              <a:t>Survey age</a:t>
            </a:r>
            <a:endParaRPr lang="en-US" dirty="0" smtClean="0">
              <a:solidFill>
                <a:schemeClr val="bg2">
                  <a:lumMod val="10000"/>
                </a:schemeClr>
              </a:solidFill>
            </a:endParaRPr>
          </a:p>
          <a:p>
            <a:r>
              <a:rPr lang="en-US" dirty="0" smtClean="0">
                <a:solidFill>
                  <a:schemeClr val="bg2">
                    <a:lumMod val="10000"/>
                  </a:schemeClr>
                </a:solidFill>
              </a:rPr>
              <a:t>N : Number of case</a:t>
            </a:r>
            <a:endParaRPr lang="en-US" dirty="0">
              <a:solidFill>
                <a:schemeClr val="bg2">
                  <a:lumMod val="10000"/>
                </a:schemeClr>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37" y="2186539"/>
            <a:ext cx="3189038" cy="1718643"/>
          </a:xfrm>
          <a:prstGeom prst="rect">
            <a:avLst/>
          </a:prstGeom>
        </p:spPr>
      </p:pic>
      <p:sp>
        <p:nvSpPr>
          <p:cNvPr id="14" name="TextBox 13"/>
          <p:cNvSpPr txBox="1"/>
          <p:nvPr/>
        </p:nvSpPr>
        <p:spPr>
          <a:xfrm>
            <a:off x="3309475" y="2776771"/>
            <a:ext cx="4166525" cy="369332"/>
          </a:xfrm>
          <a:prstGeom prst="rect">
            <a:avLst/>
          </a:prstGeom>
          <a:noFill/>
        </p:spPr>
        <p:txBody>
          <a:bodyPr wrap="none" rtlCol="0">
            <a:spAutoFit/>
          </a:bodyPr>
          <a:lstStyle/>
          <a:p>
            <a:r>
              <a:rPr lang="en-US" dirty="0">
                <a:solidFill>
                  <a:schemeClr val="bg2">
                    <a:lumMod val="10000"/>
                  </a:schemeClr>
                </a:solidFill>
              </a:rPr>
              <a:t>3</a:t>
            </a:r>
            <a:r>
              <a:rPr lang="en-US" dirty="0" smtClean="0">
                <a:solidFill>
                  <a:schemeClr val="bg2">
                    <a:lumMod val="10000"/>
                  </a:schemeClr>
                </a:solidFill>
              </a:rPr>
              <a:t>. </a:t>
            </a:r>
            <a:r>
              <a:rPr lang="en-US" dirty="0">
                <a:solidFill>
                  <a:schemeClr val="bg2">
                    <a:lumMod val="10000"/>
                  </a:schemeClr>
                </a:solidFill>
              </a:rPr>
              <a:t>Find </a:t>
            </a:r>
            <a:r>
              <a:rPr lang="en-US" dirty="0" smtClean="0">
                <a:solidFill>
                  <a:schemeClr val="bg2">
                    <a:lumMod val="10000"/>
                  </a:schemeClr>
                </a:solidFill>
              </a:rPr>
              <a:t>the range to </a:t>
            </a:r>
            <a:r>
              <a:rPr lang="en-US" dirty="0">
                <a:solidFill>
                  <a:schemeClr val="bg2">
                    <a:lumMod val="10000"/>
                  </a:schemeClr>
                </a:solidFill>
              </a:rPr>
              <a:t>increase </a:t>
            </a:r>
            <a:r>
              <a:rPr lang="en-US" dirty="0" smtClean="0">
                <a:solidFill>
                  <a:schemeClr val="bg2">
                    <a:lumMod val="10000"/>
                  </a:schemeClr>
                </a:solidFill>
              </a:rPr>
              <a:t>accuracy</a:t>
            </a:r>
            <a:endParaRPr lang="en-US" dirty="0">
              <a:solidFill>
                <a:schemeClr val="bg2">
                  <a:lumMod val="10000"/>
                </a:schemeClr>
              </a:solidFill>
            </a:endParaRPr>
          </a:p>
        </p:txBody>
      </p:sp>
      <p:sp>
        <p:nvSpPr>
          <p:cNvPr id="15" name="Rectangle 14"/>
          <p:cNvSpPr/>
          <p:nvPr/>
        </p:nvSpPr>
        <p:spPr>
          <a:xfrm>
            <a:off x="0" y="6561203"/>
            <a:ext cx="2544286" cy="246221"/>
          </a:xfrm>
          <a:prstGeom prst="rect">
            <a:avLst/>
          </a:prstGeom>
        </p:spPr>
        <p:txBody>
          <a:bodyPr wrap="none">
            <a:spAutoFit/>
          </a:bodyPr>
          <a:lstStyle/>
          <a:p>
            <a:r>
              <a:rPr lang="en-US" sz="1000" dirty="0">
                <a:solidFill>
                  <a:schemeClr val="bg2">
                    <a:lumMod val="10000"/>
                  </a:schemeClr>
                </a:solidFill>
              </a:rPr>
              <a:t>https://</a:t>
            </a:r>
            <a:r>
              <a:rPr lang="en-US" sz="1000" dirty="0" err="1">
                <a:solidFill>
                  <a:schemeClr val="bg2">
                    <a:lumMod val="10000"/>
                  </a:schemeClr>
                </a:solidFill>
              </a:rPr>
              <a:t>en.wikipedia.org</a:t>
            </a:r>
            <a:r>
              <a:rPr lang="en-US" sz="1000" dirty="0">
                <a:solidFill>
                  <a:schemeClr val="bg2">
                    <a:lumMod val="10000"/>
                  </a:schemeClr>
                </a:solidFill>
              </a:rPr>
              <a:t>/wiki/Deviation</a:t>
            </a:r>
          </a:p>
        </p:txBody>
      </p:sp>
      <p:sp>
        <p:nvSpPr>
          <p:cNvPr id="17" name="TextBox 16"/>
          <p:cNvSpPr txBox="1"/>
          <p:nvPr/>
        </p:nvSpPr>
        <p:spPr>
          <a:xfrm>
            <a:off x="3548857" y="3146103"/>
            <a:ext cx="3299301" cy="369332"/>
          </a:xfrm>
          <a:prstGeom prst="rect">
            <a:avLst/>
          </a:prstGeom>
          <a:noFill/>
        </p:spPr>
        <p:txBody>
          <a:bodyPr wrap="none" rtlCol="0">
            <a:spAutoFit/>
          </a:bodyPr>
          <a:lstStyle/>
          <a:p>
            <a:r>
              <a:rPr lang="en-US" dirty="0" smtClean="0">
                <a:solidFill>
                  <a:schemeClr val="bg2">
                    <a:lumMod val="10000"/>
                  </a:schemeClr>
                </a:solidFill>
              </a:rPr>
              <a:t>3.1</a:t>
            </a:r>
            <a:r>
              <a:rPr lang="en-US" dirty="0">
                <a:solidFill>
                  <a:schemeClr val="bg2">
                    <a:lumMod val="10000"/>
                  </a:schemeClr>
                </a:solidFill>
              </a:rPr>
              <a:t>.</a:t>
            </a:r>
            <a:r>
              <a:rPr lang="en-US" dirty="0" smtClean="0">
                <a:solidFill>
                  <a:schemeClr val="bg2">
                    <a:lumMod val="10000"/>
                  </a:schemeClr>
                </a:solidFill>
              </a:rPr>
              <a:t> Calculate deviation value</a:t>
            </a:r>
            <a:endParaRPr lang="en-US" dirty="0">
              <a:solidFill>
                <a:schemeClr val="bg2">
                  <a:lumMod val="1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857" y="3619261"/>
            <a:ext cx="1189398" cy="2069687"/>
          </a:xfrm>
          <a:prstGeom prst="rect">
            <a:avLst/>
          </a:prstGeom>
        </p:spPr>
      </p:pic>
      <p:sp>
        <p:nvSpPr>
          <p:cNvPr id="13" name="TextBox 12"/>
          <p:cNvSpPr txBox="1"/>
          <p:nvPr/>
        </p:nvSpPr>
        <p:spPr>
          <a:xfrm>
            <a:off x="4738255" y="4159666"/>
            <a:ext cx="579549" cy="553998"/>
          </a:xfrm>
          <a:prstGeom prst="rect">
            <a:avLst/>
          </a:prstGeom>
          <a:noFill/>
        </p:spPr>
        <p:txBody>
          <a:bodyPr wrap="square" rtlCol="0">
            <a:spAutoFit/>
          </a:bodyPr>
          <a:lstStyle/>
          <a:p>
            <a:pPr algn="ctr"/>
            <a:r>
              <a:rPr lang="en-US" sz="3000" b="1" dirty="0" smtClean="0">
                <a:solidFill>
                  <a:schemeClr val="bg2">
                    <a:lumMod val="10000"/>
                  </a:schemeClr>
                </a:solidFill>
              </a:rPr>
              <a:t>-</a:t>
            </a:r>
            <a:endParaRPr lang="en-US" sz="3000" b="1" dirty="0">
              <a:solidFill>
                <a:schemeClr val="bg2">
                  <a:lumMod val="10000"/>
                </a:schemeClr>
              </a:solidFill>
            </a:endParaRPr>
          </a:p>
        </p:txBody>
      </p:sp>
      <p:sp>
        <p:nvSpPr>
          <p:cNvPr id="16" name="TextBox 15"/>
          <p:cNvSpPr txBox="1"/>
          <p:nvPr/>
        </p:nvSpPr>
        <p:spPr>
          <a:xfrm>
            <a:off x="5637878" y="4173359"/>
            <a:ext cx="579549" cy="553998"/>
          </a:xfrm>
          <a:prstGeom prst="rect">
            <a:avLst/>
          </a:prstGeom>
          <a:noFill/>
        </p:spPr>
        <p:txBody>
          <a:bodyPr wrap="square" rtlCol="0">
            <a:spAutoFit/>
          </a:bodyPr>
          <a:lstStyle/>
          <a:p>
            <a:pPr algn="ctr"/>
            <a:r>
              <a:rPr lang="en-US" sz="3000" b="1" dirty="0">
                <a:solidFill>
                  <a:schemeClr val="bg2">
                    <a:lumMod val="10000"/>
                  </a:schemeClr>
                </a:solidFill>
              </a:rPr>
              <a:t>=</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7379" y="3619261"/>
            <a:ext cx="311129" cy="206968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7632" y="3619261"/>
            <a:ext cx="555935" cy="2069687"/>
          </a:xfrm>
          <a:prstGeom prst="rect">
            <a:avLst/>
          </a:prstGeom>
        </p:spPr>
      </p:pic>
      <p:sp>
        <p:nvSpPr>
          <p:cNvPr id="18" name="TextBox 17"/>
          <p:cNvSpPr txBox="1"/>
          <p:nvPr/>
        </p:nvSpPr>
        <p:spPr>
          <a:xfrm>
            <a:off x="6644016" y="619281"/>
            <a:ext cx="2499984" cy="1200329"/>
          </a:xfrm>
          <a:prstGeom prst="rect">
            <a:avLst/>
          </a:prstGeom>
          <a:noFill/>
        </p:spPr>
        <p:txBody>
          <a:bodyPr wrap="square" rtlCol="0">
            <a:spAutoFit/>
          </a:bodyPr>
          <a:lstStyle/>
          <a:p>
            <a:pPr marL="342900" indent="-342900">
              <a:buAutoNum type="arabicPeriod"/>
            </a:pPr>
            <a:r>
              <a:rPr lang="en-US" dirty="0" smtClean="0">
                <a:solidFill>
                  <a:schemeClr val="bg2">
                    <a:lumMod val="10000"/>
                  </a:schemeClr>
                </a:solidFill>
              </a:rPr>
              <a:t>Survey</a:t>
            </a:r>
          </a:p>
          <a:p>
            <a:pPr marL="342900" indent="-342900">
              <a:buAutoNum type="arabicPeriod"/>
            </a:pPr>
            <a:r>
              <a:rPr lang="en-US" dirty="0" smtClean="0">
                <a:solidFill>
                  <a:schemeClr val="bg2">
                    <a:lumMod val="10000"/>
                  </a:schemeClr>
                </a:solidFill>
              </a:rPr>
              <a:t>Correlation</a:t>
            </a:r>
          </a:p>
          <a:p>
            <a:pPr marL="342900" indent="-342900">
              <a:buAutoNum type="arabicPeriod"/>
            </a:pPr>
            <a:r>
              <a:rPr lang="en-US" dirty="0" smtClean="0">
                <a:solidFill>
                  <a:schemeClr val="bg2">
                    <a:lumMod val="10000"/>
                  </a:schemeClr>
                </a:solidFill>
              </a:rPr>
              <a:t>Find relationship</a:t>
            </a:r>
          </a:p>
          <a:p>
            <a:pPr marL="342900" indent="-342900">
              <a:buAutoNum type="arabicPeriod"/>
            </a:pPr>
            <a:r>
              <a:rPr lang="en-US" b="1" dirty="0" smtClean="0">
                <a:solidFill>
                  <a:schemeClr val="bg2">
                    <a:lumMod val="10000"/>
                  </a:schemeClr>
                </a:solidFill>
              </a:rPr>
              <a:t>Find range</a:t>
            </a:r>
            <a:endParaRPr lang="en-US" b="1" dirty="0">
              <a:solidFill>
                <a:schemeClr val="bg2">
                  <a:lumMod val="10000"/>
                </a:schemeClr>
              </a:solidFill>
            </a:endParaRPr>
          </a:p>
        </p:txBody>
      </p:sp>
    </p:spTree>
    <p:extLst>
      <p:ext uri="{BB962C8B-B14F-4D97-AF65-F5344CB8AC3E}">
        <p14:creationId xmlns:p14="http://schemas.microsoft.com/office/powerpoint/2010/main" val="10966611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Age - Analyze Emotion Point</a:t>
            </a:r>
            <a:endParaRPr lang="en-US" sz="2700" dirty="0">
              <a:solidFill>
                <a:schemeClr val="bg2">
                  <a:lumMod val="10000"/>
                </a:schemeClr>
              </a:solidFill>
            </a:endParaRPr>
          </a:p>
        </p:txBody>
      </p:sp>
      <p:sp>
        <p:nvSpPr>
          <p:cNvPr id="10" name="TextBox 9"/>
          <p:cNvSpPr txBox="1"/>
          <p:nvPr/>
        </p:nvSpPr>
        <p:spPr>
          <a:xfrm>
            <a:off x="3309475" y="2132533"/>
            <a:ext cx="2525050" cy="369332"/>
          </a:xfrm>
          <a:prstGeom prst="rect">
            <a:avLst/>
          </a:prstGeom>
          <a:noFill/>
        </p:spPr>
        <p:txBody>
          <a:bodyPr wrap="none" rtlCol="0">
            <a:spAutoFit/>
          </a:bodyPr>
          <a:lstStyle/>
          <a:p>
            <a:r>
              <a:rPr lang="en-US" dirty="0" smtClean="0">
                <a:solidFill>
                  <a:schemeClr val="bg2">
                    <a:lumMod val="10000"/>
                  </a:schemeClr>
                </a:solidFill>
              </a:rPr>
              <a:t>1. </a:t>
            </a:r>
            <a:r>
              <a:rPr lang="en-US" dirty="0">
                <a:solidFill>
                  <a:schemeClr val="bg2">
                    <a:lumMod val="10000"/>
                  </a:schemeClr>
                </a:solidFill>
              </a:rPr>
              <a:t>Find the </a:t>
            </a:r>
            <a:r>
              <a:rPr lang="en-US" dirty="0" smtClean="0">
                <a:solidFill>
                  <a:schemeClr val="bg2">
                    <a:lumMod val="10000"/>
                  </a:schemeClr>
                </a:solidFill>
              </a:rPr>
              <a:t>correlation</a:t>
            </a:r>
            <a:endParaRPr lang="en-US" dirty="0">
              <a:solidFill>
                <a:schemeClr val="bg2">
                  <a:lumMod val="10000"/>
                </a:schemeClr>
              </a:solidFill>
            </a:endParaRPr>
          </a:p>
        </p:txBody>
      </p:sp>
      <p:sp>
        <p:nvSpPr>
          <p:cNvPr id="20" name="TextBox 19"/>
          <p:cNvSpPr txBox="1"/>
          <p:nvPr/>
        </p:nvSpPr>
        <p:spPr>
          <a:xfrm>
            <a:off x="3309475" y="2461445"/>
            <a:ext cx="2611612" cy="369332"/>
          </a:xfrm>
          <a:prstGeom prst="rect">
            <a:avLst/>
          </a:prstGeom>
          <a:noFill/>
        </p:spPr>
        <p:txBody>
          <a:bodyPr wrap="none" rtlCol="0">
            <a:spAutoFit/>
          </a:bodyPr>
          <a:lstStyle/>
          <a:p>
            <a:r>
              <a:rPr lang="en-US" dirty="0" smtClean="0">
                <a:solidFill>
                  <a:schemeClr val="bg2">
                    <a:lumMod val="10000"/>
                  </a:schemeClr>
                </a:solidFill>
              </a:rPr>
              <a:t>2. </a:t>
            </a:r>
            <a:r>
              <a:rPr lang="en-US" dirty="0">
                <a:solidFill>
                  <a:schemeClr val="bg2">
                    <a:lumMod val="10000"/>
                  </a:schemeClr>
                </a:solidFill>
              </a:rPr>
              <a:t>Find </a:t>
            </a:r>
            <a:r>
              <a:rPr lang="en-US" dirty="0" smtClean="0">
                <a:solidFill>
                  <a:schemeClr val="bg2">
                    <a:lumMod val="10000"/>
                  </a:schemeClr>
                </a:solidFill>
              </a:rPr>
              <a:t>the relationship</a:t>
            </a:r>
            <a:endParaRPr lang="en-US" dirty="0">
              <a:solidFill>
                <a:schemeClr val="bg2">
                  <a:lumMod val="10000"/>
                </a:schemeClr>
              </a:solidFill>
            </a:endParaRPr>
          </a:p>
        </p:txBody>
      </p:sp>
      <p:sp>
        <p:nvSpPr>
          <p:cNvPr id="3" name="Slide Number Placeholder 2"/>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61</a:t>
            </a:fld>
            <a:endParaRPr lang="en-US">
              <a:solidFill>
                <a:schemeClr val="bg2">
                  <a:lumMod val="10000"/>
                </a:schemeClr>
              </a:solidFill>
            </a:endParaRPr>
          </a:p>
        </p:txBody>
      </p:sp>
      <p:sp>
        <p:nvSpPr>
          <p:cNvPr id="11" name="TextBox 10"/>
          <p:cNvSpPr txBox="1"/>
          <p:nvPr/>
        </p:nvSpPr>
        <p:spPr>
          <a:xfrm>
            <a:off x="120437" y="3968604"/>
            <a:ext cx="2478692"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2">
                    <a:lumMod val="10000"/>
                  </a:schemeClr>
                </a:solidFill>
              </a:rPr>
              <a:t>X : Age from Microsoft</a:t>
            </a:r>
          </a:p>
          <a:p>
            <a:r>
              <a:rPr lang="en-US" dirty="0" smtClean="0">
                <a:solidFill>
                  <a:schemeClr val="bg2">
                    <a:lumMod val="10000"/>
                  </a:schemeClr>
                </a:solidFill>
              </a:rPr>
              <a:t>Y : </a:t>
            </a:r>
            <a:r>
              <a:rPr lang="en-US" dirty="0">
                <a:solidFill>
                  <a:schemeClr val="bg2">
                    <a:lumMod val="10000"/>
                  </a:schemeClr>
                </a:solidFill>
              </a:rPr>
              <a:t>Survey age</a:t>
            </a:r>
            <a:endParaRPr lang="en-US" dirty="0" smtClean="0">
              <a:solidFill>
                <a:schemeClr val="bg2">
                  <a:lumMod val="10000"/>
                </a:schemeClr>
              </a:solidFill>
            </a:endParaRPr>
          </a:p>
          <a:p>
            <a:r>
              <a:rPr lang="en-US" dirty="0" smtClean="0">
                <a:solidFill>
                  <a:schemeClr val="bg2">
                    <a:lumMod val="10000"/>
                  </a:schemeClr>
                </a:solidFill>
              </a:rPr>
              <a:t>N : Number of case</a:t>
            </a:r>
            <a:endParaRPr lang="en-US" dirty="0">
              <a:solidFill>
                <a:schemeClr val="bg2">
                  <a:lumMod val="10000"/>
                </a:schemeClr>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37" y="2186539"/>
            <a:ext cx="3189038" cy="1718643"/>
          </a:xfrm>
          <a:prstGeom prst="rect">
            <a:avLst/>
          </a:prstGeom>
        </p:spPr>
      </p:pic>
      <p:sp>
        <p:nvSpPr>
          <p:cNvPr id="14" name="TextBox 13"/>
          <p:cNvSpPr txBox="1"/>
          <p:nvPr/>
        </p:nvSpPr>
        <p:spPr>
          <a:xfrm>
            <a:off x="3309475" y="2776771"/>
            <a:ext cx="4166525" cy="369332"/>
          </a:xfrm>
          <a:prstGeom prst="rect">
            <a:avLst/>
          </a:prstGeom>
          <a:noFill/>
        </p:spPr>
        <p:txBody>
          <a:bodyPr wrap="none" rtlCol="0">
            <a:spAutoFit/>
          </a:bodyPr>
          <a:lstStyle/>
          <a:p>
            <a:r>
              <a:rPr lang="en-US" dirty="0">
                <a:solidFill>
                  <a:schemeClr val="bg2">
                    <a:lumMod val="10000"/>
                  </a:schemeClr>
                </a:solidFill>
              </a:rPr>
              <a:t>3</a:t>
            </a:r>
            <a:r>
              <a:rPr lang="en-US" dirty="0" smtClean="0">
                <a:solidFill>
                  <a:schemeClr val="bg2">
                    <a:lumMod val="10000"/>
                  </a:schemeClr>
                </a:solidFill>
              </a:rPr>
              <a:t>. </a:t>
            </a:r>
            <a:r>
              <a:rPr lang="en-US" dirty="0">
                <a:solidFill>
                  <a:schemeClr val="bg2">
                    <a:lumMod val="10000"/>
                  </a:schemeClr>
                </a:solidFill>
              </a:rPr>
              <a:t>Find </a:t>
            </a:r>
            <a:r>
              <a:rPr lang="en-US" dirty="0" smtClean="0">
                <a:solidFill>
                  <a:schemeClr val="bg2">
                    <a:lumMod val="10000"/>
                  </a:schemeClr>
                </a:solidFill>
              </a:rPr>
              <a:t>the range to </a:t>
            </a:r>
            <a:r>
              <a:rPr lang="en-US" dirty="0">
                <a:solidFill>
                  <a:schemeClr val="bg2">
                    <a:lumMod val="10000"/>
                  </a:schemeClr>
                </a:solidFill>
              </a:rPr>
              <a:t>increase </a:t>
            </a:r>
            <a:r>
              <a:rPr lang="en-US" dirty="0" smtClean="0">
                <a:solidFill>
                  <a:schemeClr val="bg2">
                    <a:lumMod val="10000"/>
                  </a:schemeClr>
                </a:solidFill>
              </a:rPr>
              <a:t>accuracy</a:t>
            </a:r>
            <a:endParaRPr lang="en-US" dirty="0">
              <a:solidFill>
                <a:schemeClr val="bg2">
                  <a:lumMod val="10000"/>
                </a:schemeClr>
              </a:solidFill>
            </a:endParaRPr>
          </a:p>
        </p:txBody>
      </p:sp>
      <p:sp>
        <p:nvSpPr>
          <p:cNvPr id="15" name="Rectangle 14"/>
          <p:cNvSpPr/>
          <p:nvPr/>
        </p:nvSpPr>
        <p:spPr>
          <a:xfrm>
            <a:off x="0" y="6561203"/>
            <a:ext cx="2544286" cy="246221"/>
          </a:xfrm>
          <a:prstGeom prst="rect">
            <a:avLst/>
          </a:prstGeom>
        </p:spPr>
        <p:txBody>
          <a:bodyPr wrap="none">
            <a:spAutoFit/>
          </a:bodyPr>
          <a:lstStyle/>
          <a:p>
            <a:r>
              <a:rPr lang="en-US" sz="1000" dirty="0">
                <a:solidFill>
                  <a:schemeClr val="bg2">
                    <a:lumMod val="10000"/>
                  </a:schemeClr>
                </a:solidFill>
              </a:rPr>
              <a:t>https://</a:t>
            </a:r>
            <a:r>
              <a:rPr lang="en-US" sz="1000" dirty="0" err="1">
                <a:solidFill>
                  <a:schemeClr val="bg2">
                    <a:lumMod val="10000"/>
                  </a:schemeClr>
                </a:solidFill>
              </a:rPr>
              <a:t>en.wikipedia.org</a:t>
            </a:r>
            <a:r>
              <a:rPr lang="en-US" sz="1000" dirty="0">
                <a:solidFill>
                  <a:schemeClr val="bg2">
                    <a:lumMod val="10000"/>
                  </a:schemeClr>
                </a:solidFill>
              </a:rPr>
              <a:t>/wiki/Deviation</a:t>
            </a:r>
          </a:p>
        </p:txBody>
      </p:sp>
      <p:sp>
        <p:nvSpPr>
          <p:cNvPr id="17" name="TextBox 16"/>
          <p:cNvSpPr txBox="1"/>
          <p:nvPr/>
        </p:nvSpPr>
        <p:spPr>
          <a:xfrm>
            <a:off x="3548857" y="3146103"/>
            <a:ext cx="3299301" cy="369332"/>
          </a:xfrm>
          <a:prstGeom prst="rect">
            <a:avLst/>
          </a:prstGeom>
          <a:noFill/>
        </p:spPr>
        <p:txBody>
          <a:bodyPr wrap="none" rtlCol="0">
            <a:spAutoFit/>
          </a:bodyPr>
          <a:lstStyle/>
          <a:p>
            <a:r>
              <a:rPr lang="en-US" dirty="0" smtClean="0">
                <a:solidFill>
                  <a:schemeClr val="bg2">
                    <a:lumMod val="10000"/>
                  </a:schemeClr>
                </a:solidFill>
              </a:rPr>
              <a:t>3.1</a:t>
            </a:r>
            <a:r>
              <a:rPr lang="en-US" dirty="0">
                <a:solidFill>
                  <a:schemeClr val="bg2">
                    <a:lumMod val="10000"/>
                  </a:schemeClr>
                </a:solidFill>
              </a:rPr>
              <a:t>.</a:t>
            </a:r>
            <a:r>
              <a:rPr lang="en-US" dirty="0" smtClean="0">
                <a:solidFill>
                  <a:schemeClr val="bg2">
                    <a:lumMod val="10000"/>
                  </a:schemeClr>
                </a:solidFill>
              </a:rPr>
              <a:t> Calculate deviation value</a:t>
            </a:r>
            <a:endParaRPr lang="en-US" dirty="0">
              <a:solidFill>
                <a:schemeClr val="bg2">
                  <a:lumMod val="10000"/>
                </a:schemeClr>
              </a:solidFill>
            </a:endParaRPr>
          </a:p>
        </p:txBody>
      </p:sp>
      <p:sp>
        <p:nvSpPr>
          <p:cNvPr id="18" name="TextBox 17"/>
          <p:cNvSpPr txBox="1"/>
          <p:nvPr/>
        </p:nvSpPr>
        <p:spPr>
          <a:xfrm>
            <a:off x="3548857" y="3515435"/>
            <a:ext cx="2916183" cy="369332"/>
          </a:xfrm>
          <a:prstGeom prst="rect">
            <a:avLst/>
          </a:prstGeom>
          <a:noFill/>
        </p:spPr>
        <p:txBody>
          <a:bodyPr wrap="none" rtlCol="0">
            <a:spAutoFit/>
          </a:bodyPr>
          <a:lstStyle/>
          <a:p>
            <a:r>
              <a:rPr lang="en-US" dirty="0" smtClean="0">
                <a:solidFill>
                  <a:schemeClr val="bg2">
                    <a:lumMod val="10000"/>
                  </a:schemeClr>
                </a:solidFill>
              </a:rPr>
              <a:t>3.2. Calculate range value</a:t>
            </a:r>
            <a:endParaRPr lang="en-US" dirty="0">
              <a:solidFill>
                <a:schemeClr val="bg2">
                  <a:lumMod val="10000"/>
                </a:schemeClr>
              </a:solidFill>
            </a:endParaRPr>
          </a:p>
        </p:txBody>
      </p:sp>
      <p:sp>
        <p:nvSpPr>
          <p:cNvPr id="19" name="TextBox 18"/>
          <p:cNvSpPr txBox="1"/>
          <p:nvPr/>
        </p:nvSpPr>
        <p:spPr>
          <a:xfrm>
            <a:off x="4927419" y="4794064"/>
            <a:ext cx="2412968" cy="369332"/>
          </a:xfrm>
          <a:prstGeom prst="rect">
            <a:avLst/>
          </a:prstGeom>
          <a:noFill/>
        </p:spPr>
        <p:txBody>
          <a:bodyPr wrap="none" rtlCol="0">
            <a:spAutoFit/>
          </a:bodyPr>
          <a:lstStyle/>
          <a:p>
            <a:r>
              <a:rPr lang="en-US" dirty="0" smtClean="0">
                <a:solidFill>
                  <a:schemeClr val="bg2">
                    <a:lumMod val="10000"/>
                  </a:schemeClr>
                </a:solidFill>
              </a:rPr>
              <a:t>Average(                )  </a:t>
            </a:r>
            <a:endParaRPr lang="en-US" dirty="0">
              <a:solidFill>
                <a:schemeClr val="bg2">
                  <a:lumMod val="10000"/>
                </a:schemeClr>
              </a:solidFill>
            </a:endParaRPr>
          </a:p>
        </p:txBody>
      </p:sp>
      <p:sp>
        <p:nvSpPr>
          <p:cNvPr id="21" name="TextBox 20"/>
          <p:cNvSpPr txBox="1"/>
          <p:nvPr/>
        </p:nvSpPr>
        <p:spPr>
          <a:xfrm>
            <a:off x="3857895" y="4794064"/>
            <a:ext cx="1069524" cy="369332"/>
          </a:xfrm>
          <a:prstGeom prst="rect">
            <a:avLst/>
          </a:prstGeom>
          <a:noFill/>
        </p:spPr>
        <p:txBody>
          <a:bodyPr wrap="none" rtlCol="0">
            <a:spAutoFit/>
          </a:bodyPr>
          <a:lstStyle/>
          <a:p>
            <a:r>
              <a:rPr lang="en-US" dirty="0" smtClean="0">
                <a:solidFill>
                  <a:schemeClr val="bg2">
                    <a:lumMod val="10000"/>
                  </a:schemeClr>
                </a:solidFill>
              </a:rPr>
              <a:t>Range = </a:t>
            </a:r>
            <a:endParaRPr lang="en-US" dirty="0">
              <a:solidFill>
                <a:schemeClr val="bg2">
                  <a:lumMod val="10000"/>
                </a:schemeClr>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185" y="3971269"/>
            <a:ext cx="555935" cy="2069687"/>
          </a:xfrm>
          <a:prstGeom prst="rect">
            <a:avLst/>
          </a:prstGeom>
        </p:spPr>
      </p:pic>
      <p:sp>
        <p:nvSpPr>
          <p:cNvPr id="23" name="Right Arrow 22"/>
          <p:cNvSpPr/>
          <p:nvPr/>
        </p:nvSpPr>
        <p:spPr>
          <a:xfrm>
            <a:off x="3392596" y="6134498"/>
            <a:ext cx="465299" cy="158225"/>
          </a:xfrm>
          <a:prstGeom prst="rightArrow">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2">
                  <a:lumMod val="10000"/>
                </a:schemeClr>
              </a:solidFill>
            </a:endParaRPr>
          </a:p>
        </p:txBody>
      </p:sp>
      <p:sp>
        <p:nvSpPr>
          <p:cNvPr id="25" name="TextBox 24"/>
          <p:cNvSpPr txBox="1"/>
          <p:nvPr/>
        </p:nvSpPr>
        <p:spPr>
          <a:xfrm>
            <a:off x="3857895" y="6028944"/>
            <a:ext cx="1898277" cy="369332"/>
          </a:xfrm>
          <a:prstGeom prst="rect">
            <a:avLst/>
          </a:prstGeom>
          <a:noFill/>
        </p:spPr>
        <p:txBody>
          <a:bodyPr wrap="none" rtlCol="0">
            <a:spAutoFit/>
          </a:bodyPr>
          <a:lstStyle/>
          <a:p>
            <a:r>
              <a:rPr lang="en-US" dirty="0" smtClean="0">
                <a:solidFill>
                  <a:schemeClr val="bg2">
                    <a:lumMod val="10000"/>
                  </a:schemeClr>
                </a:solidFill>
              </a:rPr>
              <a:t>Range = </a:t>
            </a:r>
            <a:r>
              <a:rPr lang="tr-TR" dirty="0">
                <a:solidFill>
                  <a:schemeClr val="bg2">
                    <a:lumMod val="10000"/>
                  </a:schemeClr>
                </a:solidFill>
                <a:latin typeface="Calibri" charset="0"/>
              </a:rPr>
              <a:t>1.09126</a:t>
            </a:r>
            <a:r>
              <a:rPr lang="en-US" dirty="0" smtClean="0">
                <a:solidFill>
                  <a:schemeClr val="bg2">
                    <a:lumMod val="10000"/>
                  </a:schemeClr>
                </a:solidFill>
              </a:rPr>
              <a:t> </a:t>
            </a:r>
            <a:endParaRPr lang="en-US" dirty="0">
              <a:solidFill>
                <a:schemeClr val="bg2">
                  <a:lumMod val="10000"/>
                </a:schemeClr>
              </a:solidFill>
            </a:endParaRPr>
          </a:p>
        </p:txBody>
      </p:sp>
      <p:sp>
        <p:nvSpPr>
          <p:cNvPr id="24" name="TextBox 23"/>
          <p:cNvSpPr txBox="1"/>
          <p:nvPr/>
        </p:nvSpPr>
        <p:spPr>
          <a:xfrm>
            <a:off x="6644016" y="619281"/>
            <a:ext cx="2499984" cy="1200329"/>
          </a:xfrm>
          <a:prstGeom prst="rect">
            <a:avLst/>
          </a:prstGeom>
          <a:noFill/>
        </p:spPr>
        <p:txBody>
          <a:bodyPr wrap="square" rtlCol="0">
            <a:spAutoFit/>
          </a:bodyPr>
          <a:lstStyle/>
          <a:p>
            <a:pPr marL="342900" indent="-342900">
              <a:buAutoNum type="arabicPeriod"/>
            </a:pPr>
            <a:r>
              <a:rPr lang="en-US" smtClean="0">
                <a:solidFill>
                  <a:schemeClr val="bg2">
                    <a:lumMod val="10000"/>
                  </a:schemeClr>
                </a:solidFill>
              </a:rPr>
              <a:t>Survey</a:t>
            </a:r>
            <a:endParaRPr lang="en-US" dirty="0" smtClean="0">
              <a:solidFill>
                <a:schemeClr val="bg2">
                  <a:lumMod val="10000"/>
                </a:schemeClr>
              </a:solidFill>
            </a:endParaRPr>
          </a:p>
          <a:p>
            <a:pPr marL="342900" indent="-342900">
              <a:buAutoNum type="arabicPeriod"/>
            </a:pPr>
            <a:r>
              <a:rPr lang="en-US" dirty="0" smtClean="0">
                <a:solidFill>
                  <a:schemeClr val="bg2">
                    <a:lumMod val="10000"/>
                  </a:schemeClr>
                </a:solidFill>
              </a:rPr>
              <a:t>Correlation</a:t>
            </a:r>
          </a:p>
          <a:p>
            <a:pPr marL="342900" indent="-342900">
              <a:buAutoNum type="arabicPeriod"/>
            </a:pPr>
            <a:r>
              <a:rPr lang="en-US" dirty="0" smtClean="0">
                <a:solidFill>
                  <a:schemeClr val="bg2">
                    <a:lumMod val="10000"/>
                  </a:schemeClr>
                </a:solidFill>
              </a:rPr>
              <a:t>Find relationship</a:t>
            </a:r>
          </a:p>
          <a:p>
            <a:pPr marL="342900" indent="-342900">
              <a:buAutoNum type="arabicPeriod"/>
            </a:pPr>
            <a:r>
              <a:rPr lang="en-US" b="1" dirty="0" smtClean="0">
                <a:solidFill>
                  <a:schemeClr val="bg2">
                    <a:lumMod val="10000"/>
                  </a:schemeClr>
                </a:solidFill>
              </a:rPr>
              <a:t>Find range</a:t>
            </a:r>
            <a:endParaRPr lang="en-US" b="1" dirty="0">
              <a:solidFill>
                <a:schemeClr val="bg2">
                  <a:lumMod val="10000"/>
                </a:schemeClr>
              </a:solidFill>
            </a:endParaRPr>
          </a:p>
        </p:txBody>
      </p:sp>
    </p:spTree>
    <p:extLst>
      <p:ext uri="{BB962C8B-B14F-4D97-AF65-F5344CB8AC3E}">
        <p14:creationId xmlns:p14="http://schemas.microsoft.com/office/powerpoint/2010/main" val="13305935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Emotion Point- Analyze Emotion Point</a:t>
            </a:r>
            <a:endParaRPr lang="en-US" sz="2700" dirty="0">
              <a:solidFill>
                <a:schemeClr val="bg2">
                  <a:lumMod val="1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3380"/>
            <a:ext cx="9144000" cy="1273629"/>
          </a:xfrm>
          <a:prstGeom prst="rect">
            <a:avLst/>
          </a:prstGeom>
        </p:spPr>
      </p:pic>
      <p:sp>
        <p:nvSpPr>
          <p:cNvPr id="5" name="TextBox 4"/>
          <p:cNvSpPr txBox="1"/>
          <p:nvPr/>
        </p:nvSpPr>
        <p:spPr>
          <a:xfrm>
            <a:off x="3064066" y="3336038"/>
            <a:ext cx="2816797" cy="369332"/>
          </a:xfrm>
          <a:prstGeom prst="rect">
            <a:avLst/>
          </a:prstGeom>
          <a:noFill/>
        </p:spPr>
        <p:txBody>
          <a:bodyPr wrap="none" rtlCol="0">
            <a:spAutoFit/>
          </a:bodyPr>
          <a:lstStyle/>
          <a:p>
            <a:r>
              <a:rPr lang="en-US" smtClean="0">
                <a:solidFill>
                  <a:schemeClr val="bg2">
                    <a:lumMod val="10000"/>
                  </a:schemeClr>
                </a:solidFill>
              </a:rPr>
              <a:t>Customer emotion survey</a:t>
            </a:r>
            <a:endParaRPr lang="en-US">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62</a:t>
            </a:fld>
            <a:endParaRPr lang="en-US">
              <a:solidFill>
                <a:schemeClr val="bg2">
                  <a:lumMod val="10000"/>
                </a:schemeClr>
              </a:solidFill>
            </a:endParaRPr>
          </a:p>
        </p:txBody>
      </p:sp>
      <p:sp>
        <p:nvSpPr>
          <p:cNvPr id="10" name="TextBox 9"/>
          <p:cNvSpPr txBox="1"/>
          <p:nvPr/>
        </p:nvSpPr>
        <p:spPr>
          <a:xfrm>
            <a:off x="6644016" y="619281"/>
            <a:ext cx="2499984" cy="369332"/>
          </a:xfrm>
          <a:prstGeom prst="rect">
            <a:avLst/>
          </a:prstGeom>
          <a:noFill/>
        </p:spPr>
        <p:txBody>
          <a:bodyPr wrap="square" rtlCol="0">
            <a:spAutoFit/>
          </a:bodyPr>
          <a:lstStyle/>
          <a:p>
            <a:pPr marL="342900" indent="-342900">
              <a:buAutoNum type="arabicPeriod"/>
            </a:pPr>
            <a:r>
              <a:rPr lang="en-US" b="1" dirty="0" smtClean="0">
                <a:solidFill>
                  <a:schemeClr val="bg2">
                    <a:lumMod val="10000"/>
                  </a:schemeClr>
                </a:solidFill>
              </a:rPr>
              <a:t>Survey</a:t>
            </a:r>
          </a:p>
        </p:txBody>
      </p:sp>
    </p:spTree>
    <p:extLst>
      <p:ext uri="{BB962C8B-B14F-4D97-AF65-F5344CB8AC3E}">
        <p14:creationId xmlns:p14="http://schemas.microsoft.com/office/powerpoint/2010/main" val="972866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Emotion Point- Analyze Emotion Point</a:t>
            </a:r>
            <a:endParaRPr lang="en-US" sz="2700" dirty="0">
              <a:solidFill>
                <a:schemeClr val="bg2">
                  <a:lumMod val="1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3380"/>
            <a:ext cx="9144000" cy="1273629"/>
          </a:xfrm>
          <a:prstGeom prst="rect">
            <a:avLst/>
          </a:prstGeom>
        </p:spPr>
      </p:pic>
      <p:sp>
        <p:nvSpPr>
          <p:cNvPr id="16" name="TextBox 15"/>
          <p:cNvSpPr txBox="1"/>
          <p:nvPr/>
        </p:nvSpPr>
        <p:spPr>
          <a:xfrm>
            <a:off x="244548" y="3660733"/>
            <a:ext cx="7678705" cy="369332"/>
          </a:xfrm>
          <a:prstGeom prst="rect">
            <a:avLst/>
          </a:prstGeom>
          <a:noFill/>
        </p:spPr>
        <p:txBody>
          <a:bodyPr wrap="none" rtlCol="0">
            <a:spAutoFit/>
          </a:bodyPr>
          <a:lstStyle/>
          <a:p>
            <a:r>
              <a:rPr lang="en-US" dirty="0" smtClean="0">
                <a:solidFill>
                  <a:schemeClr val="bg2">
                    <a:lumMod val="10000"/>
                  </a:schemeClr>
                </a:solidFill>
              </a:rPr>
              <a:t>Apply “Minimum difference” </a:t>
            </a:r>
            <a:r>
              <a:rPr lang="vi-VN" dirty="0" smtClean="0">
                <a:solidFill>
                  <a:schemeClr val="bg2">
                    <a:lumMod val="10000"/>
                  </a:schemeClr>
                </a:solidFill>
              </a:rPr>
              <a:t>to calculate the bound of each emotion point</a:t>
            </a:r>
            <a:endParaRPr lang="en-US" dirty="0">
              <a:solidFill>
                <a:schemeClr val="bg2">
                  <a:lumMod val="10000"/>
                </a:schemeClr>
              </a:solidFill>
            </a:endParaRPr>
          </a:p>
        </p:txBody>
      </p:sp>
      <p:sp>
        <p:nvSpPr>
          <p:cNvPr id="5" name="TextBox 4"/>
          <p:cNvSpPr txBox="1"/>
          <p:nvPr/>
        </p:nvSpPr>
        <p:spPr>
          <a:xfrm>
            <a:off x="3064066" y="3336038"/>
            <a:ext cx="2816797" cy="369332"/>
          </a:xfrm>
          <a:prstGeom prst="rect">
            <a:avLst/>
          </a:prstGeom>
          <a:noFill/>
        </p:spPr>
        <p:txBody>
          <a:bodyPr wrap="none" rtlCol="0">
            <a:spAutoFit/>
          </a:bodyPr>
          <a:lstStyle/>
          <a:p>
            <a:r>
              <a:rPr lang="en-US" smtClean="0">
                <a:solidFill>
                  <a:schemeClr val="bg2">
                    <a:lumMod val="10000"/>
                  </a:schemeClr>
                </a:solidFill>
              </a:rPr>
              <a:t>Customer emotion survey</a:t>
            </a:r>
            <a:endParaRPr lang="en-US">
              <a:solidFill>
                <a:schemeClr val="bg2">
                  <a:lumMod val="10000"/>
                </a:scheme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6129" y="4565936"/>
            <a:ext cx="898635" cy="1968439"/>
          </a:xfrm>
          <a:prstGeom prst="rect">
            <a:avLst/>
          </a:prstGeom>
        </p:spPr>
      </p:pic>
      <p:sp>
        <p:nvSpPr>
          <p:cNvPr id="11" name="TextBox 10"/>
          <p:cNvSpPr txBox="1"/>
          <p:nvPr/>
        </p:nvSpPr>
        <p:spPr>
          <a:xfrm>
            <a:off x="3614764" y="5292275"/>
            <a:ext cx="579549" cy="553998"/>
          </a:xfrm>
          <a:prstGeom prst="rect">
            <a:avLst/>
          </a:prstGeom>
          <a:noFill/>
        </p:spPr>
        <p:txBody>
          <a:bodyPr wrap="square" rtlCol="0">
            <a:spAutoFit/>
          </a:bodyPr>
          <a:lstStyle/>
          <a:p>
            <a:pPr algn="ctr"/>
            <a:r>
              <a:rPr lang="en-US" sz="3000" b="1" dirty="0" smtClean="0">
                <a:solidFill>
                  <a:schemeClr val="bg2">
                    <a:lumMod val="10000"/>
                  </a:schemeClr>
                </a:solidFill>
              </a:rPr>
              <a:t>-</a:t>
            </a:r>
            <a:endParaRPr lang="en-US" sz="3000" b="1" dirty="0">
              <a:solidFill>
                <a:schemeClr val="bg2">
                  <a:lumMod val="10000"/>
                </a:schemeClr>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313" y="4565936"/>
            <a:ext cx="733411" cy="2014143"/>
          </a:xfrm>
          <a:prstGeom prst="rect">
            <a:avLst/>
          </a:prstGeom>
        </p:spPr>
      </p:pic>
      <p:sp>
        <p:nvSpPr>
          <p:cNvPr id="23" name="TextBox 22"/>
          <p:cNvSpPr txBox="1"/>
          <p:nvPr/>
        </p:nvSpPr>
        <p:spPr>
          <a:xfrm>
            <a:off x="5003487" y="5302659"/>
            <a:ext cx="579549" cy="553998"/>
          </a:xfrm>
          <a:prstGeom prst="rect">
            <a:avLst/>
          </a:prstGeom>
          <a:noFill/>
        </p:spPr>
        <p:txBody>
          <a:bodyPr wrap="square" rtlCol="0">
            <a:spAutoFit/>
          </a:bodyPr>
          <a:lstStyle/>
          <a:p>
            <a:pPr algn="ctr"/>
            <a:r>
              <a:rPr lang="en-US" sz="3000" b="1" dirty="0">
                <a:solidFill>
                  <a:schemeClr val="bg2">
                    <a:lumMod val="10000"/>
                  </a:schemeClr>
                </a:solidFill>
              </a:rPr>
              <a:t>=</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8799" y="4533501"/>
            <a:ext cx="1137098" cy="2071546"/>
          </a:xfrm>
          <a:prstGeom prst="rect">
            <a:avLst/>
          </a:prstGeom>
        </p:spPr>
      </p:pic>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63</a:t>
            </a:fld>
            <a:endParaRPr lang="en-US">
              <a:solidFill>
                <a:schemeClr val="bg2">
                  <a:lumMod val="10000"/>
                </a:schemeClr>
              </a:solidFill>
            </a:endParaRPr>
          </a:p>
        </p:txBody>
      </p:sp>
      <p:sp>
        <p:nvSpPr>
          <p:cNvPr id="4" name="TextBox 3"/>
          <p:cNvSpPr txBox="1"/>
          <p:nvPr/>
        </p:nvSpPr>
        <p:spPr>
          <a:xfrm>
            <a:off x="6871660" y="5117993"/>
            <a:ext cx="1283493" cy="923330"/>
          </a:xfrm>
          <a:prstGeom prst="rect">
            <a:avLst/>
          </a:prstGeom>
          <a:noFill/>
        </p:spPr>
        <p:txBody>
          <a:bodyPr wrap="none" rtlCol="0">
            <a:spAutoFit/>
          </a:bodyPr>
          <a:lstStyle/>
          <a:p>
            <a:r>
              <a:rPr lang="en-US" b="1" dirty="0" smtClean="0">
                <a:solidFill>
                  <a:schemeClr val="bg2">
                    <a:lumMod val="10000"/>
                  </a:schemeClr>
                </a:solidFill>
              </a:rPr>
              <a:t>Happy </a:t>
            </a:r>
          </a:p>
          <a:p>
            <a:r>
              <a:rPr lang="en-US" b="1" dirty="0" smtClean="0">
                <a:solidFill>
                  <a:schemeClr val="bg2">
                    <a:lumMod val="10000"/>
                  </a:schemeClr>
                </a:solidFill>
              </a:rPr>
              <a:t>Deviation </a:t>
            </a:r>
          </a:p>
          <a:p>
            <a:r>
              <a:rPr lang="en-US" b="1" dirty="0" smtClean="0">
                <a:solidFill>
                  <a:schemeClr val="bg2">
                    <a:lumMod val="10000"/>
                  </a:schemeClr>
                </a:solidFill>
              </a:rPr>
              <a:t>value</a:t>
            </a:r>
            <a:endParaRPr lang="en-US" b="1" dirty="0">
              <a:solidFill>
                <a:schemeClr val="bg2">
                  <a:lumMod val="10000"/>
                </a:schemeClr>
              </a:solidFill>
            </a:endParaRPr>
          </a:p>
        </p:txBody>
      </p:sp>
      <p:sp>
        <p:nvSpPr>
          <p:cNvPr id="7" name="TextBox 6"/>
          <p:cNvSpPr txBox="1"/>
          <p:nvPr/>
        </p:nvSpPr>
        <p:spPr>
          <a:xfrm>
            <a:off x="244548" y="4029514"/>
            <a:ext cx="3092513" cy="369332"/>
          </a:xfrm>
          <a:prstGeom prst="rect">
            <a:avLst/>
          </a:prstGeom>
          <a:noFill/>
        </p:spPr>
        <p:txBody>
          <a:bodyPr wrap="none" rtlCol="0">
            <a:spAutoFit/>
          </a:bodyPr>
          <a:lstStyle/>
          <a:p>
            <a:r>
              <a:rPr lang="en-US" dirty="0" smtClean="0">
                <a:solidFill>
                  <a:schemeClr val="bg2">
                    <a:lumMod val="10000"/>
                  </a:schemeClr>
                </a:solidFill>
              </a:rPr>
              <a:t>1. Calculate deviation value</a:t>
            </a:r>
            <a:endParaRPr lang="en-US" dirty="0">
              <a:solidFill>
                <a:schemeClr val="bg2">
                  <a:lumMod val="10000"/>
                </a:schemeClr>
              </a:solidFill>
            </a:endParaRPr>
          </a:p>
        </p:txBody>
      </p:sp>
      <p:sp>
        <p:nvSpPr>
          <p:cNvPr id="20" name="Rectangle 19"/>
          <p:cNvSpPr/>
          <p:nvPr/>
        </p:nvSpPr>
        <p:spPr>
          <a:xfrm>
            <a:off x="0" y="6561203"/>
            <a:ext cx="2544286" cy="246221"/>
          </a:xfrm>
          <a:prstGeom prst="rect">
            <a:avLst/>
          </a:prstGeom>
        </p:spPr>
        <p:txBody>
          <a:bodyPr wrap="none">
            <a:spAutoFit/>
          </a:bodyPr>
          <a:lstStyle/>
          <a:p>
            <a:r>
              <a:rPr lang="en-US" sz="1000" dirty="0">
                <a:solidFill>
                  <a:schemeClr val="bg2">
                    <a:lumMod val="10000"/>
                  </a:schemeClr>
                </a:solidFill>
              </a:rPr>
              <a:t>https://</a:t>
            </a:r>
            <a:r>
              <a:rPr lang="en-US" sz="1000" dirty="0" err="1">
                <a:solidFill>
                  <a:schemeClr val="bg2">
                    <a:lumMod val="10000"/>
                  </a:schemeClr>
                </a:solidFill>
              </a:rPr>
              <a:t>en.wikipedia.org</a:t>
            </a:r>
            <a:r>
              <a:rPr lang="en-US" sz="1000" dirty="0">
                <a:solidFill>
                  <a:schemeClr val="bg2">
                    <a:lumMod val="10000"/>
                  </a:schemeClr>
                </a:solidFill>
              </a:rPr>
              <a:t>/wiki/Deviation</a:t>
            </a:r>
          </a:p>
        </p:txBody>
      </p:sp>
      <p:sp>
        <p:nvSpPr>
          <p:cNvPr id="17" name="TextBox 16"/>
          <p:cNvSpPr txBox="1"/>
          <p:nvPr/>
        </p:nvSpPr>
        <p:spPr>
          <a:xfrm>
            <a:off x="6644016" y="619281"/>
            <a:ext cx="2499984" cy="584775"/>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Survey</a:t>
            </a:r>
          </a:p>
          <a:p>
            <a:pPr marL="342900" indent="-342900">
              <a:buAutoNum type="arabicPeriod"/>
            </a:pPr>
            <a:r>
              <a:rPr lang="en-US" sz="1600" b="1" dirty="0" smtClean="0">
                <a:solidFill>
                  <a:schemeClr val="bg2">
                    <a:lumMod val="10000"/>
                  </a:schemeClr>
                </a:solidFill>
              </a:rPr>
              <a:t>Calculate deviation</a:t>
            </a:r>
          </a:p>
        </p:txBody>
      </p:sp>
    </p:spTree>
    <p:extLst>
      <p:ext uri="{BB962C8B-B14F-4D97-AF65-F5344CB8AC3E}">
        <p14:creationId xmlns:p14="http://schemas.microsoft.com/office/powerpoint/2010/main" val="14100095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Emotion Point- Analyze Emotion Point</a:t>
            </a:r>
            <a:endParaRPr lang="en-US" sz="2700" dirty="0">
              <a:solidFill>
                <a:schemeClr val="bg2">
                  <a:lumMod val="1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3380"/>
            <a:ext cx="9144000" cy="1273629"/>
          </a:xfrm>
          <a:prstGeom prst="rect">
            <a:avLst/>
          </a:prstGeom>
        </p:spPr>
      </p:pic>
      <p:sp>
        <p:nvSpPr>
          <p:cNvPr id="5" name="TextBox 4"/>
          <p:cNvSpPr txBox="1"/>
          <p:nvPr/>
        </p:nvSpPr>
        <p:spPr>
          <a:xfrm>
            <a:off x="3064066" y="3336038"/>
            <a:ext cx="2816797" cy="369332"/>
          </a:xfrm>
          <a:prstGeom prst="rect">
            <a:avLst/>
          </a:prstGeom>
          <a:noFill/>
        </p:spPr>
        <p:txBody>
          <a:bodyPr wrap="none" rtlCol="0">
            <a:spAutoFit/>
          </a:bodyPr>
          <a:lstStyle/>
          <a:p>
            <a:r>
              <a:rPr lang="en-US" smtClean="0">
                <a:solidFill>
                  <a:schemeClr val="bg2">
                    <a:lumMod val="10000"/>
                  </a:schemeClr>
                </a:solidFill>
              </a:rPr>
              <a:t>Customer emotion survey</a:t>
            </a:r>
            <a:endParaRPr lang="en-US">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64</a:t>
            </a:fld>
            <a:endParaRPr lang="en-US">
              <a:solidFill>
                <a:schemeClr val="bg2">
                  <a:lumMod val="10000"/>
                </a:schemeClr>
              </a:solidFill>
            </a:endParaRPr>
          </a:p>
        </p:txBody>
      </p:sp>
      <p:sp>
        <p:nvSpPr>
          <p:cNvPr id="21" name="TextBox 20"/>
          <p:cNvSpPr txBox="1"/>
          <p:nvPr/>
        </p:nvSpPr>
        <p:spPr>
          <a:xfrm>
            <a:off x="244548" y="3660733"/>
            <a:ext cx="7678705" cy="369332"/>
          </a:xfrm>
          <a:prstGeom prst="rect">
            <a:avLst/>
          </a:prstGeom>
          <a:noFill/>
        </p:spPr>
        <p:txBody>
          <a:bodyPr wrap="none" rtlCol="0">
            <a:spAutoFit/>
          </a:bodyPr>
          <a:lstStyle/>
          <a:p>
            <a:r>
              <a:rPr lang="en-US" dirty="0" smtClean="0">
                <a:solidFill>
                  <a:schemeClr val="bg2">
                    <a:lumMod val="10000"/>
                  </a:schemeClr>
                </a:solidFill>
              </a:rPr>
              <a:t>Apply “Minimum difference” </a:t>
            </a:r>
            <a:r>
              <a:rPr lang="vi-VN" dirty="0" smtClean="0">
                <a:solidFill>
                  <a:schemeClr val="bg2">
                    <a:lumMod val="10000"/>
                  </a:schemeClr>
                </a:solidFill>
              </a:rPr>
              <a:t>to calculate the bound of each emotion point</a:t>
            </a:r>
            <a:endParaRPr lang="en-US" dirty="0">
              <a:solidFill>
                <a:schemeClr val="bg2">
                  <a:lumMod val="10000"/>
                </a:schemeClr>
              </a:solidFill>
            </a:endParaRPr>
          </a:p>
        </p:txBody>
      </p:sp>
      <p:sp>
        <p:nvSpPr>
          <p:cNvPr id="22" name="TextBox 21"/>
          <p:cNvSpPr txBox="1"/>
          <p:nvPr/>
        </p:nvSpPr>
        <p:spPr>
          <a:xfrm>
            <a:off x="244548" y="4029514"/>
            <a:ext cx="3092513" cy="369332"/>
          </a:xfrm>
          <a:prstGeom prst="rect">
            <a:avLst/>
          </a:prstGeom>
          <a:noFill/>
        </p:spPr>
        <p:txBody>
          <a:bodyPr wrap="none" rtlCol="0">
            <a:spAutoFit/>
          </a:bodyPr>
          <a:lstStyle/>
          <a:p>
            <a:r>
              <a:rPr lang="en-US" dirty="0" smtClean="0">
                <a:solidFill>
                  <a:schemeClr val="bg2">
                    <a:lumMod val="10000"/>
                  </a:schemeClr>
                </a:solidFill>
              </a:rPr>
              <a:t>1. Calculate deviation value</a:t>
            </a:r>
            <a:endParaRPr lang="en-US" dirty="0">
              <a:solidFill>
                <a:schemeClr val="bg2">
                  <a:lumMod val="10000"/>
                </a:schemeClr>
              </a:solidFill>
            </a:endParaRPr>
          </a:p>
        </p:txBody>
      </p:sp>
      <p:sp>
        <p:nvSpPr>
          <p:cNvPr id="24" name="TextBox 23"/>
          <p:cNvSpPr txBox="1"/>
          <p:nvPr/>
        </p:nvSpPr>
        <p:spPr>
          <a:xfrm>
            <a:off x="244548" y="4353658"/>
            <a:ext cx="4616970" cy="369332"/>
          </a:xfrm>
          <a:prstGeom prst="rect">
            <a:avLst/>
          </a:prstGeom>
          <a:noFill/>
        </p:spPr>
        <p:txBody>
          <a:bodyPr wrap="none" rtlCol="0">
            <a:spAutoFit/>
          </a:bodyPr>
          <a:lstStyle/>
          <a:p>
            <a:r>
              <a:rPr lang="en-US" dirty="0">
                <a:solidFill>
                  <a:schemeClr val="bg2">
                    <a:lumMod val="10000"/>
                  </a:schemeClr>
                </a:solidFill>
              </a:rPr>
              <a:t>2</a:t>
            </a:r>
            <a:r>
              <a:rPr lang="en-US" dirty="0" smtClean="0">
                <a:solidFill>
                  <a:schemeClr val="bg2">
                    <a:lumMod val="10000"/>
                  </a:schemeClr>
                </a:solidFill>
              </a:rPr>
              <a:t>. </a:t>
            </a:r>
            <a:r>
              <a:rPr lang="vi-VN" dirty="0" smtClean="0">
                <a:solidFill>
                  <a:schemeClr val="bg2">
                    <a:lumMod val="10000"/>
                  </a:schemeClr>
                </a:solidFill>
              </a:rPr>
              <a:t>Bound </a:t>
            </a:r>
            <a:r>
              <a:rPr lang="en-US" dirty="0" smtClean="0">
                <a:solidFill>
                  <a:schemeClr val="bg2">
                    <a:lumMod val="10000"/>
                  </a:schemeClr>
                </a:solidFill>
              </a:rPr>
              <a:t>is equal average deviation value.</a:t>
            </a:r>
            <a:endParaRPr lang="en-US" dirty="0">
              <a:solidFill>
                <a:schemeClr val="bg2">
                  <a:lumMod val="10000"/>
                </a:schemeClr>
              </a:solidFill>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477" y="4869426"/>
            <a:ext cx="928638" cy="1691777"/>
          </a:xfrm>
          <a:prstGeom prst="rect">
            <a:avLst/>
          </a:prstGeom>
        </p:spPr>
      </p:pic>
      <p:sp>
        <p:nvSpPr>
          <p:cNvPr id="10" name="TextBox 9"/>
          <p:cNvSpPr txBox="1"/>
          <p:nvPr/>
        </p:nvSpPr>
        <p:spPr>
          <a:xfrm>
            <a:off x="3953192" y="5345982"/>
            <a:ext cx="2412968" cy="369332"/>
          </a:xfrm>
          <a:prstGeom prst="rect">
            <a:avLst/>
          </a:prstGeom>
          <a:noFill/>
        </p:spPr>
        <p:txBody>
          <a:bodyPr wrap="none" rtlCol="0">
            <a:spAutoFit/>
          </a:bodyPr>
          <a:lstStyle/>
          <a:p>
            <a:r>
              <a:rPr lang="en-US" dirty="0" smtClean="0">
                <a:solidFill>
                  <a:schemeClr val="bg2">
                    <a:lumMod val="10000"/>
                  </a:schemeClr>
                </a:solidFill>
              </a:rPr>
              <a:t>Average(                )  </a:t>
            </a:r>
            <a:endParaRPr lang="en-US" dirty="0">
              <a:solidFill>
                <a:schemeClr val="bg2">
                  <a:lumMod val="10000"/>
                </a:schemeClr>
              </a:solidFill>
            </a:endParaRPr>
          </a:p>
        </p:txBody>
      </p:sp>
      <p:sp>
        <p:nvSpPr>
          <p:cNvPr id="13" name="TextBox 12"/>
          <p:cNvSpPr txBox="1"/>
          <p:nvPr/>
        </p:nvSpPr>
        <p:spPr>
          <a:xfrm>
            <a:off x="2548640" y="5355173"/>
            <a:ext cx="1079142" cy="369332"/>
          </a:xfrm>
          <a:prstGeom prst="rect">
            <a:avLst/>
          </a:prstGeom>
          <a:noFill/>
        </p:spPr>
        <p:txBody>
          <a:bodyPr wrap="none" rtlCol="0">
            <a:spAutoFit/>
          </a:bodyPr>
          <a:lstStyle/>
          <a:p>
            <a:r>
              <a:rPr lang="en-US" smtClean="0">
                <a:solidFill>
                  <a:schemeClr val="bg2">
                    <a:lumMod val="10000"/>
                  </a:schemeClr>
                </a:solidFill>
              </a:rPr>
              <a:t>Bound = </a:t>
            </a:r>
            <a:endParaRPr lang="en-US" dirty="0">
              <a:solidFill>
                <a:schemeClr val="bg2">
                  <a:lumMod val="10000"/>
                </a:schemeClr>
              </a:solidFill>
            </a:endParaRPr>
          </a:p>
        </p:txBody>
      </p:sp>
      <p:sp>
        <p:nvSpPr>
          <p:cNvPr id="14" name="TextBox 13"/>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Survey</a:t>
            </a:r>
          </a:p>
          <a:p>
            <a:pPr marL="342900" indent="-342900">
              <a:buAutoNum type="arabicPeriod"/>
            </a:pPr>
            <a:r>
              <a:rPr lang="en-US" sz="1600" dirty="0" smtClean="0">
                <a:solidFill>
                  <a:schemeClr val="bg2">
                    <a:lumMod val="10000"/>
                  </a:schemeClr>
                </a:solidFill>
              </a:rPr>
              <a:t>Calculate deviation</a:t>
            </a:r>
          </a:p>
          <a:p>
            <a:pPr marL="342900" indent="-342900">
              <a:buAutoNum type="arabicPeriod"/>
            </a:pPr>
            <a:r>
              <a:rPr lang="en-US" sz="1600" b="1" dirty="0" smtClean="0">
                <a:solidFill>
                  <a:schemeClr val="bg2">
                    <a:lumMod val="10000"/>
                  </a:schemeClr>
                </a:solidFill>
              </a:rPr>
              <a:t>Find bound</a:t>
            </a:r>
          </a:p>
        </p:txBody>
      </p:sp>
    </p:spTree>
    <p:extLst>
      <p:ext uri="{BB962C8B-B14F-4D97-AF65-F5344CB8AC3E}">
        <p14:creationId xmlns:p14="http://schemas.microsoft.com/office/powerpoint/2010/main" val="1362751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Emotion Point- Analyze Emotion Point</a:t>
            </a:r>
            <a:endParaRPr lang="en-US" sz="2700" dirty="0">
              <a:solidFill>
                <a:schemeClr val="bg2">
                  <a:lumMod val="1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3380"/>
            <a:ext cx="9144000" cy="1273629"/>
          </a:xfrm>
          <a:prstGeom prst="rect">
            <a:avLst/>
          </a:prstGeom>
        </p:spPr>
      </p:pic>
      <p:sp>
        <p:nvSpPr>
          <p:cNvPr id="5" name="TextBox 4"/>
          <p:cNvSpPr txBox="1"/>
          <p:nvPr/>
        </p:nvSpPr>
        <p:spPr>
          <a:xfrm>
            <a:off x="3064066" y="3336038"/>
            <a:ext cx="2816797" cy="369332"/>
          </a:xfrm>
          <a:prstGeom prst="rect">
            <a:avLst/>
          </a:prstGeom>
          <a:noFill/>
        </p:spPr>
        <p:txBody>
          <a:bodyPr wrap="none" rtlCol="0">
            <a:spAutoFit/>
          </a:bodyPr>
          <a:lstStyle/>
          <a:p>
            <a:r>
              <a:rPr lang="en-US" smtClean="0">
                <a:solidFill>
                  <a:schemeClr val="bg2">
                    <a:lumMod val="10000"/>
                  </a:schemeClr>
                </a:solidFill>
              </a:rPr>
              <a:t>Customer emotion survey</a:t>
            </a:r>
            <a:endParaRPr lang="en-US">
              <a:solidFill>
                <a:schemeClr val="bg2">
                  <a:lumMod val="10000"/>
                </a:schemeClr>
              </a:solidFill>
            </a:endParaRPr>
          </a:p>
        </p:txBody>
      </p:sp>
      <p:sp>
        <p:nvSpPr>
          <p:cNvPr id="14" name="Rectangle 13"/>
          <p:cNvSpPr/>
          <p:nvPr/>
        </p:nvSpPr>
        <p:spPr>
          <a:xfrm>
            <a:off x="2559560" y="4165140"/>
            <a:ext cx="415033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smtClean="0">
                <a:solidFill>
                  <a:schemeClr val="bg2">
                    <a:lumMod val="10000"/>
                  </a:schemeClr>
                </a:solidFill>
              </a:rPr>
              <a:t>Anger bound</a:t>
            </a:r>
            <a:r>
              <a:rPr lang="en-US" dirty="0">
                <a:solidFill>
                  <a:schemeClr val="bg2">
                    <a:lumMod val="10000"/>
                  </a:schemeClr>
                </a:solidFill>
              </a:rPr>
              <a:t>	</a:t>
            </a:r>
            <a:r>
              <a:rPr lang="en-US" dirty="0" smtClean="0">
                <a:solidFill>
                  <a:schemeClr val="bg2">
                    <a:lumMod val="10000"/>
                  </a:schemeClr>
                </a:solidFill>
              </a:rPr>
              <a:t>    </a:t>
            </a:r>
            <a:r>
              <a:rPr lang="is-IS" b="1" dirty="0" smtClean="0">
                <a:solidFill>
                  <a:schemeClr val="bg2">
                    <a:lumMod val="10000"/>
                  </a:schemeClr>
                </a:solidFill>
              </a:rPr>
              <a:t>0.050440242667</a:t>
            </a:r>
            <a:endParaRPr lang="en-US" dirty="0">
              <a:solidFill>
                <a:schemeClr val="bg2">
                  <a:lumMod val="10000"/>
                </a:schemeClr>
              </a:solidFill>
            </a:endParaRPr>
          </a:p>
          <a:p>
            <a:pPr>
              <a:tabLst>
                <a:tab pos="1201738" algn="l"/>
              </a:tabLst>
            </a:pPr>
            <a:r>
              <a:rPr lang="en-US" dirty="0">
                <a:solidFill>
                  <a:schemeClr val="bg2">
                    <a:lumMod val="10000"/>
                  </a:schemeClr>
                </a:solidFill>
              </a:rPr>
              <a:t>Contempt bound</a:t>
            </a:r>
            <a:r>
              <a:rPr lang="en-US" dirty="0" smtClean="0">
                <a:solidFill>
                  <a:schemeClr val="bg2">
                    <a:lumMod val="10000"/>
                  </a:schemeClr>
                </a:solidFill>
              </a:rPr>
              <a:t> </a:t>
            </a:r>
            <a:r>
              <a:rPr lang="en-US" dirty="0">
                <a:solidFill>
                  <a:schemeClr val="bg2">
                    <a:lumMod val="10000"/>
                  </a:schemeClr>
                </a:solidFill>
              </a:rPr>
              <a:t>	 </a:t>
            </a:r>
            <a:r>
              <a:rPr lang="en-US" dirty="0" smtClean="0">
                <a:solidFill>
                  <a:schemeClr val="bg2">
                    <a:lumMod val="10000"/>
                  </a:schemeClr>
                </a:solidFill>
              </a:rPr>
              <a:t>   </a:t>
            </a:r>
            <a:r>
              <a:rPr lang="is-IS" b="1" dirty="0" smtClean="0">
                <a:solidFill>
                  <a:schemeClr val="bg2">
                    <a:lumMod val="10000"/>
                  </a:schemeClr>
                </a:solidFill>
              </a:rPr>
              <a:t>0.006642985222</a:t>
            </a:r>
            <a:r>
              <a:rPr lang="is-IS" dirty="0" smtClean="0">
                <a:solidFill>
                  <a:schemeClr val="bg2">
                    <a:lumMod val="10000"/>
                  </a:schemeClr>
                </a:solidFill>
              </a:rPr>
              <a:t> </a:t>
            </a:r>
            <a:endParaRPr lang="en-US" dirty="0">
              <a:solidFill>
                <a:schemeClr val="bg2">
                  <a:lumMod val="10000"/>
                </a:schemeClr>
              </a:solidFill>
            </a:endParaRPr>
          </a:p>
          <a:p>
            <a:pPr>
              <a:tabLst>
                <a:tab pos="1201738" algn="l"/>
              </a:tabLst>
            </a:pPr>
            <a:r>
              <a:rPr lang="en-US" dirty="0">
                <a:solidFill>
                  <a:schemeClr val="bg2">
                    <a:lumMod val="10000"/>
                  </a:schemeClr>
                </a:solidFill>
              </a:rPr>
              <a:t>Disgust bound</a:t>
            </a:r>
            <a:r>
              <a:rPr lang="en-US" dirty="0" smtClean="0">
                <a:solidFill>
                  <a:schemeClr val="bg2">
                    <a:lumMod val="10000"/>
                  </a:schemeClr>
                </a:solidFill>
              </a:rPr>
              <a:t> </a:t>
            </a:r>
            <a:r>
              <a:rPr lang="en-US" dirty="0">
                <a:solidFill>
                  <a:schemeClr val="bg2">
                    <a:lumMod val="10000"/>
                  </a:schemeClr>
                </a:solidFill>
              </a:rPr>
              <a:t>	 </a:t>
            </a:r>
            <a:r>
              <a:rPr lang="en-US" dirty="0" smtClean="0">
                <a:solidFill>
                  <a:schemeClr val="bg2">
                    <a:lumMod val="10000"/>
                  </a:schemeClr>
                </a:solidFill>
              </a:rPr>
              <a:t>   </a:t>
            </a:r>
            <a:r>
              <a:rPr lang="is-IS" b="1" dirty="0" smtClean="0">
                <a:solidFill>
                  <a:schemeClr val="bg2">
                    <a:lumMod val="10000"/>
                  </a:schemeClr>
                </a:solidFill>
              </a:rPr>
              <a:t>0.006355223500</a:t>
            </a:r>
            <a:r>
              <a:rPr lang="is-IS" dirty="0" smtClean="0">
                <a:solidFill>
                  <a:schemeClr val="bg2">
                    <a:lumMod val="10000"/>
                  </a:schemeClr>
                </a:solidFill>
              </a:rPr>
              <a:t> </a:t>
            </a:r>
            <a:endParaRPr lang="en-US" dirty="0">
              <a:solidFill>
                <a:schemeClr val="bg2">
                  <a:lumMod val="10000"/>
                </a:schemeClr>
              </a:solidFill>
            </a:endParaRPr>
          </a:p>
          <a:p>
            <a:pPr>
              <a:tabLst>
                <a:tab pos="1201738" algn="l"/>
              </a:tabLst>
            </a:pPr>
            <a:r>
              <a:rPr lang="en-US" dirty="0">
                <a:solidFill>
                  <a:schemeClr val="bg2">
                    <a:lumMod val="10000"/>
                  </a:schemeClr>
                </a:solidFill>
              </a:rPr>
              <a:t>Fear bound</a:t>
            </a:r>
            <a:r>
              <a:rPr lang="en-US" dirty="0" smtClean="0">
                <a:solidFill>
                  <a:schemeClr val="bg2">
                    <a:lumMod val="10000"/>
                  </a:schemeClr>
                </a:solidFill>
              </a:rPr>
              <a:t> </a:t>
            </a:r>
            <a:r>
              <a:rPr lang="en-US" dirty="0">
                <a:solidFill>
                  <a:schemeClr val="bg2">
                    <a:lumMod val="10000"/>
                  </a:schemeClr>
                </a:solidFill>
              </a:rPr>
              <a:t>	 </a:t>
            </a:r>
            <a:r>
              <a:rPr lang="en-US" dirty="0" smtClean="0">
                <a:solidFill>
                  <a:schemeClr val="bg2">
                    <a:lumMod val="10000"/>
                  </a:schemeClr>
                </a:solidFill>
              </a:rPr>
              <a:t>  -</a:t>
            </a:r>
            <a:r>
              <a:rPr lang="is-IS" b="1" dirty="0" smtClean="0">
                <a:solidFill>
                  <a:schemeClr val="bg2">
                    <a:lumMod val="10000"/>
                  </a:schemeClr>
                </a:solidFill>
              </a:rPr>
              <a:t>0.049538192000</a:t>
            </a:r>
            <a:r>
              <a:rPr lang="is-IS" dirty="0" smtClean="0">
                <a:solidFill>
                  <a:schemeClr val="bg2">
                    <a:lumMod val="10000"/>
                  </a:schemeClr>
                </a:solidFill>
              </a:rPr>
              <a:t> </a:t>
            </a:r>
            <a:endParaRPr lang="en-US" dirty="0">
              <a:solidFill>
                <a:schemeClr val="bg2">
                  <a:lumMod val="10000"/>
                </a:schemeClr>
              </a:solidFill>
            </a:endParaRPr>
          </a:p>
          <a:p>
            <a:pPr>
              <a:tabLst>
                <a:tab pos="1201738" algn="l"/>
              </a:tabLst>
            </a:pPr>
            <a:r>
              <a:rPr lang="en-US" dirty="0">
                <a:solidFill>
                  <a:schemeClr val="bg2">
                    <a:lumMod val="10000"/>
                  </a:schemeClr>
                </a:solidFill>
              </a:rPr>
              <a:t>Happiness bound</a:t>
            </a:r>
            <a:r>
              <a:rPr lang="en-US" dirty="0" smtClean="0">
                <a:solidFill>
                  <a:schemeClr val="bg2">
                    <a:lumMod val="10000"/>
                  </a:schemeClr>
                </a:solidFill>
              </a:rPr>
              <a:t> </a:t>
            </a:r>
            <a:r>
              <a:rPr lang="en-US" dirty="0">
                <a:solidFill>
                  <a:schemeClr val="bg2">
                    <a:lumMod val="10000"/>
                  </a:schemeClr>
                </a:solidFill>
              </a:rPr>
              <a:t>	 </a:t>
            </a:r>
            <a:r>
              <a:rPr lang="en-US" dirty="0" smtClean="0">
                <a:solidFill>
                  <a:schemeClr val="bg2">
                    <a:lumMod val="10000"/>
                  </a:schemeClr>
                </a:solidFill>
              </a:rPr>
              <a:t>   </a:t>
            </a:r>
            <a:r>
              <a:rPr lang="is-IS" b="1" dirty="0" smtClean="0">
                <a:solidFill>
                  <a:schemeClr val="bg2">
                    <a:lumMod val="10000"/>
                  </a:schemeClr>
                </a:solidFill>
              </a:rPr>
              <a:t>0.001384727216</a:t>
            </a:r>
            <a:r>
              <a:rPr lang="is-IS" dirty="0" smtClean="0">
                <a:solidFill>
                  <a:schemeClr val="bg2">
                    <a:lumMod val="10000"/>
                  </a:schemeClr>
                </a:solidFill>
              </a:rPr>
              <a:t> </a:t>
            </a:r>
            <a:endParaRPr lang="en-US" dirty="0">
              <a:solidFill>
                <a:schemeClr val="bg2">
                  <a:lumMod val="10000"/>
                </a:schemeClr>
              </a:solidFill>
            </a:endParaRPr>
          </a:p>
          <a:p>
            <a:pPr>
              <a:tabLst>
                <a:tab pos="1201738" algn="l"/>
              </a:tabLst>
            </a:pPr>
            <a:r>
              <a:rPr lang="en-US" dirty="0">
                <a:solidFill>
                  <a:schemeClr val="bg2">
                    <a:lumMod val="10000"/>
                  </a:schemeClr>
                </a:solidFill>
              </a:rPr>
              <a:t>Neutral bound</a:t>
            </a:r>
            <a:r>
              <a:rPr lang="en-US" dirty="0" smtClean="0">
                <a:solidFill>
                  <a:schemeClr val="bg2">
                    <a:lumMod val="10000"/>
                  </a:schemeClr>
                </a:solidFill>
              </a:rPr>
              <a:t> </a:t>
            </a:r>
            <a:r>
              <a:rPr lang="en-US" dirty="0">
                <a:solidFill>
                  <a:schemeClr val="bg2">
                    <a:lumMod val="10000"/>
                  </a:schemeClr>
                </a:solidFill>
              </a:rPr>
              <a:t>	 </a:t>
            </a:r>
            <a:r>
              <a:rPr lang="en-US" dirty="0" smtClean="0">
                <a:solidFill>
                  <a:schemeClr val="bg2">
                    <a:lumMod val="10000"/>
                  </a:schemeClr>
                </a:solidFill>
              </a:rPr>
              <a:t>   </a:t>
            </a:r>
            <a:r>
              <a:rPr lang="is-IS" b="1" dirty="0" smtClean="0">
                <a:solidFill>
                  <a:schemeClr val="bg2">
                    <a:lumMod val="10000"/>
                  </a:schemeClr>
                </a:solidFill>
              </a:rPr>
              <a:t>0.018111263197</a:t>
            </a:r>
            <a:r>
              <a:rPr lang="is-IS" dirty="0" smtClean="0">
                <a:solidFill>
                  <a:schemeClr val="bg2">
                    <a:lumMod val="10000"/>
                  </a:schemeClr>
                </a:solidFill>
              </a:rPr>
              <a:t> </a:t>
            </a:r>
            <a:endParaRPr lang="en-US" dirty="0">
              <a:solidFill>
                <a:schemeClr val="bg2">
                  <a:lumMod val="10000"/>
                </a:schemeClr>
              </a:solidFill>
            </a:endParaRPr>
          </a:p>
          <a:p>
            <a:pPr>
              <a:tabLst>
                <a:tab pos="1201738" algn="l"/>
              </a:tabLst>
            </a:pPr>
            <a:r>
              <a:rPr lang="en-US" dirty="0">
                <a:solidFill>
                  <a:schemeClr val="bg2">
                    <a:lumMod val="10000"/>
                  </a:schemeClr>
                </a:solidFill>
              </a:rPr>
              <a:t>Sadness bound</a:t>
            </a:r>
            <a:r>
              <a:rPr lang="en-US" dirty="0" smtClean="0">
                <a:solidFill>
                  <a:schemeClr val="bg2">
                    <a:lumMod val="10000"/>
                  </a:schemeClr>
                </a:solidFill>
              </a:rPr>
              <a:t> </a:t>
            </a:r>
            <a:r>
              <a:rPr lang="en-US" dirty="0">
                <a:solidFill>
                  <a:schemeClr val="bg2">
                    <a:lumMod val="10000"/>
                  </a:schemeClr>
                </a:solidFill>
              </a:rPr>
              <a:t>	 </a:t>
            </a:r>
            <a:r>
              <a:rPr lang="en-US" dirty="0" smtClean="0">
                <a:solidFill>
                  <a:schemeClr val="bg2">
                    <a:lumMod val="10000"/>
                  </a:schemeClr>
                </a:solidFill>
              </a:rPr>
              <a:t>   </a:t>
            </a:r>
            <a:r>
              <a:rPr lang="is-IS" b="1" dirty="0" smtClean="0">
                <a:solidFill>
                  <a:schemeClr val="bg2">
                    <a:lumMod val="10000"/>
                  </a:schemeClr>
                </a:solidFill>
              </a:rPr>
              <a:t>0.018469496200</a:t>
            </a:r>
            <a:r>
              <a:rPr lang="is-IS" dirty="0" smtClean="0">
                <a:solidFill>
                  <a:schemeClr val="bg2">
                    <a:lumMod val="10000"/>
                  </a:schemeClr>
                </a:solidFill>
              </a:rPr>
              <a:t> </a:t>
            </a:r>
            <a:endParaRPr lang="en-US" dirty="0">
              <a:solidFill>
                <a:schemeClr val="bg2">
                  <a:lumMod val="10000"/>
                </a:schemeClr>
              </a:solidFill>
            </a:endParaRPr>
          </a:p>
          <a:p>
            <a:pPr>
              <a:tabLst>
                <a:tab pos="1201738" algn="l"/>
              </a:tabLst>
            </a:pPr>
            <a:r>
              <a:rPr lang="en-US" dirty="0">
                <a:solidFill>
                  <a:schemeClr val="bg2">
                    <a:lumMod val="10000"/>
                  </a:schemeClr>
                </a:solidFill>
              </a:rPr>
              <a:t>Surprise bound</a:t>
            </a:r>
            <a:r>
              <a:rPr lang="en-US" dirty="0" smtClean="0">
                <a:solidFill>
                  <a:schemeClr val="bg2">
                    <a:lumMod val="10000"/>
                  </a:schemeClr>
                </a:solidFill>
              </a:rPr>
              <a:t> </a:t>
            </a:r>
            <a:r>
              <a:rPr lang="en-US" dirty="0">
                <a:solidFill>
                  <a:schemeClr val="bg2">
                    <a:lumMod val="10000"/>
                  </a:schemeClr>
                </a:solidFill>
              </a:rPr>
              <a:t>	 </a:t>
            </a:r>
            <a:r>
              <a:rPr lang="en-US" dirty="0" smtClean="0">
                <a:solidFill>
                  <a:schemeClr val="bg2">
                    <a:lumMod val="10000"/>
                  </a:schemeClr>
                </a:solidFill>
              </a:rPr>
              <a:t>   </a:t>
            </a:r>
            <a:r>
              <a:rPr lang="is-IS" b="1" dirty="0" smtClean="0">
                <a:solidFill>
                  <a:schemeClr val="bg2">
                    <a:lumMod val="10000"/>
                  </a:schemeClr>
                </a:solidFill>
              </a:rPr>
              <a:t>0.007464739500</a:t>
            </a:r>
            <a:r>
              <a:rPr lang="is-IS" dirty="0" smtClean="0">
                <a:solidFill>
                  <a:schemeClr val="bg2">
                    <a:lumMod val="10000"/>
                  </a:schemeClr>
                </a:solidFill>
              </a:rPr>
              <a:t> </a:t>
            </a:r>
            <a:endParaRPr lang="en-US"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65</a:t>
            </a:fld>
            <a:endParaRPr lang="en-US">
              <a:solidFill>
                <a:schemeClr val="bg2">
                  <a:lumMod val="10000"/>
                </a:schemeClr>
              </a:solidFill>
            </a:endParaRPr>
          </a:p>
        </p:txBody>
      </p:sp>
      <p:sp>
        <p:nvSpPr>
          <p:cNvPr id="10" name="TextBox 9"/>
          <p:cNvSpPr txBox="1"/>
          <p:nvPr/>
        </p:nvSpPr>
        <p:spPr>
          <a:xfrm>
            <a:off x="244548" y="3660733"/>
            <a:ext cx="7794121" cy="369332"/>
          </a:xfrm>
          <a:prstGeom prst="rect">
            <a:avLst/>
          </a:prstGeom>
          <a:noFill/>
        </p:spPr>
        <p:txBody>
          <a:bodyPr wrap="none" rtlCol="0">
            <a:spAutoFit/>
          </a:bodyPr>
          <a:lstStyle/>
          <a:p>
            <a:r>
              <a:rPr lang="en-US" dirty="0" smtClean="0">
                <a:solidFill>
                  <a:schemeClr val="bg2">
                    <a:lumMod val="10000"/>
                  </a:schemeClr>
                </a:solidFill>
              </a:rPr>
              <a:t>Apply “Minimum difference” </a:t>
            </a:r>
            <a:r>
              <a:rPr lang="vi-VN" dirty="0" smtClean="0">
                <a:solidFill>
                  <a:schemeClr val="bg2">
                    <a:lumMod val="10000"/>
                  </a:schemeClr>
                </a:solidFill>
              </a:rPr>
              <a:t>to calculate the bound of each emotion point</a:t>
            </a:r>
            <a:endParaRPr lang="en-US" dirty="0">
              <a:solidFill>
                <a:schemeClr val="bg2">
                  <a:lumMod val="10000"/>
                </a:schemeClr>
              </a:solidFill>
            </a:endParaRPr>
          </a:p>
        </p:txBody>
      </p:sp>
      <p:sp>
        <p:nvSpPr>
          <p:cNvPr id="11" name="TextBox 10"/>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Survey</a:t>
            </a:r>
          </a:p>
          <a:p>
            <a:pPr marL="342900" indent="-342900">
              <a:buAutoNum type="arabicPeriod"/>
            </a:pPr>
            <a:r>
              <a:rPr lang="en-US" sz="1600" dirty="0" smtClean="0">
                <a:solidFill>
                  <a:schemeClr val="bg2">
                    <a:lumMod val="10000"/>
                  </a:schemeClr>
                </a:solidFill>
              </a:rPr>
              <a:t>Calculate deviation</a:t>
            </a:r>
          </a:p>
          <a:p>
            <a:pPr marL="342900" indent="-342900">
              <a:buAutoNum type="arabicPeriod"/>
            </a:pPr>
            <a:r>
              <a:rPr lang="en-US" sz="1600" b="1" dirty="0" smtClean="0">
                <a:solidFill>
                  <a:schemeClr val="bg2">
                    <a:lumMod val="10000"/>
                  </a:schemeClr>
                </a:solidFill>
              </a:rPr>
              <a:t>Find bound</a:t>
            </a:r>
          </a:p>
        </p:txBody>
      </p:sp>
    </p:spTree>
    <p:extLst>
      <p:ext uri="{BB962C8B-B14F-4D97-AF65-F5344CB8AC3E}">
        <p14:creationId xmlns:p14="http://schemas.microsoft.com/office/powerpoint/2010/main" val="17038189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3002" r="14770"/>
          <a:stretch/>
        </p:blipFill>
        <p:spPr>
          <a:xfrm>
            <a:off x="333367" y="3500139"/>
            <a:ext cx="2026450" cy="2171009"/>
          </a:xfrm>
          <a:prstGeom prst="rect">
            <a:avLst/>
          </a:prstGeom>
        </p:spPr>
      </p:pic>
      <p:sp>
        <p:nvSpPr>
          <p:cNvPr id="8" name="Rectangle 7"/>
          <p:cNvSpPr/>
          <p:nvPr/>
        </p:nvSpPr>
        <p:spPr>
          <a:xfrm>
            <a:off x="905089" y="4096908"/>
            <a:ext cx="940893" cy="107834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2"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66</a:t>
            </a:fld>
            <a:endParaRPr lang="en-US">
              <a:solidFill>
                <a:schemeClr val="bg2">
                  <a:lumMod val="10000"/>
                </a:schemeClr>
              </a:solidFill>
            </a:endParaRPr>
          </a:p>
        </p:txBody>
      </p:sp>
    </p:spTree>
    <p:extLst>
      <p:ext uri="{BB962C8B-B14F-4D97-AF65-F5344CB8AC3E}">
        <p14:creationId xmlns:p14="http://schemas.microsoft.com/office/powerpoint/2010/main" val="8643562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3002" r="14770"/>
          <a:stretch/>
        </p:blipFill>
        <p:spPr>
          <a:xfrm>
            <a:off x="333367" y="3500139"/>
            <a:ext cx="2026450" cy="2171009"/>
          </a:xfrm>
          <a:prstGeom prst="rect">
            <a:avLst/>
          </a:prstGeom>
        </p:spPr>
      </p:pic>
      <p:sp>
        <p:nvSpPr>
          <p:cNvPr id="8" name="Rectangle 7"/>
          <p:cNvSpPr/>
          <p:nvPr/>
        </p:nvSpPr>
        <p:spPr>
          <a:xfrm>
            <a:off x="905089" y="4096908"/>
            <a:ext cx="940893" cy="107834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2"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67</a:t>
            </a:fld>
            <a:endParaRPr lang="en-US">
              <a:solidFill>
                <a:schemeClr val="bg2">
                  <a:lumMod val="1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755" y="4133698"/>
            <a:ext cx="868245" cy="502381"/>
          </a:xfrm>
          <a:prstGeom prst="rect">
            <a:avLst/>
          </a:prstGeom>
        </p:spPr>
      </p:pic>
    </p:spTree>
    <p:extLst>
      <p:ext uri="{BB962C8B-B14F-4D97-AF65-F5344CB8AC3E}">
        <p14:creationId xmlns:p14="http://schemas.microsoft.com/office/powerpoint/2010/main" val="16556180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3002" r="14770"/>
          <a:stretch/>
        </p:blipFill>
        <p:spPr>
          <a:xfrm>
            <a:off x="333367" y="3500139"/>
            <a:ext cx="2026450" cy="2171009"/>
          </a:xfrm>
          <a:prstGeom prst="rect">
            <a:avLst/>
          </a:prstGeom>
        </p:spPr>
      </p:pic>
      <p:sp>
        <p:nvSpPr>
          <p:cNvPr id="11" name="Rectangle 10"/>
          <p:cNvSpPr/>
          <p:nvPr/>
        </p:nvSpPr>
        <p:spPr>
          <a:xfrm>
            <a:off x="905089" y="4096908"/>
            <a:ext cx="940893" cy="107834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4"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5"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755" y="4133698"/>
            <a:ext cx="868245" cy="502381"/>
          </a:xfrm>
          <a:prstGeom prst="rect">
            <a:avLst/>
          </a:prstGeom>
        </p:spPr>
      </p:pic>
      <p:sp>
        <p:nvSpPr>
          <p:cNvPr id="35" name="TextBox 34"/>
          <p:cNvSpPr txBox="1"/>
          <p:nvPr/>
        </p:nvSpPr>
        <p:spPr>
          <a:xfrm>
            <a:off x="2785802" y="3216225"/>
            <a:ext cx="2448233" cy="380873"/>
          </a:xfrm>
          <a:prstGeom prst="rect">
            <a:avLst/>
          </a:prstGeom>
          <a:no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Detect face</a:t>
            </a:r>
            <a:endParaRPr lang="en-US" sz="1875" b="1" dirty="0">
              <a:solidFill>
                <a:schemeClr val="bg2">
                  <a:lumMod val="10000"/>
                </a:schemeClr>
              </a:solidFill>
            </a:endParaRPr>
          </a:p>
        </p:txBody>
      </p:sp>
      <p:cxnSp>
        <p:nvCxnSpPr>
          <p:cNvPr id="37" name="Straight Arrow Connector 36"/>
          <p:cNvCxnSpPr/>
          <p:nvPr/>
        </p:nvCxnSpPr>
        <p:spPr>
          <a:xfrm>
            <a:off x="2767646" y="3126354"/>
            <a:ext cx="2484547" cy="627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68</a:t>
            </a:fld>
            <a:endParaRPr lang="en-US">
              <a:solidFill>
                <a:schemeClr val="bg2">
                  <a:lumMod val="10000"/>
                </a:schemeClr>
              </a:solidFill>
            </a:endParaRPr>
          </a:p>
        </p:txBody>
      </p:sp>
      <p:sp>
        <p:nvSpPr>
          <p:cNvPr id="12" name="Rectangle 11"/>
          <p:cNvSpPr/>
          <p:nvPr/>
        </p:nvSpPr>
        <p:spPr>
          <a:xfrm>
            <a:off x="6041023" y="2631969"/>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Tree>
    <p:extLst>
      <p:ext uri="{BB962C8B-B14F-4D97-AF65-F5344CB8AC3E}">
        <p14:creationId xmlns:p14="http://schemas.microsoft.com/office/powerpoint/2010/main" val="10267672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23002" r="14770"/>
          <a:stretch/>
        </p:blipFill>
        <p:spPr>
          <a:xfrm>
            <a:off x="333367" y="3500139"/>
            <a:ext cx="2026450" cy="2171009"/>
          </a:xfrm>
          <a:prstGeom prst="rect">
            <a:avLst/>
          </a:prstGeom>
        </p:spPr>
      </p:pic>
      <p:sp>
        <p:nvSpPr>
          <p:cNvPr id="17" name="Rectangle 16"/>
          <p:cNvSpPr/>
          <p:nvPr/>
        </p:nvSpPr>
        <p:spPr>
          <a:xfrm>
            <a:off x="905089" y="4096908"/>
            <a:ext cx="940893" cy="107834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TextBox 24"/>
          <p:cNvSpPr txBox="1"/>
          <p:nvPr/>
        </p:nvSpPr>
        <p:spPr>
          <a:xfrm>
            <a:off x="2785802" y="3216225"/>
            <a:ext cx="2448233" cy="380873"/>
          </a:xfrm>
          <a:prstGeom prst="rect">
            <a:avLst/>
          </a:prstGeom>
          <a:no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Detect face</a:t>
            </a:r>
            <a:endParaRPr lang="en-US" sz="1875" b="1" dirty="0">
              <a:solidFill>
                <a:schemeClr val="bg2">
                  <a:lumMod val="10000"/>
                </a:schemeClr>
              </a:solidFill>
            </a:endParaRPr>
          </a:p>
        </p:txBody>
      </p:sp>
      <p:cxnSp>
        <p:nvCxnSpPr>
          <p:cNvPr id="27" name="Straight Arrow Connector 26"/>
          <p:cNvCxnSpPr/>
          <p:nvPr/>
        </p:nvCxnSpPr>
        <p:spPr>
          <a:xfrm>
            <a:off x="2767646" y="3126354"/>
            <a:ext cx="2484547" cy="627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44" name="Elbow Connector 43"/>
          <p:cNvCxnSpPr/>
          <p:nvPr/>
        </p:nvCxnSpPr>
        <p:spPr>
          <a:xfrm flipH="1">
            <a:off x="7995805" y="4609778"/>
            <a:ext cx="183061" cy="1629036"/>
          </a:xfrm>
          <a:prstGeom prst="bentConnector3">
            <a:avLst>
              <a:gd name="adj1" fmla="val -124876"/>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420394" y="5924833"/>
            <a:ext cx="1575411" cy="6279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10000"/>
                  </a:schemeClr>
                </a:solidFill>
              </a:rPr>
              <a:t>Emotions</a:t>
            </a:r>
          </a:p>
          <a:p>
            <a:pPr algn="ctr"/>
            <a:r>
              <a:rPr lang="en-US" dirty="0" smtClean="0">
                <a:solidFill>
                  <a:schemeClr val="bg2">
                    <a:lumMod val="10000"/>
                  </a:schemeClr>
                </a:solidFill>
              </a:rPr>
              <a:t>Ratio</a:t>
            </a:r>
            <a:endParaRPr lang="en-US" dirty="0">
              <a:solidFill>
                <a:schemeClr val="bg2">
                  <a:lumMod val="10000"/>
                </a:schemeClr>
              </a:solidFill>
            </a:endParaRPr>
          </a:p>
        </p:txBody>
      </p:sp>
      <p:sp>
        <p:nvSpPr>
          <p:cNvPr id="46" name="Rectangle 45"/>
          <p:cNvSpPr/>
          <p:nvPr/>
        </p:nvSpPr>
        <p:spPr>
          <a:xfrm>
            <a:off x="6041023" y="3507869"/>
            <a:ext cx="21378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0.0008</a:t>
            </a:r>
          </a:p>
          <a:p>
            <a:pPr>
              <a:tabLst>
                <a:tab pos="1201738" algn="l"/>
              </a:tabLst>
            </a:pPr>
            <a:r>
              <a:rPr lang="en-US" dirty="0">
                <a:solidFill>
                  <a:schemeClr val="bg2">
                    <a:lumMod val="10000"/>
                  </a:schemeClr>
                </a:solidFill>
              </a:rPr>
              <a:t>Contempt	0.0071</a:t>
            </a:r>
          </a:p>
          <a:p>
            <a:pPr>
              <a:tabLst>
                <a:tab pos="1201738" algn="l"/>
              </a:tabLst>
            </a:pPr>
            <a:r>
              <a:rPr lang="en-US" dirty="0">
                <a:solidFill>
                  <a:schemeClr val="bg2">
                    <a:lumMod val="10000"/>
                  </a:schemeClr>
                </a:solidFill>
              </a:rPr>
              <a:t>Disgust	0.0042</a:t>
            </a:r>
          </a:p>
          <a:p>
            <a:pPr>
              <a:tabLst>
                <a:tab pos="1201738" algn="l"/>
              </a:tabLst>
            </a:pPr>
            <a:r>
              <a:rPr lang="en-US" dirty="0">
                <a:solidFill>
                  <a:schemeClr val="bg2">
                    <a:lumMod val="10000"/>
                  </a:schemeClr>
                </a:solidFill>
              </a:rPr>
              <a:t>Fear	0.0012</a:t>
            </a:r>
          </a:p>
          <a:p>
            <a:pPr>
              <a:tabLst>
                <a:tab pos="1201738" algn="l"/>
              </a:tabLst>
            </a:pPr>
            <a:r>
              <a:rPr lang="en-US" dirty="0">
                <a:solidFill>
                  <a:schemeClr val="bg2">
                    <a:lumMod val="10000"/>
                  </a:schemeClr>
                </a:solidFill>
              </a:rPr>
              <a:t>Happiness	0.9914</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0.0001</a:t>
            </a:r>
          </a:p>
          <a:p>
            <a:pPr>
              <a:tabLst>
                <a:tab pos="1201738" algn="l"/>
              </a:tabLst>
            </a:pPr>
            <a:r>
              <a:rPr lang="en-US" dirty="0">
                <a:solidFill>
                  <a:schemeClr val="bg2">
                    <a:lumMod val="10000"/>
                  </a:schemeClr>
                </a:solidFill>
              </a:rPr>
              <a:t>Surprise	</a:t>
            </a:r>
            <a:r>
              <a:rPr lang="en-US" dirty="0" smtClean="0">
                <a:solidFill>
                  <a:schemeClr val="bg2">
                    <a:lumMod val="10000"/>
                  </a:schemeClr>
                </a:solidFill>
              </a:rPr>
              <a:t>0.0032</a:t>
            </a:r>
            <a:endParaRPr lang="en-US" dirty="0">
              <a:solidFill>
                <a:schemeClr val="bg2">
                  <a:lumMod val="10000"/>
                </a:schemeClr>
              </a:solidFill>
            </a:endParaRPr>
          </a:p>
        </p:txBody>
      </p:sp>
      <p:sp>
        <p:nvSpPr>
          <p:cNvPr id="5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51"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69</a:t>
            </a:fld>
            <a:endParaRPr lang="en-US">
              <a:solidFill>
                <a:schemeClr val="bg2">
                  <a:lumMod val="10000"/>
                </a:schemeClr>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755" y="3926060"/>
            <a:ext cx="868245" cy="502381"/>
          </a:xfrm>
          <a:prstGeom prst="rect">
            <a:avLst/>
          </a:prstGeom>
        </p:spPr>
      </p:pic>
      <p:sp>
        <p:nvSpPr>
          <p:cNvPr id="21" name="TextBox 20"/>
          <p:cNvSpPr txBox="1"/>
          <p:nvPr/>
        </p:nvSpPr>
        <p:spPr>
          <a:xfrm>
            <a:off x="2806209" y="4835136"/>
            <a:ext cx="2448233" cy="380873"/>
          </a:xfrm>
          <a:prstGeom prst="rect">
            <a:avLst/>
          </a:prstGeom>
          <a:no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Detect Emotion</a:t>
            </a:r>
            <a:endParaRPr lang="en-US" sz="1875" b="1" dirty="0">
              <a:solidFill>
                <a:schemeClr val="bg2">
                  <a:lumMod val="10000"/>
                </a:schemeClr>
              </a:solidFill>
            </a:endParaRPr>
          </a:p>
        </p:txBody>
      </p:sp>
      <p:cxnSp>
        <p:nvCxnSpPr>
          <p:cNvPr id="22" name="Straight Arrow Connector 21"/>
          <p:cNvCxnSpPr/>
          <p:nvPr/>
        </p:nvCxnSpPr>
        <p:spPr>
          <a:xfrm>
            <a:off x="2790302" y="4761647"/>
            <a:ext cx="2484547" cy="627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6041023" y="2631969"/>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23" name="TextBox 22"/>
          <p:cNvSpPr txBox="1"/>
          <p:nvPr/>
        </p:nvSpPr>
        <p:spPr>
          <a:xfrm>
            <a:off x="6644016" y="619281"/>
            <a:ext cx="2499984" cy="338554"/>
          </a:xfrm>
          <a:prstGeom prst="rect">
            <a:avLst/>
          </a:prstGeom>
          <a:noFill/>
        </p:spPr>
        <p:txBody>
          <a:bodyPr wrap="square" rtlCol="0">
            <a:spAutoFit/>
          </a:bodyPr>
          <a:lstStyle/>
          <a:p>
            <a:pPr marL="342900" indent="-342900">
              <a:buAutoNum type="arabicPeriod"/>
            </a:pPr>
            <a:r>
              <a:rPr lang="en-US" sz="1600" b="1" dirty="0" smtClean="0">
                <a:solidFill>
                  <a:schemeClr val="bg2">
                    <a:lumMod val="10000"/>
                  </a:schemeClr>
                </a:solidFill>
              </a:rPr>
              <a:t>Get emotion point</a:t>
            </a:r>
          </a:p>
        </p:txBody>
      </p:sp>
    </p:spTree>
    <p:extLst>
      <p:ext uri="{BB962C8B-B14F-4D97-AF65-F5344CB8AC3E}">
        <p14:creationId xmlns:p14="http://schemas.microsoft.com/office/powerpoint/2010/main" val="1846806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9" y="606056"/>
            <a:ext cx="6263828"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Problem</a:t>
            </a:r>
            <a:endParaRPr lang="en-US" sz="2700" dirty="0">
              <a:solidFill>
                <a:schemeClr val="bg2">
                  <a:lumMod val="10000"/>
                </a:schemeClr>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967" y="3276043"/>
            <a:ext cx="6422065" cy="3212625"/>
          </a:xfrm>
          <a:prstGeom prst="rect">
            <a:avLst/>
          </a:prstGeom>
        </p:spPr>
      </p:pic>
      <p:sp>
        <p:nvSpPr>
          <p:cNvPr id="8" name="Cloud Callout 7"/>
          <p:cNvSpPr/>
          <p:nvPr/>
        </p:nvSpPr>
        <p:spPr>
          <a:xfrm>
            <a:off x="5573996" y="2363245"/>
            <a:ext cx="2775098" cy="1236735"/>
          </a:xfrm>
          <a:prstGeom prst="cloudCallout">
            <a:avLst>
              <a:gd name="adj1" fmla="val -30208"/>
              <a:gd name="adj2" fmla="val 8020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1600" dirty="0">
                <a:solidFill>
                  <a:schemeClr val="bg2">
                    <a:lumMod val="10000"/>
                  </a:schemeClr>
                </a:solidFill>
              </a:rPr>
              <a:t>Mình sẽ giới thiệu cho anh ấy các dịch vụ khác</a:t>
            </a:r>
            <a:endParaRPr lang="en-US" sz="16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t>7</a:t>
            </a:fld>
            <a:endParaRPr lang="en-US"/>
          </a:p>
        </p:txBody>
      </p:sp>
    </p:spTree>
    <p:extLst>
      <p:ext uri="{BB962C8B-B14F-4D97-AF65-F5344CB8AC3E}">
        <p14:creationId xmlns:p14="http://schemas.microsoft.com/office/powerpoint/2010/main" val="3093487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12119" y="3494963"/>
            <a:ext cx="21378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0.0008</a:t>
            </a:r>
          </a:p>
          <a:p>
            <a:pPr>
              <a:tabLst>
                <a:tab pos="1201738" algn="l"/>
              </a:tabLst>
            </a:pPr>
            <a:r>
              <a:rPr lang="en-US" dirty="0">
                <a:solidFill>
                  <a:schemeClr val="bg2">
                    <a:lumMod val="10000"/>
                  </a:schemeClr>
                </a:solidFill>
              </a:rPr>
              <a:t>Contempt	0.0071</a:t>
            </a:r>
          </a:p>
          <a:p>
            <a:pPr>
              <a:tabLst>
                <a:tab pos="1201738" algn="l"/>
              </a:tabLst>
            </a:pPr>
            <a:r>
              <a:rPr lang="en-US" dirty="0">
                <a:solidFill>
                  <a:schemeClr val="bg2">
                    <a:lumMod val="10000"/>
                  </a:schemeClr>
                </a:solidFill>
              </a:rPr>
              <a:t>Disgust	0.0042</a:t>
            </a:r>
          </a:p>
          <a:p>
            <a:pPr>
              <a:tabLst>
                <a:tab pos="1201738" algn="l"/>
              </a:tabLst>
            </a:pPr>
            <a:r>
              <a:rPr lang="en-US" dirty="0">
                <a:solidFill>
                  <a:schemeClr val="bg2">
                    <a:lumMod val="10000"/>
                  </a:schemeClr>
                </a:solidFill>
              </a:rPr>
              <a:t>Fear	0.0012</a:t>
            </a:r>
          </a:p>
          <a:p>
            <a:pPr>
              <a:tabLst>
                <a:tab pos="1201738" algn="l"/>
              </a:tabLst>
            </a:pPr>
            <a:r>
              <a:rPr lang="en-US" dirty="0">
                <a:solidFill>
                  <a:schemeClr val="bg2">
                    <a:lumMod val="10000"/>
                  </a:schemeClr>
                </a:solidFill>
              </a:rPr>
              <a:t>Happiness	0.9914</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0.0001</a:t>
            </a:r>
          </a:p>
          <a:p>
            <a:pPr>
              <a:tabLst>
                <a:tab pos="1201738" algn="l"/>
              </a:tabLst>
            </a:pPr>
            <a:r>
              <a:rPr lang="en-US" dirty="0">
                <a:solidFill>
                  <a:schemeClr val="bg2">
                    <a:lumMod val="10000"/>
                  </a:schemeClr>
                </a:solidFill>
              </a:rPr>
              <a:t>Surprise	</a:t>
            </a:r>
            <a:r>
              <a:rPr lang="en-US" dirty="0" smtClean="0">
                <a:solidFill>
                  <a:schemeClr val="bg2">
                    <a:lumMod val="10000"/>
                  </a:schemeClr>
                </a:solidFill>
              </a:rPr>
              <a:t>0.0032</a:t>
            </a:r>
            <a:endParaRPr lang="en-US" dirty="0">
              <a:solidFill>
                <a:schemeClr val="bg2">
                  <a:lumMod val="10000"/>
                </a:schemeClr>
              </a:solidFill>
            </a:endParaRPr>
          </a:p>
        </p:txBody>
      </p:sp>
      <p:sp>
        <p:nvSpPr>
          <p:cNvPr id="5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51"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 - </a:t>
            </a:r>
          </a:p>
          <a:p>
            <a:r>
              <a:rPr lang="en-US" sz="2800" dirty="0">
                <a:solidFill>
                  <a:schemeClr val="bg2">
                    <a:lumMod val="10000"/>
                  </a:schemeClr>
                </a:solidFill>
              </a:rPr>
              <a:t>A</a:t>
            </a:r>
            <a:r>
              <a:rPr lang="en-US" sz="2800" dirty="0" smtClean="0">
                <a:solidFill>
                  <a:schemeClr val="bg2">
                    <a:lumMod val="10000"/>
                  </a:schemeClr>
                </a:solidFill>
              </a:rPr>
              <a:t>pply Data mining</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70</a:t>
            </a:fld>
            <a:endParaRPr lang="en-US">
              <a:solidFill>
                <a:schemeClr val="bg2">
                  <a:lumMod val="10000"/>
                </a:schemeClr>
              </a:solidFill>
            </a:endParaRPr>
          </a:p>
        </p:txBody>
      </p:sp>
      <p:sp>
        <p:nvSpPr>
          <p:cNvPr id="7" name="Rectangle 6"/>
          <p:cNvSpPr/>
          <p:nvPr/>
        </p:nvSpPr>
        <p:spPr>
          <a:xfrm>
            <a:off x="412119" y="2634261"/>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8" name="TextBox 7"/>
          <p:cNvSpPr txBox="1"/>
          <p:nvPr/>
        </p:nvSpPr>
        <p:spPr>
          <a:xfrm>
            <a:off x="6644016" y="619281"/>
            <a:ext cx="2499984" cy="584775"/>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b="1" dirty="0" smtClean="0">
                <a:solidFill>
                  <a:schemeClr val="bg2">
                    <a:lumMod val="10000"/>
                  </a:schemeClr>
                </a:solidFill>
              </a:rPr>
              <a:t>Estimate</a:t>
            </a:r>
          </a:p>
        </p:txBody>
      </p:sp>
    </p:spTree>
    <p:extLst>
      <p:ext uri="{BB962C8B-B14F-4D97-AF65-F5344CB8AC3E}">
        <p14:creationId xmlns:p14="http://schemas.microsoft.com/office/powerpoint/2010/main" val="16975946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12119" y="2634261"/>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46" name="Rectangle 45"/>
          <p:cNvSpPr/>
          <p:nvPr/>
        </p:nvSpPr>
        <p:spPr>
          <a:xfrm>
            <a:off x="412119" y="3494963"/>
            <a:ext cx="21378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0.0008</a:t>
            </a:r>
          </a:p>
          <a:p>
            <a:pPr>
              <a:tabLst>
                <a:tab pos="1201738" algn="l"/>
              </a:tabLst>
            </a:pPr>
            <a:r>
              <a:rPr lang="en-US" dirty="0">
                <a:solidFill>
                  <a:schemeClr val="bg2">
                    <a:lumMod val="10000"/>
                  </a:schemeClr>
                </a:solidFill>
              </a:rPr>
              <a:t>Contempt	0.0071</a:t>
            </a:r>
          </a:p>
          <a:p>
            <a:pPr>
              <a:tabLst>
                <a:tab pos="1201738" algn="l"/>
              </a:tabLst>
            </a:pPr>
            <a:r>
              <a:rPr lang="en-US" dirty="0">
                <a:solidFill>
                  <a:schemeClr val="bg2">
                    <a:lumMod val="10000"/>
                  </a:schemeClr>
                </a:solidFill>
              </a:rPr>
              <a:t>Disgust	0.0042</a:t>
            </a:r>
          </a:p>
          <a:p>
            <a:pPr>
              <a:tabLst>
                <a:tab pos="1201738" algn="l"/>
              </a:tabLst>
            </a:pPr>
            <a:r>
              <a:rPr lang="en-US" dirty="0">
                <a:solidFill>
                  <a:schemeClr val="bg2">
                    <a:lumMod val="10000"/>
                  </a:schemeClr>
                </a:solidFill>
              </a:rPr>
              <a:t>Fear	0.0012</a:t>
            </a:r>
          </a:p>
          <a:p>
            <a:pPr>
              <a:tabLst>
                <a:tab pos="1201738" algn="l"/>
              </a:tabLst>
            </a:pPr>
            <a:r>
              <a:rPr lang="en-US" dirty="0">
                <a:solidFill>
                  <a:schemeClr val="bg2">
                    <a:lumMod val="10000"/>
                  </a:schemeClr>
                </a:solidFill>
              </a:rPr>
              <a:t>Happiness	0.9914</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0.0001</a:t>
            </a:r>
          </a:p>
          <a:p>
            <a:pPr>
              <a:tabLst>
                <a:tab pos="1201738" algn="l"/>
              </a:tabLst>
            </a:pPr>
            <a:r>
              <a:rPr lang="en-US" dirty="0">
                <a:solidFill>
                  <a:schemeClr val="bg2">
                    <a:lumMod val="10000"/>
                  </a:schemeClr>
                </a:solidFill>
              </a:rPr>
              <a:t>Surprise	</a:t>
            </a:r>
            <a:r>
              <a:rPr lang="en-US" dirty="0" smtClean="0">
                <a:solidFill>
                  <a:schemeClr val="bg2">
                    <a:lumMod val="10000"/>
                  </a:schemeClr>
                </a:solidFill>
              </a:rPr>
              <a:t>0.0032</a:t>
            </a:r>
            <a:endParaRPr lang="en-US" dirty="0">
              <a:solidFill>
                <a:schemeClr val="bg2">
                  <a:lumMod val="10000"/>
                </a:schemeClr>
              </a:solidFill>
            </a:endParaRPr>
          </a:p>
        </p:txBody>
      </p:sp>
      <p:sp>
        <p:nvSpPr>
          <p:cNvPr id="5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51"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 -</a:t>
            </a:r>
          </a:p>
          <a:p>
            <a:r>
              <a:rPr lang="en-US" sz="2800" dirty="0">
                <a:solidFill>
                  <a:schemeClr val="bg2">
                    <a:lumMod val="10000"/>
                  </a:schemeClr>
                </a:solidFill>
              </a:rPr>
              <a:t>A</a:t>
            </a:r>
            <a:r>
              <a:rPr lang="en-US" sz="2800" dirty="0" smtClean="0">
                <a:solidFill>
                  <a:schemeClr val="bg2">
                    <a:lumMod val="10000"/>
                  </a:schemeClr>
                </a:solidFill>
              </a:rPr>
              <a:t>pply Data mining</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71</a:t>
            </a:fld>
            <a:endParaRPr lang="en-US">
              <a:solidFill>
                <a:schemeClr val="bg2">
                  <a:lumMod val="10000"/>
                </a:schemeClr>
              </a:solidFill>
            </a:endParaRPr>
          </a:p>
        </p:txBody>
      </p:sp>
      <p:sp>
        <p:nvSpPr>
          <p:cNvPr id="18" name="TextBox 17"/>
          <p:cNvSpPr txBox="1"/>
          <p:nvPr/>
        </p:nvSpPr>
        <p:spPr>
          <a:xfrm>
            <a:off x="3153937" y="2360751"/>
            <a:ext cx="2448233" cy="380873"/>
          </a:xfrm>
          <a:prstGeom prst="rect">
            <a:avLst/>
          </a:prstGeom>
          <a:no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Mining for Age</a:t>
            </a:r>
            <a:endParaRPr lang="en-US" sz="1875" b="1" dirty="0">
              <a:solidFill>
                <a:schemeClr val="bg2">
                  <a:lumMod val="10000"/>
                </a:schemeClr>
              </a:solidFill>
            </a:endParaRPr>
          </a:p>
        </p:txBody>
      </p:sp>
      <p:cxnSp>
        <p:nvCxnSpPr>
          <p:cNvPr id="19" name="Straight Arrow Connector 18"/>
          <p:cNvCxnSpPr/>
          <p:nvPr/>
        </p:nvCxnSpPr>
        <p:spPr>
          <a:xfrm>
            <a:off x="3135781" y="2888847"/>
            <a:ext cx="2484547" cy="627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3213900" y="2929422"/>
            <a:ext cx="2646878" cy="400110"/>
          </a:xfrm>
          <a:prstGeom prst="rect">
            <a:avLst/>
          </a:prstGeom>
          <a:noFill/>
        </p:spPr>
        <p:txBody>
          <a:bodyPr wrap="none" rtlCol="0">
            <a:spAutoFit/>
          </a:bodyPr>
          <a:lstStyle/>
          <a:p>
            <a:r>
              <a:rPr lang="en-US" sz="2000" dirty="0" smtClean="0">
                <a:solidFill>
                  <a:schemeClr val="bg2">
                    <a:lumMod val="10000"/>
                  </a:schemeClr>
                </a:solidFill>
              </a:rPr>
              <a:t>y = 0.8071*x + 4.1999</a:t>
            </a:r>
            <a:endParaRPr lang="en-US" sz="2000" dirty="0">
              <a:solidFill>
                <a:schemeClr val="bg2">
                  <a:lumMod val="10000"/>
                </a:schemeClr>
              </a:solidFill>
            </a:endParaRPr>
          </a:p>
        </p:txBody>
      </p:sp>
      <p:sp>
        <p:nvSpPr>
          <p:cNvPr id="13" name="TextBox 12"/>
          <p:cNvSpPr txBox="1"/>
          <p:nvPr/>
        </p:nvSpPr>
        <p:spPr>
          <a:xfrm>
            <a:off x="3213900" y="3326451"/>
            <a:ext cx="2034531" cy="400110"/>
          </a:xfrm>
          <a:prstGeom prst="rect">
            <a:avLst/>
          </a:prstGeom>
          <a:noFill/>
        </p:spPr>
        <p:txBody>
          <a:bodyPr wrap="none" rtlCol="0">
            <a:spAutoFit/>
          </a:bodyPr>
          <a:lstStyle/>
          <a:p>
            <a:r>
              <a:rPr lang="en-US" sz="2000" dirty="0" smtClean="0">
                <a:solidFill>
                  <a:schemeClr val="bg2">
                    <a:lumMod val="10000"/>
                  </a:schemeClr>
                </a:solidFill>
              </a:rPr>
              <a:t>range = </a:t>
            </a:r>
            <a:r>
              <a:rPr lang="tr-TR" sz="2000" dirty="0">
                <a:solidFill>
                  <a:schemeClr val="bg2">
                    <a:lumMod val="10000"/>
                  </a:schemeClr>
                </a:solidFill>
                <a:latin typeface="Calibri" charset="0"/>
              </a:rPr>
              <a:t>1.09126</a:t>
            </a:r>
            <a:r>
              <a:rPr lang="en-US" sz="2000" dirty="0" smtClean="0">
                <a:solidFill>
                  <a:schemeClr val="bg2">
                    <a:lumMod val="10000"/>
                  </a:schemeClr>
                </a:solidFill>
              </a:rPr>
              <a:t> </a:t>
            </a:r>
            <a:endParaRPr lang="en-US" sz="2000" dirty="0">
              <a:solidFill>
                <a:schemeClr val="bg2">
                  <a:lumMod val="10000"/>
                </a:schemeClr>
              </a:solidFill>
            </a:endParaRPr>
          </a:p>
        </p:txBody>
      </p:sp>
      <p:sp>
        <p:nvSpPr>
          <p:cNvPr id="14" name="TextBox 13"/>
          <p:cNvSpPr txBox="1"/>
          <p:nvPr/>
        </p:nvSpPr>
        <p:spPr>
          <a:xfrm>
            <a:off x="6644016" y="619281"/>
            <a:ext cx="2499984" cy="584775"/>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b="1" dirty="0" smtClean="0">
                <a:solidFill>
                  <a:schemeClr val="bg2">
                    <a:lumMod val="10000"/>
                  </a:schemeClr>
                </a:solidFill>
              </a:rPr>
              <a:t>Estimate</a:t>
            </a:r>
          </a:p>
        </p:txBody>
      </p:sp>
    </p:spTree>
    <p:extLst>
      <p:ext uri="{BB962C8B-B14F-4D97-AF65-F5344CB8AC3E}">
        <p14:creationId xmlns:p14="http://schemas.microsoft.com/office/powerpoint/2010/main" val="47081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12119" y="3494963"/>
            <a:ext cx="21378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0.0008</a:t>
            </a:r>
          </a:p>
          <a:p>
            <a:pPr>
              <a:tabLst>
                <a:tab pos="1201738" algn="l"/>
              </a:tabLst>
            </a:pPr>
            <a:r>
              <a:rPr lang="en-US" dirty="0">
                <a:solidFill>
                  <a:schemeClr val="bg2">
                    <a:lumMod val="10000"/>
                  </a:schemeClr>
                </a:solidFill>
              </a:rPr>
              <a:t>Contempt	0.0071</a:t>
            </a:r>
          </a:p>
          <a:p>
            <a:pPr>
              <a:tabLst>
                <a:tab pos="1201738" algn="l"/>
              </a:tabLst>
            </a:pPr>
            <a:r>
              <a:rPr lang="en-US" dirty="0">
                <a:solidFill>
                  <a:schemeClr val="bg2">
                    <a:lumMod val="10000"/>
                  </a:schemeClr>
                </a:solidFill>
              </a:rPr>
              <a:t>Disgust	0.0042</a:t>
            </a:r>
          </a:p>
          <a:p>
            <a:pPr>
              <a:tabLst>
                <a:tab pos="1201738" algn="l"/>
              </a:tabLst>
            </a:pPr>
            <a:r>
              <a:rPr lang="en-US" dirty="0">
                <a:solidFill>
                  <a:schemeClr val="bg2">
                    <a:lumMod val="10000"/>
                  </a:schemeClr>
                </a:solidFill>
              </a:rPr>
              <a:t>Fear	0.0012</a:t>
            </a:r>
          </a:p>
          <a:p>
            <a:pPr>
              <a:tabLst>
                <a:tab pos="1201738" algn="l"/>
              </a:tabLst>
            </a:pPr>
            <a:r>
              <a:rPr lang="en-US" dirty="0">
                <a:solidFill>
                  <a:schemeClr val="bg2">
                    <a:lumMod val="10000"/>
                  </a:schemeClr>
                </a:solidFill>
              </a:rPr>
              <a:t>Happiness	0.9914</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0.0001</a:t>
            </a:r>
          </a:p>
          <a:p>
            <a:pPr>
              <a:tabLst>
                <a:tab pos="1201738" algn="l"/>
              </a:tabLst>
            </a:pPr>
            <a:r>
              <a:rPr lang="en-US" dirty="0">
                <a:solidFill>
                  <a:schemeClr val="bg2">
                    <a:lumMod val="10000"/>
                  </a:schemeClr>
                </a:solidFill>
              </a:rPr>
              <a:t>Surprise	</a:t>
            </a:r>
            <a:r>
              <a:rPr lang="en-US" dirty="0" smtClean="0">
                <a:solidFill>
                  <a:schemeClr val="bg2">
                    <a:lumMod val="10000"/>
                  </a:schemeClr>
                </a:solidFill>
              </a:rPr>
              <a:t>0.0032</a:t>
            </a:r>
            <a:endParaRPr lang="en-US" dirty="0">
              <a:solidFill>
                <a:schemeClr val="bg2">
                  <a:lumMod val="10000"/>
                </a:schemeClr>
              </a:solidFill>
            </a:endParaRPr>
          </a:p>
        </p:txBody>
      </p:sp>
      <p:sp>
        <p:nvSpPr>
          <p:cNvPr id="5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51"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 - </a:t>
            </a:r>
          </a:p>
          <a:p>
            <a:r>
              <a:rPr lang="en-US" sz="2800" dirty="0">
                <a:solidFill>
                  <a:schemeClr val="bg2">
                    <a:lumMod val="10000"/>
                  </a:schemeClr>
                </a:solidFill>
              </a:rPr>
              <a:t>A</a:t>
            </a:r>
            <a:r>
              <a:rPr lang="en-US" sz="2800" dirty="0" smtClean="0">
                <a:solidFill>
                  <a:schemeClr val="bg2">
                    <a:lumMod val="10000"/>
                  </a:schemeClr>
                </a:solidFill>
              </a:rPr>
              <a:t>pply Data mining</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72</a:t>
            </a:fld>
            <a:endParaRPr lang="en-US">
              <a:solidFill>
                <a:schemeClr val="bg2">
                  <a:lumMod val="10000"/>
                </a:schemeClr>
              </a:solidFill>
            </a:endParaRPr>
          </a:p>
        </p:txBody>
      </p:sp>
      <p:sp>
        <p:nvSpPr>
          <p:cNvPr id="18" name="TextBox 17"/>
          <p:cNvSpPr txBox="1"/>
          <p:nvPr/>
        </p:nvSpPr>
        <p:spPr>
          <a:xfrm>
            <a:off x="3153937" y="2360751"/>
            <a:ext cx="2448233" cy="380873"/>
          </a:xfrm>
          <a:prstGeom prst="rect">
            <a:avLst/>
          </a:prstGeom>
          <a:no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Mining for Age</a:t>
            </a:r>
            <a:endParaRPr lang="en-US" sz="1875" b="1" dirty="0">
              <a:solidFill>
                <a:schemeClr val="bg2">
                  <a:lumMod val="10000"/>
                </a:schemeClr>
              </a:solidFill>
            </a:endParaRPr>
          </a:p>
        </p:txBody>
      </p:sp>
      <p:cxnSp>
        <p:nvCxnSpPr>
          <p:cNvPr id="19" name="Straight Arrow Connector 18"/>
          <p:cNvCxnSpPr/>
          <p:nvPr/>
        </p:nvCxnSpPr>
        <p:spPr>
          <a:xfrm>
            <a:off x="3135781" y="2888847"/>
            <a:ext cx="2484547" cy="627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3213900" y="2929422"/>
            <a:ext cx="2646878" cy="400110"/>
          </a:xfrm>
          <a:prstGeom prst="rect">
            <a:avLst/>
          </a:prstGeom>
          <a:noFill/>
        </p:spPr>
        <p:txBody>
          <a:bodyPr wrap="none" rtlCol="0">
            <a:spAutoFit/>
          </a:bodyPr>
          <a:lstStyle/>
          <a:p>
            <a:r>
              <a:rPr lang="en-US" sz="2000" dirty="0" smtClean="0">
                <a:solidFill>
                  <a:schemeClr val="bg2">
                    <a:lumMod val="10000"/>
                  </a:schemeClr>
                </a:solidFill>
              </a:rPr>
              <a:t>y = 0.8071*x + 4.1999</a:t>
            </a:r>
            <a:endParaRPr lang="en-US" sz="2000" dirty="0">
              <a:solidFill>
                <a:schemeClr val="bg2">
                  <a:lumMod val="10000"/>
                </a:schemeClr>
              </a:solidFill>
            </a:endParaRPr>
          </a:p>
        </p:txBody>
      </p:sp>
      <p:sp>
        <p:nvSpPr>
          <p:cNvPr id="12" name="TextBox 11"/>
          <p:cNvSpPr txBox="1"/>
          <p:nvPr/>
        </p:nvSpPr>
        <p:spPr>
          <a:xfrm>
            <a:off x="3213900" y="3326451"/>
            <a:ext cx="2034531" cy="400110"/>
          </a:xfrm>
          <a:prstGeom prst="rect">
            <a:avLst/>
          </a:prstGeom>
          <a:noFill/>
        </p:spPr>
        <p:txBody>
          <a:bodyPr wrap="none" rtlCol="0">
            <a:spAutoFit/>
          </a:bodyPr>
          <a:lstStyle/>
          <a:p>
            <a:r>
              <a:rPr lang="en-US" sz="2000" dirty="0" smtClean="0">
                <a:solidFill>
                  <a:schemeClr val="bg2">
                    <a:lumMod val="10000"/>
                  </a:schemeClr>
                </a:solidFill>
              </a:rPr>
              <a:t>range = </a:t>
            </a:r>
            <a:r>
              <a:rPr lang="tr-TR" sz="2000" dirty="0">
                <a:solidFill>
                  <a:schemeClr val="bg2">
                    <a:lumMod val="10000"/>
                  </a:schemeClr>
                </a:solidFill>
                <a:latin typeface="Calibri" charset="0"/>
              </a:rPr>
              <a:t>1.09126</a:t>
            </a:r>
            <a:r>
              <a:rPr lang="en-US" sz="2000" dirty="0" smtClean="0">
                <a:solidFill>
                  <a:schemeClr val="bg2">
                    <a:lumMod val="10000"/>
                  </a:schemeClr>
                </a:solidFill>
              </a:rPr>
              <a:t> </a:t>
            </a:r>
            <a:endParaRPr lang="en-US" sz="2000" dirty="0">
              <a:solidFill>
                <a:schemeClr val="bg2">
                  <a:lumMod val="10000"/>
                </a:schemeClr>
              </a:solidFill>
            </a:endParaRPr>
          </a:p>
        </p:txBody>
      </p:sp>
      <p:sp>
        <p:nvSpPr>
          <p:cNvPr id="13" name="Rectangle 12"/>
          <p:cNvSpPr/>
          <p:nvPr/>
        </p:nvSpPr>
        <p:spPr>
          <a:xfrm>
            <a:off x="412119" y="2634261"/>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15" name="Rectangle 14"/>
          <p:cNvSpPr/>
          <p:nvPr/>
        </p:nvSpPr>
        <p:spPr>
          <a:xfrm>
            <a:off x="6725300" y="2615440"/>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smtClean="0">
                <a:solidFill>
                  <a:schemeClr val="bg2">
                    <a:lumMod val="10000"/>
                  </a:schemeClr>
                </a:solidFill>
              </a:rPr>
              <a:t>Age</a:t>
            </a:r>
            <a:r>
              <a:rPr lang="en-US" dirty="0" smtClean="0">
                <a:solidFill>
                  <a:schemeClr val="bg2">
                    <a:lumMod val="10000"/>
                  </a:schemeClr>
                </a:solidFill>
              </a:rPr>
              <a:t>	20.7</a:t>
            </a:r>
          </a:p>
          <a:p>
            <a:pPr>
              <a:tabLst>
                <a:tab pos="973138" algn="l"/>
              </a:tabLst>
            </a:pPr>
            <a:r>
              <a:rPr lang="en-US" dirty="0" smtClean="0">
                <a:solidFill>
                  <a:schemeClr val="bg2">
                    <a:lumMod val="10000"/>
                  </a:schemeClr>
                </a:solidFill>
              </a:rPr>
              <a:t>Gender	Female</a:t>
            </a:r>
          </a:p>
        </p:txBody>
      </p:sp>
      <p:sp>
        <p:nvSpPr>
          <p:cNvPr id="14" name="TextBox 13"/>
          <p:cNvSpPr txBox="1"/>
          <p:nvPr/>
        </p:nvSpPr>
        <p:spPr>
          <a:xfrm>
            <a:off x="6644016" y="619281"/>
            <a:ext cx="2499984" cy="584775"/>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b="1" dirty="0" smtClean="0">
                <a:solidFill>
                  <a:schemeClr val="bg2">
                    <a:lumMod val="10000"/>
                  </a:schemeClr>
                </a:solidFill>
              </a:rPr>
              <a:t>Estimate</a:t>
            </a:r>
          </a:p>
        </p:txBody>
      </p:sp>
    </p:spTree>
    <p:extLst>
      <p:ext uri="{BB962C8B-B14F-4D97-AF65-F5344CB8AC3E}">
        <p14:creationId xmlns:p14="http://schemas.microsoft.com/office/powerpoint/2010/main" val="18206002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12119" y="3494963"/>
            <a:ext cx="21378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0.0008</a:t>
            </a:r>
          </a:p>
          <a:p>
            <a:pPr>
              <a:tabLst>
                <a:tab pos="1201738" algn="l"/>
              </a:tabLst>
            </a:pPr>
            <a:r>
              <a:rPr lang="en-US" dirty="0">
                <a:solidFill>
                  <a:schemeClr val="bg2">
                    <a:lumMod val="10000"/>
                  </a:schemeClr>
                </a:solidFill>
              </a:rPr>
              <a:t>Contempt	0.0071</a:t>
            </a:r>
          </a:p>
          <a:p>
            <a:pPr>
              <a:tabLst>
                <a:tab pos="1201738" algn="l"/>
              </a:tabLst>
            </a:pPr>
            <a:r>
              <a:rPr lang="en-US" dirty="0">
                <a:solidFill>
                  <a:schemeClr val="bg2">
                    <a:lumMod val="10000"/>
                  </a:schemeClr>
                </a:solidFill>
              </a:rPr>
              <a:t>Disgust	0.0042</a:t>
            </a:r>
          </a:p>
          <a:p>
            <a:pPr>
              <a:tabLst>
                <a:tab pos="1201738" algn="l"/>
              </a:tabLst>
            </a:pPr>
            <a:r>
              <a:rPr lang="en-US" dirty="0">
                <a:solidFill>
                  <a:schemeClr val="bg2">
                    <a:lumMod val="10000"/>
                  </a:schemeClr>
                </a:solidFill>
              </a:rPr>
              <a:t>Fear	0.0012</a:t>
            </a:r>
          </a:p>
          <a:p>
            <a:pPr>
              <a:tabLst>
                <a:tab pos="1201738" algn="l"/>
              </a:tabLst>
            </a:pPr>
            <a:r>
              <a:rPr lang="en-US" dirty="0">
                <a:solidFill>
                  <a:schemeClr val="bg2">
                    <a:lumMod val="10000"/>
                  </a:schemeClr>
                </a:solidFill>
              </a:rPr>
              <a:t>Happiness	0.9914</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0.0001</a:t>
            </a:r>
          </a:p>
          <a:p>
            <a:pPr>
              <a:tabLst>
                <a:tab pos="1201738" algn="l"/>
              </a:tabLst>
            </a:pPr>
            <a:r>
              <a:rPr lang="en-US" dirty="0">
                <a:solidFill>
                  <a:schemeClr val="bg2">
                    <a:lumMod val="10000"/>
                  </a:schemeClr>
                </a:solidFill>
              </a:rPr>
              <a:t>Surprise	</a:t>
            </a:r>
            <a:r>
              <a:rPr lang="en-US" dirty="0" smtClean="0">
                <a:solidFill>
                  <a:schemeClr val="bg2">
                    <a:lumMod val="10000"/>
                  </a:schemeClr>
                </a:solidFill>
              </a:rPr>
              <a:t>0.0032</a:t>
            </a:r>
            <a:endParaRPr lang="en-US" dirty="0">
              <a:solidFill>
                <a:schemeClr val="bg2">
                  <a:lumMod val="10000"/>
                </a:schemeClr>
              </a:solidFill>
            </a:endParaRPr>
          </a:p>
        </p:txBody>
      </p:sp>
      <p:sp>
        <p:nvSpPr>
          <p:cNvPr id="5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51"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 - </a:t>
            </a:r>
          </a:p>
          <a:p>
            <a:r>
              <a:rPr lang="en-US" sz="2800" dirty="0">
                <a:solidFill>
                  <a:schemeClr val="bg2">
                    <a:lumMod val="10000"/>
                  </a:schemeClr>
                </a:solidFill>
              </a:rPr>
              <a:t>A</a:t>
            </a:r>
            <a:r>
              <a:rPr lang="en-US" sz="2800" dirty="0" smtClean="0">
                <a:solidFill>
                  <a:schemeClr val="bg2">
                    <a:lumMod val="10000"/>
                  </a:schemeClr>
                </a:solidFill>
              </a:rPr>
              <a:t>pply Data mining</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73</a:t>
            </a:fld>
            <a:endParaRPr lang="en-US">
              <a:solidFill>
                <a:schemeClr val="bg2">
                  <a:lumMod val="10000"/>
                </a:schemeClr>
              </a:solidFill>
            </a:endParaRPr>
          </a:p>
        </p:txBody>
      </p:sp>
      <p:sp>
        <p:nvSpPr>
          <p:cNvPr id="18" name="TextBox 17"/>
          <p:cNvSpPr txBox="1"/>
          <p:nvPr/>
        </p:nvSpPr>
        <p:spPr>
          <a:xfrm>
            <a:off x="3153937" y="2360751"/>
            <a:ext cx="2448233" cy="380873"/>
          </a:xfrm>
          <a:prstGeom prst="rect">
            <a:avLst/>
          </a:prstGeom>
          <a:no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Mining for Age</a:t>
            </a:r>
            <a:endParaRPr lang="en-US" sz="1875" b="1" dirty="0">
              <a:solidFill>
                <a:schemeClr val="bg2">
                  <a:lumMod val="10000"/>
                </a:schemeClr>
              </a:solidFill>
            </a:endParaRPr>
          </a:p>
        </p:txBody>
      </p:sp>
      <p:cxnSp>
        <p:nvCxnSpPr>
          <p:cNvPr id="19" name="Straight Arrow Connector 18"/>
          <p:cNvCxnSpPr/>
          <p:nvPr/>
        </p:nvCxnSpPr>
        <p:spPr>
          <a:xfrm>
            <a:off x="3135781" y="2888847"/>
            <a:ext cx="2484547" cy="627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3213900" y="4034172"/>
            <a:ext cx="2448233" cy="380873"/>
          </a:xfrm>
          <a:prstGeom prst="rect">
            <a:avLst/>
          </a:prstGeom>
          <a:no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Mining for Emotion</a:t>
            </a:r>
            <a:endParaRPr lang="en-US" sz="1875" b="1" dirty="0">
              <a:solidFill>
                <a:schemeClr val="bg2">
                  <a:lumMod val="10000"/>
                </a:schemeClr>
              </a:solidFill>
            </a:endParaRPr>
          </a:p>
        </p:txBody>
      </p:sp>
      <p:cxnSp>
        <p:nvCxnSpPr>
          <p:cNvPr id="12" name="Straight Arrow Connector 11"/>
          <p:cNvCxnSpPr/>
          <p:nvPr/>
        </p:nvCxnSpPr>
        <p:spPr>
          <a:xfrm>
            <a:off x="2990828" y="4542058"/>
            <a:ext cx="2894379" cy="0"/>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3213900" y="2929422"/>
            <a:ext cx="2646878" cy="400110"/>
          </a:xfrm>
          <a:prstGeom prst="rect">
            <a:avLst/>
          </a:prstGeom>
          <a:noFill/>
        </p:spPr>
        <p:txBody>
          <a:bodyPr wrap="none" rtlCol="0">
            <a:spAutoFit/>
          </a:bodyPr>
          <a:lstStyle/>
          <a:p>
            <a:r>
              <a:rPr lang="en-US" sz="2000" dirty="0" smtClean="0">
                <a:solidFill>
                  <a:schemeClr val="bg2">
                    <a:lumMod val="10000"/>
                  </a:schemeClr>
                </a:solidFill>
              </a:rPr>
              <a:t>y = 0.8071*x + 4.1999</a:t>
            </a:r>
            <a:endParaRPr lang="en-US" sz="2000" dirty="0">
              <a:solidFill>
                <a:schemeClr val="bg2">
                  <a:lumMod val="10000"/>
                </a:schemeClr>
              </a:solidFill>
            </a:endParaRPr>
          </a:p>
        </p:txBody>
      </p:sp>
      <p:sp>
        <p:nvSpPr>
          <p:cNvPr id="15" name="TextBox 14"/>
          <p:cNvSpPr txBox="1"/>
          <p:nvPr/>
        </p:nvSpPr>
        <p:spPr>
          <a:xfrm>
            <a:off x="3213900" y="3326451"/>
            <a:ext cx="2034531" cy="400110"/>
          </a:xfrm>
          <a:prstGeom prst="rect">
            <a:avLst/>
          </a:prstGeom>
          <a:noFill/>
        </p:spPr>
        <p:txBody>
          <a:bodyPr wrap="none" rtlCol="0">
            <a:spAutoFit/>
          </a:bodyPr>
          <a:lstStyle/>
          <a:p>
            <a:r>
              <a:rPr lang="en-US" sz="2000" dirty="0" smtClean="0">
                <a:solidFill>
                  <a:schemeClr val="bg2">
                    <a:lumMod val="10000"/>
                  </a:schemeClr>
                </a:solidFill>
              </a:rPr>
              <a:t>range = </a:t>
            </a:r>
            <a:r>
              <a:rPr lang="tr-TR" sz="2000" dirty="0">
                <a:solidFill>
                  <a:schemeClr val="bg2">
                    <a:lumMod val="10000"/>
                  </a:schemeClr>
                </a:solidFill>
                <a:latin typeface="Calibri" charset="0"/>
              </a:rPr>
              <a:t>1.09126</a:t>
            </a:r>
            <a:r>
              <a:rPr lang="en-US" sz="2000" dirty="0" smtClean="0">
                <a:solidFill>
                  <a:schemeClr val="bg2">
                    <a:lumMod val="10000"/>
                  </a:schemeClr>
                </a:solidFill>
              </a:rPr>
              <a:t> </a:t>
            </a:r>
            <a:endParaRPr lang="en-US" sz="2000" dirty="0">
              <a:solidFill>
                <a:schemeClr val="bg2">
                  <a:lumMod val="10000"/>
                </a:schemeClr>
              </a:solidFill>
            </a:endParaRPr>
          </a:p>
        </p:txBody>
      </p:sp>
      <p:sp>
        <p:nvSpPr>
          <p:cNvPr id="17" name="Rectangle 16"/>
          <p:cNvSpPr/>
          <p:nvPr/>
        </p:nvSpPr>
        <p:spPr>
          <a:xfrm>
            <a:off x="2750883" y="4627185"/>
            <a:ext cx="3330601" cy="17720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484313" algn="l"/>
              </a:tabLst>
            </a:pPr>
            <a:r>
              <a:rPr lang="en-US" sz="1400" dirty="0" smtClean="0">
                <a:solidFill>
                  <a:schemeClr val="bg2">
                    <a:lumMod val="10000"/>
                  </a:schemeClr>
                </a:solidFill>
              </a:rPr>
              <a:t>Anger bound</a:t>
            </a:r>
            <a:r>
              <a:rPr lang="en-US" sz="1400" dirty="0">
                <a:solidFill>
                  <a:schemeClr val="bg2">
                    <a:lumMod val="10000"/>
                  </a:schemeClr>
                </a:solidFill>
              </a:rPr>
              <a:t>	</a:t>
            </a:r>
            <a:r>
              <a:rPr lang="en-US" sz="1400" dirty="0" smtClean="0">
                <a:solidFill>
                  <a:schemeClr val="bg2">
                    <a:lumMod val="10000"/>
                  </a:schemeClr>
                </a:solidFill>
              </a:rPr>
              <a:t>    </a:t>
            </a:r>
            <a:r>
              <a:rPr lang="is-IS" sz="1400" b="1" dirty="0" smtClean="0">
                <a:solidFill>
                  <a:schemeClr val="bg2">
                    <a:lumMod val="10000"/>
                  </a:schemeClr>
                </a:solidFill>
              </a:rPr>
              <a:t>0.050440242667</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Contempt bound 	 </a:t>
            </a:r>
            <a:r>
              <a:rPr lang="en-US" sz="1400" dirty="0" smtClean="0">
                <a:solidFill>
                  <a:schemeClr val="bg2">
                    <a:lumMod val="10000"/>
                  </a:schemeClr>
                </a:solidFill>
              </a:rPr>
              <a:t>   </a:t>
            </a:r>
            <a:r>
              <a:rPr lang="is-IS" sz="1400" b="1" dirty="0" smtClean="0">
                <a:solidFill>
                  <a:schemeClr val="bg2">
                    <a:lumMod val="10000"/>
                  </a:schemeClr>
                </a:solidFill>
              </a:rPr>
              <a:t>0.006642985222</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Disgust bound 	 </a:t>
            </a:r>
            <a:r>
              <a:rPr lang="en-US" sz="1400" dirty="0" smtClean="0">
                <a:solidFill>
                  <a:schemeClr val="bg2">
                    <a:lumMod val="10000"/>
                  </a:schemeClr>
                </a:solidFill>
              </a:rPr>
              <a:t>   </a:t>
            </a:r>
            <a:r>
              <a:rPr lang="is-IS" sz="1400" b="1" dirty="0" smtClean="0">
                <a:solidFill>
                  <a:schemeClr val="bg2">
                    <a:lumMod val="10000"/>
                  </a:schemeClr>
                </a:solidFill>
              </a:rPr>
              <a:t>0.006355223500</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Fear bound 	 </a:t>
            </a:r>
            <a:r>
              <a:rPr lang="en-US" sz="1400" dirty="0" smtClean="0">
                <a:solidFill>
                  <a:schemeClr val="bg2">
                    <a:lumMod val="10000"/>
                  </a:schemeClr>
                </a:solidFill>
              </a:rPr>
              <a:t>  -</a:t>
            </a:r>
            <a:r>
              <a:rPr lang="is-IS" sz="1400" b="1" dirty="0" smtClean="0">
                <a:solidFill>
                  <a:schemeClr val="bg2">
                    <a:lumMod val="10000"/>
                  </a:schemeClr>
                </a:solidFill>
              </a:rPr>
              <a:t>0.049538192000</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Happiness bound 	 </a:t>
            </a:r>
            <a:r>
              <a:rPr lang="en-US" sz="1400" dirty="0" smtClean="0">
                <a:solidFill>
                  <a:schemeClr val="bg2">
                    <a:lumMod val="10000"/>
                  </a:schemeClr>
                </a:solidFill>
              </a:rPr>
              <a:t>   </a:t>
            </a:r>
            <a:r>
              <a:rPr lang="is-IS" sz="1400" b="1" dirty="0" smtClean="0">
                <a:solidFill>
                  <a:schemeClr val="bg2">
                    <a:lumMod val="10000"/>
                  </a:schemeClr>
                </a:solidFill>
              </a:rPr>
              <a:t>0.001384727216</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Neutral bound 	 </a:t>
            </a:r>
            <a:r>
              <a:rPr lang="en-US" sz="1400" dirty="0" smtClean="0">
                <a:solidFill>
                  <a:schemeClr val="bg2">
                    <a:lumMod val="10000"/>
                  </a:schemeClr>
                </a:solidFill>
              </a:rPr>
              <a:t>   </a:t>
            </a:r>
            <a:r>
              <a:rPr lang="is-IS" sz="1400" b="1" dirty="0" smtClean="0">
                <a:solidFill>
                  <a:schemeClr val="bg2">
                    <a:lumMod val="10000"/>
                  </a:schemeClr>
                </a:solidFill>
              </a:rPr>
              <a:t>0.018111263197</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Sadness bound 	 </a:t>
            </a:r>
            <a:r>
              <a:rPr lang="en-US" sz="1400" dirty="0" smtClean="0">
                <a:solidFill>
                  <a:schemeClr val="bg2">
                    <a:lumMod val="10000"/>
                  </a:schemeClr>
                </a:solidFill>
              </a:rPr>
              <a:t>   </a:t>
            </a:r>
            <a:r>
              <a:rPr lang="is-IS" sz="1400" b="1" dirty="0" smtClean="0">
                <a:solidFill>
                  <a:schemeClr val="bg2">
                    <a:lumMod val="10000"/>
                  </a:schemeClr>
                </a:solidFill>
              </a:rPr>
              <a:t>0.018469496200</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Surprise bound 	 </a:t>
            </a:r>
            <a:r>
              <a:rPr lang="en-US" sz="1400" dirty="0" smtClean="0">
                <a:solidFill>
                  <a:schemeClr val="bg2">
                    <a:lumMod val="10000"/>
                  </a:schemeClr>
                </a:solidFill>
              </a:rPr>
              <a:t>   </a:t>
            </a:r>
            <a:r>
              <a:rPr lang="is-IS" sz="1400" b="1" dirty="0" smtClean="0">
                <a:solidFill>
                  <a:schemeClr val="bg2">
                    <a:lumMod val="10000"/>
                  </a:schemeClr>
                </a:solidFill>
              </a:rPr>
              <a:t>0.007464739500</a:t>
            </a:r>
            <a:r>
              <a:rPr lang="is-IS" sz="1400" dirty="0" smtClean="0">
                <a:solidFill>
                  <a:schemeClr val="bg2">
                    <a:lumMod val="10000"/>
                  </a:schemeClr>
                </a:solidFill>
              </a:rPr>
              <a:t> </a:t>
            </a:r>
            <a:endParaRPr lang="en-US" sz="1400" dirty="0">
              <a:solidFill>
                <a:schemeClr val="bg2">
                  <a:lumMod val="10000"/>
                </a:schemeClr>
              </a:solidFill>
            </a:endParaRPr>
          </a:p>
        </p:txBody>
      </p:sp>
      <p:sp>
        <p:nvSpPr>
          <p:cNvPr id="20" name="Rectangle 19"/>
          <p:cNvSpPr/>
          <p:nvPr/>
        </p:nvSpPr>
        <p:spPr>
          <a:xfrm>
            <a:off x="412119" y="2634261"/>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21" name="Rectangle 20"/>
          <p:cNvSpPr/>
          <p:nvPr/>
        </p:nvSpPr>
        <p:spPr>
          <a:xfrm>
            <a:off x="6725300" y="2615440"/>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smtClean="0">
                <a:solidFill>
                  <a:schemeClr val="bg2">
                    <a:lumMod val="10000"/>
                  </a:schemeClr>
                </a:solidFill>
              </a:rPr>
              <a:t>Age</a:t>
            </a:r>
            <a:r>
              <a:rPr lang="en-US" dirty="0" smtClean="0">
                <a:solidFill>
                  <a:schemeClr val="bg2">
                    <a:lumMod val="10000"/>
                  </a:schemeClr>
                </a:solidFill>
              </a:rPr>
              <a:t>	20.7</a:t>
            </a:r>
          </a:p>
          <a:p>
            <a:pPr>
              <a:tabLst>
                <a:tab pos="973138" algn="l"/>
              </a:tabLst>
            </a:pPr>
            <a:r>
              <a:rPr lang="en-US" dirty="0" smtClean="0">
                <a:solidFill>
                  <a:schemeClr val="bg2">
                    <a:lumMod val="10000"/>
                  </a:schemeClr>
                </a:solidFill>
              </a:rPr>
              <a:t>Gender	Female</a:t>
            </a:r>
          </a:p>
        </p:txBody>
      </p:sp>
      <p:sp>
        <p:nvSpPr>
          <p:cNvPr id="16" name="TextBox 15"/>
          <p:cNvSpPr txBox="1"/>
          <p:nvPr/>
        </p:nvSpPr>
        <p:spPr>
          <a:xfrm>
            <a:off x="6644016" y="619281"/>
            <a:ext cx="2499984" cy="584775"/>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b="1" dirty="0" smtClean="0">
                <a:solidFill>
                  <a:schemeClr val="bg2">
                    <a:lumMod val="10000"/>
                  </a:schemeClr>
                </a:solidFill>
              </a:rPr>
              <a:t>Estimate</a:t>
            </a:r>
          </a:p>
        </p:txBody>
      </p:sp>
    </p:spTree>
    <p:extLst>
      <p:ext uri="{BB962C8B-B14F-4D97-AF65-F5344CB8AC3E}">
        <p14:creationId xmlns:p14="http://schemas.microsoft.com/office/powerpoint/2010/main" val="14807942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12119" y="3494963"/>
            <a:ext cx="21378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0.0008</a:t>
            </a:r>
          </a:p>
          <a:p>
            <a:pPr>
              <a:tabLst>
                <a:tab pos="1201738" algn="l"/>
              </a:tabLst>
            </a:pPr>
            <a:r>
              <a:rPr lang="en-US" dirty="0">
                <a:solidFill>
                  <a:schemeClr val="bg2">
                    <a:lumMod val="10000"/>
                  </a:schemeClr>
                </a:solidFill>
              </a:rPr>
              <a:t>Contempt	0.0071</a:t>
            </a:r>
          </a:p>
          <a:p>
            <a:pPr>
              <a:tabLst>
                <a:tab pos="1201738" algn="l"/>
              </a:tabLst>
            </a:pPr>
            <a:r>
              <a:rPr lang="en-US" dirty="0">
                <a:solidFill>
                  <a:schemeClr val="bg2">
                    <a:lumMod val="10000"/>
                  </a:schemeClr>
                </a:solidFill>
              </a:rPr>
              <a:t>Disgust	0.0042</a:t>
            </a:r>
          </a:p>
          <a:p>
            <a:pPr>
              <a:tabLst>
                <a:tab pos="1201738" algn="l"/>
              </a:tabLst>
            </a:pPr>
            <a:r>
              <a:rPr lang="en-US" dirty="0">
                <a:solidFill>
                  <a:schemeClr val="bg2">
                    <a:lumMod val="10000"/>
                  </a:schemeClr>
                </a:solidFill>
              </a:rPr>
              <a:t>Fear	0.0012</a:t>
            </a:r>
          </a:p>
          <a:p>
            <a:pPr>
              <a:tabLst>
                <a:tab pos="1201738" algn="l"/>
              </a:tabLst>
            </a:pPr>
            <a:r>
              <a:rPr lang="en-US" dirty="0">
                <a:solidFill>
                  <a:schemeClr val="bg2">
                    <a:lumMod val="10000"/>
                  </a:schemeClr>
                </a:solidFill>
              </a:rPr>
              <a:t>Happiness	0.9914</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0.0001</a:t>
            </a:r>
          </a:p>
          <a:p>
            <a:pPr>
              <a:tabLst>
                <a:tab pos="1201738" algn="l"/>
              </a:tabLst>
            </a:pPr>
            <a:r>
              <a:rPr lang="en-US" dirty="0">
                <a:solidFill>
                  <a:schemeClr val="bg2">
                    <a:lumMod val="10000"/>
                  </a:schemeClr>
                </a:solidFill>
              </a:rPr>
              <a:t>Surprise	</a:t>
            </a:r>
            <a:r>
              <a:rPr lang="en-US" dirty="0" smtClean="0">
                <a:solidFill>
                  <a:schemeClr val="bg2">
                    <a:lumMod val="10000"/>
                  </a:schemeClr>
                </a:solidFill>
              </a:rPr>
              <a:t>0.0032</a:t>
            </a:r>
            <a:endParaRPr lang="en-US" dirty="0">
              <a:solidFill>
                <a:schemeClr val="bg2">
                  <a:lumMod val="10000"/>
                </a:schemeClr>
              </a:solidFill>
            </a:endParaRPr>
          </a:p>
        </p:txBody>
      </p:sp>
      <p:sp>
        <p:nvSpPr>
          <p:cNvPr id="5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51"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 - </a:t>
            </a:r>
          </a:p>
          <a:p>
            <a:r>
              <a:rPr lang="en-US" sz="2800" dirty="0">
                <a:solidFill>
                  <a:schemeClr val="bg2">
                    <a:lumMod val="10000"/>
                  </a:schemeClr>
                </a:solidFill>
              </a:rPr>
              <a:t>A</a:t>
            </a:r>
            <a:r>
              <a:rPr lang="en-US" sz="2800" dirty="0" smtClean="0">
                <a:solidFill>
                  <a:schemeClr val="bg2">
                    <a:lumMod val="10000"/>
                  </a:schemeClr>
                </a:solidFill>
              </a:rPr>
              <a:t>pply Data mining</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74</a:t>
            </a:fld>
            <a:endParaRPr lang="en-US">
              <a:solidFill>
                <a:schemeClr val="bg2">
                  <a:lumMod val="10000"/>
                </a:schemeClr>
              </a:solidFill>
            </a:endParaRPr>
          </a:p>
        </p:txBody>
      </p:sp>
      <p:sp>
        <p:nvSpPr>
          <p:cNvPr id="14" name="Rectangle 13"/>
          <p:cNvSpPr/>
          <p:nvPr/>
        </p:nvSpPr>
        <p:spPr>
          <a:xfrm>
            <a:off x="6725300" y="3356909"/>
            <a:ext cx="21378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a:t>
            </a:r>
            <a:r>
              <a:rPr lang="en-US" dirty="0" smtClean="0">
                <a:solidFill>
                  <a:schemeClr val="bg2">
                    <a:lumMod val="10000"/>
                  </a:schemeClr>
                </a:solidFill>
              </a:rPr>
              <a:t>0.0508</a:t>
            </a:r>
            <a:endParaRPr lang="en-US" dirty="0">
              <a:solidFill>
                <a:schemeClr val="bg2">
                  <a:lumMod val="10000"/>
                </a:schemeClr>
              </a:solidFill>
            </a:endParaRPr>
          </a:p>
          <a:p>
            <a:pPr>
              <a:tabLst>
                <a:tab pos="1201738" algn="l"/>
              </a:tabLst>
            </a:pPr>
            <a:r>
              <a:rPr lang="en-US" dirty="0">
                <a:solidFill>
                  <a:schemeClr val="bg2">
                    <a:lumMod val="10000"/>
                  </a:schemeClr>
                </a:solidFill>
              </a:rPr>
              <a:t>Contempt	</a:t>
            </a:r>
            <a:r>
              <a:rPr lang="en-US" dirty="0" smtClean="0">
                <a:solidFill>
                  <a:schemeClr val="bg2">
                    <a:lumMod val="10000"/>
                  </a:schemeClr>
                </a:solidFill>
              </a:rPr>
              <a:t>0.0111</a:t>
            </a:r>
            <a:endParaRPr lang="en-US" dirty="0">
              <a:solidFill>
                <a:schemeClr val="bg2">
                  <a:lumMod val="10000"/>
                </a:schemeClr>
              </a:solidFill>
            </a:endParaRPr>
          </a:p>
          <a:p>
            <a:pPr>
              <a:tabLst>
                <a:tab pos="1201738" algn="l"/>
              </a:tabLst>
            </a:pPr>
            <a:r>
              <a:rPr lang="en-US" dirty="0">
                <a:solidFill>
                  <a:schemeClr val="bg2">
                    <a:lumMod val="10000"/>
                  </a:schemeClr>
                </a:solidFill>
              </a:rPr>
              <a:t>Disgust	</a:t>
            </a:r>
            <a:r>
              <a:rPr lang="en-US" dirty="0" smtClean="0">
                <a:solidFill>
                  <a:schemeClr val="bg2">
                    <a:lumMod val="10000"/>
                  </a:schemeClr>
                </a:solidFill>
              </a:rPr>
              <a:t>0.0102</a:t>
            </a:r>
            <a:endParaRPr lang="en-US" dirty="0">
              <a:solidFill>
                <a:schemeClr val="bg2">
                  <a:lumMod val="10000"/>
                </a:schemeClr>
              </a:solidFill>
            </a:endParaRPr>
          </a:p>
          <a:p>
            <a:pPr>
              <a:tabLst>
                <a:tab pos="1201738" algn="l"/>
              </a:tabLst>
            </a:pPr>
            <a:r>
              <a:rPr lang="en-US" dirty="0">
                <a:solidFill>
                  <a:schemeClr val="bg2">
                    <a:lumMod val="10000"/>
                  </a:schemeClr>
                </a:solidFill>
              </a:rPr>
              <a:t>Fear	</a:t>
            </a:r>
            <a:r>
              <a:rPr lang="en-US" dirty="0" smtClean="0">
                <a:solidFill>
                  <a:schemeClr val="bg2">
                    <a:lumMod val="10000"/>
                  </a:schemeClr>
                </a:solidFill>
              </a:rPr>
              <a:t>0.0002</a:t>
            </a:r>
            <a:endParaRPr lang="en-US" dirty="0">
              <a:solidFill>
                <a:schemeClr val="bg2">
                  <a:lumMod val="10000"/>
                </a:schemeClr>
              </a:solidFill>
            </a:endParaRPr>
          </a:p>
          <a:p>
            <a:pPr>
              <a:tabLst>
                <a:tab pos="1201738" algn="l"/>
              </a:tabLst>
            </a:pPr>
            <a:r>
              <a:rPr lang="en-US" dirty="0">
                <a:solidFill>
                  <a:schemeClr val="bg2">
                    <a:lumMod val="10000"/>
                  </a:schemeClr>
                </a:solidFill>
              </a:rPr>
              <a:t>Happiness	</a:t>
            </a:r>
            <a:r>
              <a:rPr lang="en-US" dirty="0" smtClean="0">
                <a:solidFill>
                  <a:schemeClr val="bg2">
                    <a:lumMod val="10000"/>
                  </a:schemeClr>
                </a:solidFill>
              </a:rPr>
              <a:t>0.9927</a:t>
            </a:r>
            <a:endParaRPr lang="en-US" dirty="0">
              <a:solidFill>
                <a:schemeClr val="bg2">
                  <a:lumMod val="10000"/>
                </a:schemeClr>
              </a:solidFill>
            </a:endParaRP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a:t>
            </a:r>
            <a:r>
              <a:rPr lang="en-US" dirty="0" smtClean="0">
                <a:solidFill>
                  <a:schemeClr val="bg2">
                    <a:lumMod val="10000"/>
                  </a:schemeClr>
                </a:solidFill>
              </a:rPr>
              <a:t>0.0019</a:t>
            </a:r>
            <a:endParaRPr lang="en-US" dirty="0">
              <a:solidFill>
                <a:schemeClr val="bg2">
                  <a:lumMod val="10000"/>
                </a:schemeClr>
              </a:solidFill>
            </a:endParaRPr>
          </a:p>
          <a:p>
            <a:pPr>
              <a:tabLst>
                <a:tab pos="1201738" algn="l"/>
              </a:tabLst>
            </a:pPr>
            <a:r>
              <a:rPr lang="en-US" dirty="0">
                <a:solidFill>
                  <a:schemeClr val="bg2">
                    <a:lumMod val="10000"/>
                  </a:schemeClr>
                </a:solidFill>
              </a:rPr>
              <a:t>Surprise	</a:t>
            </a:r>
            <a:r>
              <a:rPr lang="en-US" dirty="0" smtClean="0">
                <a:solidFill>
                  <a:schemeClr val="bg2">
                    <a:lumMod val="10000"/>
                  </a:schemeClr>
                </a:solidFill>
              </a:rPr>
              <a:t>0.0047</a:t>
            </a:r>
            <a:endParaRPr lang="en-US" dirty="0">
              <a:solidFill>
                <a:schemeClr val="bg2">
                  <a:lumMod val="10000"/>
                </a:schemeClr>
              </a:solidFill>
            </a:endParaRPr>
          </a:p>
        </p:txBody>
      </p:sp>
      <p:sp>
        <p:nvSpPr>
          <p:cNvPr id="15" name="TextBox 14"/>
          <p:cNvSpPr txBox="1"/>
          <p:nvPr/>
        </p:nvSpPr>
        <p:spPr>
          <a:xfrm>
            <a:off x="3153937" y="2360751"/>
            <a:ext cx="2448233" cy="380873"/>
          </a:xfrm>
          <a:prstGeom prst="rect">
            <a:avLst/>
          </a:prstGeom>
          <a:no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Mining for Age</a:t>
            </a:r>
            <a:endParaRPr lang="en-US" sz="1875" b="1" dirty="0">
              <a:solidFill>
                <a:schemeClr val="bg2">
                  <a:lumMod val="10000"/>
                </a:schemeClr>
              </a:solidFill>
            </a:endParaRPr>
          </a:p>
        </p:txBody>
      </p:sp>
      <p:cxnSp>
        <p:nvCxnSpPr>
          <p:cNvPr id="16" name="Straight Arrow Connector 15"/>
          <p:cNvCxnSpPr/>
          <p:nvPr/>
        </p:nvCxnSpPr>
        <p:spPr>
          <a:xfrm>
            <a:off x="3135781" y="2888847"/>
            <a:ext cx="2484547" cy="627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213900" y="4034172"/>
            <a:ext cx="2448233" cy="380873"/>
          </a:xfrm>
          <a:prstGeom prst="rect">
            <a:avLst/>
          </a:prstGeom>
          <a:no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Mining for Emotion</a:t>
            </a:r>
            <a:endParaRPr lang="en-US" sz="1875" b="1" dirty="0">
              <a:solidFill>
                <a:schemeClr val="bg2">
                  <a:lumMod val="10000"/>
                </a:schemeClr>
              </a:solidFill>
            </a:endParaRPr>
          </a:p>
        </p:txBody>
      </p:sp>
      <p:cxnSp>
        <p:nvCxnSpPr>
          <p:cNvPr id="20" name="Straight Arrow Connector 19"/>
          <p:cNvCxnSpPr/>
          <p:nvPr/>
        </p:nvCxnSpPr>
        <p:spPr>
          <a:xfrm>
            <a:off x="2990828" y="4542058"/>
            <a:ext cx="2894379" cy="0"/>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3213900" y="2929422"/>
            <a:ext cx="2646878" cy="400110"/>
          </a:xfrm>
          <a:prstGeom prst="rect">
            <a:avLst/>
          </a:prstGeom>
          <a:noFill/>
        </p:spPr>
        <p:txBody>
          <a:bodyPr wrap="none" rtlCol="0">
            <a:spAutoFit/>
          </a:bodyPr>
          <a:lstStyle/>
          <a:p>
            <a:r>
              <a:rPr lang="en-US" sz="2000" dirty="0" smtClean="0">
                <a:solidFill>
                  <a:schemeClr val="bg2">
                    <a:lumMod val="10000"/>
                  </a:schemeClr>
                </a:solidFill>
              </a:rPr>
              <a:t>y = 0.8071*x + 4.1999</a:t>
            </a:r>
            <a:endParaRPr lang="en-US" sz="2000" dirty="0">
              <a:solidFill>
                <a:schemeClr val="bg2">
                  <a:lumMod val="10000"/>
                </a:schemeClr>
              </a:solidFill>
            </a:endParaRPr>
          </a:p>
        </p:txBody>
      </p:sp>
      <p:sp>
        <p:nvSpPr>
          <p:cNvPr id="25" name="TextBox 24"/>
          <p:cNvSpPr txBox="1"/>
          <p:nvPr/>
        </p:nvSpPr>
        <p:spPr>
          <a:xfrm>
            <a:off x="3213900" y="3326451"/>
            <a:ext cx="2034531" cy="400110"/>
          </a:xfrm>
          <a:prstGeom prst="rect">
            <a:avLst/>
          </a:prstGeom>
          <a:noFill/>
        </p:spPr>
        <p:txBody>
          <a:bodyPr wrap="none" rtlCol="0">
            <a:spAutoFit/>
          </a:bodyPr>
          <a:lstStyle/>
          <a:p>
            <a:r>
              <a:rPr lang="en-US" sz="2000" smtClean="0">
                <a:solidFill>
                  <a:schemeClr val="bg2">
                    <a:lumMod val="10000"/>
                  </a:schemeClr>
                </a:solidFill>
              </a:rPr>
              <a:t>range </a:t>
            </a:r>
            <a:r>
              <a:rPr lang="en-US" sz="2000" dirty="0" smtClean="0">
                <a:solidFill>
                  <a:schemeClr val="bg2">
                    <a:lumMod val="10000"/>
                  </a:schemeClr>
                </a:solidFill>
              </a:rPr>
              <a:t>= </a:t>
            </a:r>
            <a:r>
              <a:rPr lang="tr-TR" sz="2000" dirty="0">
                <a:solidFill>
                  <a:schemeClr val="bg2">
                    <a:lumMod val="10000"/>
                  </a:schemeClr>
                </a:solidFill>
                <a:latin typeface="Calibri" charset="0"/>
              </a:rPr>
              <a:t>1.09126</a:t>
            </a:r>
            <a:r>
              <a:rPr lang="en-US" sz="2000" dirty="0" smtClean="0">
                <a:solidFill>
                  <a:schemeClr val="bg2">
                    <a:lumMod val="10000"/>
                  </a:schemeClr>
                </a:solidFill>
              </a:rPr>
              <a:t> </a:t>
            </a:r>
            <a:endParaRPr lang="en-US" sz="2000" dirty="0">
              <a:solidFill>
                <a:schemeClr val="bg2">
                  <a:lumMod val="10000"/>
                </a:schemeClr>
              </a:solidFill>
            </a:endParaRPr>
          </a:p>
        </p:txBody>
      </p:sp>
      <p:sp>
        <p:nvSpPr>
          <p:cNvPr id="34" name="Rectangle 33"/>
          <p:cNvSpPr/>
          <p:nvPr/>
        </p:nvSpPr>
        <p:spPr>
          <a:xfrm>
            <a:off x="412119" y="2634261"/>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36" name="Rectangle 35"/>
          <p:cNvSpPr/>
          <p:nvPr/>
        </p:nvSpPr>
        <p:spPr>
          <a:xfrm>
            <a:off x="6725300" y="2627015"/>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20.7</a:t>
            </a:r>
          </a:p>
          <a:p>
            <a:pPr>
              <a:tabLst>
                <a:tab pos="973138" algn="l"/>
              </a:tabLst>
            </a:pPr>
            <a:r>
              <a:rPr lang="en-US" dirty="0" smtClean="0">
                <a:solidFill>
                  <a:schemeClr val="bg2">
                    <a:lumMod val="10000"/>
                  </a:schemeClr>
                </a:solidFill>
              </a:rPr>
              <a:t>Gender	Female</a:t>
            </a:r>
          </a:p>
        </p:txBody>
      </p:sp>
      <p:sp>
        <p:nvSpPr>
          <p:cNvPr id="37" name="Rectangle 36"/>
          <p:cNvSpPr/>
          <p:nvPr/>
        </p:nvSpPr>
        <p:spPr>
          <a:xfrm>
            <a:off x="2750883" y="4627185"/>
            <a:ext cx="3330601" cy="17720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484313" algn="l"/>
              </a:tabLst>
            </a:pPr>
            <a:r>
              <a:rPr lang="en-US" sz="1400" dirty="0" smtClean="0">
                <a:solidFill>
                  <a:schemeClr val="bg2">
                    <a:lumMod val="10000"/>
                  </a:schemeClr>
                </a:solidFill>
              </a:rPr>
              <a:t>Anger bound</a:t>
            </a:r>
            <a:r>
              <a:rPr lang="en-US" sz="1400" dirty="0">
                <a:solidFill>
                  <a:schemeClr val="bg2">
                    <a:lumMod val="10000"/>
                  </a:schemeClr>
                </a:solidFill>
              </a:rPr>
              <a:t>	</a:t>
            </a:r>
            <a:r>
              <a:rPr lang="en-US" sz="1400" dirty="0" smtClean="0">
                <a:solidFill>
                  <a:schemeClr val="bg2">
                    <a:lumMod val="10000"/>
                  </a:schemeClr>
                </a:solidFill>
              </a:rPr>
              <a:t>    </a:t>
            </a:r>
            <a:r>
              <a:rPr lang="is-IS" sz="1400" b="1" dirty="0" smtClean="0">
                <a:solidFill>
                  <a:schemeClr val="bg2">
                    <a:lumMod val="10000"/>
                  </a:schemeClr>
                </a:solidFill>
              </a:rPr>
              <a:t>0.050440242667</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Contempt bound 	 </a:t>
            </a:r>
            <a:r>
              <a:rPr lang="en-US" sz="1400" dirty="0" smtClean="0">
                <a:solidFill>
                  <a:schemeClr val="bg2">
                    <a:lumMod val="10000"/>
                  </a:schemeClr>
                </a:solidFill>
              </a:rPr>
              <a:t>   </a:t>
            </a:r>
            <a:r>
              <a:rPr lang="is-IS" sz="1400" b="1" dirty="0" smtClean="0">
                <a:solidFill>
                  <a:schemeClr val="bg2">
                    <a:lumMod val="10000"/>
                  </a:schemeClr>
                </a:solidFill>
              </a:rPr>
              <a:t>0.006642985222</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Disgust bound 	 </a:t>
            </a:r>
            <a:r>
              <a:rPr lang="en-US" sz="1400" dirty="0" smtClean="0">
                <a:solidFill>
                  <a:schemeClr val="bg2">
                    <a:lumMod val="10000"/>
                  </a:schemeClr>
                </a:solidFill>
              </a:rPr>
              <a:t>   </a:t>
            </a:r>
            <a:r>
              <a:rPr lang="is-IS" sz="1400" b="1" dirty="0" smtClean="0">
                <a:solidFill>
                  <a:schemeClr val="bg2">
                    <a:lumMod val="10000"/>
                  </a:schemeClr>
                </a:solidFill>
              </a:rPr>
              <a:t>0.006355223500</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Fear bound 	 </a:t>
            </a:r>
            <a:r>
              <a:rPr lang="en-US" sz="1400" dirty="0" smtClean="0">
                <a:solidFill>
                  <a:schemeClr val="bg2">
                    <a:lumMod val="10000"/>
                  </a:schemeClr>
                </a:solidFill>
              </a:rPr>
              <a:t>  -</a:t>
            </a:r>
            <a:r>
              <a:rPr lang="is-IS" sz="1400" b="1" dirty="0" smtClean="0">
                <a:solidFill>
                  <a:schemeClr val="bg2">
                    <a:lumMod val="10000"/>
                  </a:schemeClr>
                </a:solidFill>
              </a:rPr>
              <a:t>0.049538192000</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Happiness bound 	 </a:t>
            </a:r>
            <a:r>
              <a:rPr lang="en-US" sz="1400" dirty="0" smtClean="0">
                <a:solidFill>
                  <a:schemeClr val="bg2">
                    <a:lumMod val="10000"/>
                  </a:schemeClr>
                </a:solidFill>
              </a:rPr>
              <a:t>   </a:t>
            </a:r>
            <a:r>
              <a:rPr lang="is-IS" sz="1400" b="1" dirty="0" smtClean="0">
                <a:solidFill>
                  <a:schemeClr val="bg2">
                    <a:lumMod val="10000"/>
                  </a:schemeClr>
                </a:solidFill>
              </a:rPr>
              <a:t>0.001384727216</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Neutral bound 	 </a:t>
            </a:r>
            <a:r>
              <a:rPr lang="en-US" sz="1400" dirty="0" smtClean="0">
                <a:solidFill>
                  <a:schemeClr val="bg2">
                    <a:lumMod val="10000"/>
                  </a:schemeClr>
                </a:solidFill>
              </a:rPr>
              <a:t>   </a:t>
            </a:r>
            <a:r>
              <a:rPr lang="is-IS" sz="1400" b="1" dirty="0" smtClean="0">
                <a:solidFill>
                  <a:schemeClr val="bg2">
                    <a:lumMod val="10000"/>
                  </a:schemeClr>
                </a:solidFill>
              </a:rPr>
              <a:t>0.018111263197</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Sadness bound 	 </a:t>
            </a:r>
            <a:r>
              <a:rPr lang="en-US" sz="1400" dirty="0" smtClean="0">
                <a:solidFill>
                  <a:schemeClr val="bg2">
                    <a:lumMod val="10000"/>
                  </a:schemeClr>
                </a:solidFill>
              </a:rPr>
              <a:t>   </a:t>
            </a:r>
            <a:r>
              <a:rPr lang="is-IS" sz="1400" b="1" dirty="0" smtClean="0">
                <a:solidFill>
                  <a:schemeClr val="bg2">
                    <a:lumMod val="10000"/>
                  </a:schemeClr>
                </a:solidFill>
              </a:rPr>
              <a:t>0.018469496200</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Surprise bound 	 </a:t>
            </a:r>
            <a:r>
              <a:rPr lang="en-US" sz="1400" dirty="0" smtClean="0">
                <a:solidFill>
                  <a:schemeClr val="bg2">
                    <a:lumMod val="10000"/>
                  </a:schemeClr>
                </a:solidFill>
              </a:rPr>
              <a:t>   </a:t>
            </a:r>
            <a:r>
              <a:rPr lang="is-IS" sz="1400" b="1" dirty="0" smtClean="0">
                <a:solidFill>
                  <a:schemeClr val="bg2">
                    <a:lumMod val="10000"/>
                  </a:schemeClr>
                </a:solidFill>
              </a:rPr>
              <a:t>0.007464739500</a:t>
            </a:r>
            <a:r>
              <a:rPr lang="is-IS" sz="1400" dirty="0" smtClean="0">
                <a:solidFill>
                  <a:schemeClr val="bg2">
                    <a:lumMod val="10000"/>
                  </a:schemeClr>
                </a:solidFill>
              </a:rPr>
              <a:t> </a:t>
            </a:r>
            <a:endParaRPr lang="en-US" sz="1400" dirty="0">
              <a:solidFill>
                <a:schemeClr val="bg2">
                  <a:lumMod val="10000"/>
                </a:schemeClr>
              </a:solidFill>
            </a:endParaRPr>
          </a:p>
        </p:txBody>
      </p:sp>
      <p:sp>
        <p:nvSpPr>
          <p:cNvPr id="19" name="TextBox 18"/>
          <p:cNvSpPr txBox="1"/>
          <p:nvPr/>
        </p:nvSpPr>
        <p:spPr>
          <a:xfrm>
            <a:off x="6644016" y="619281"/>
            <a:ext cx="2499984" cy="584775"/>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b="1" dirty="0" smtClean="0">
                <a:solidFill>
                  <a:schemeClr val="bg2">
                    <a:lumMod val="10000"/>
                  </a:schemeClr>
                </a:solidFill>
              </a:rPr>
              <a:t>Estimate</a:t>
            </a:r>
          </a:p>
        </p:txBody>
      </p:sp>
    </p:spTree>
    <p:extLst>
      <p:ext uri="{BB962C8B-B14F-4D97-AF65-F5344CB8AC3E}">
        <p14:creationId xmlns:p14="http://schemas.microsoft.com/office/powerpoint/2010/main" val="5208402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12119" y="3494963"/>
            <a:ext cx="21378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0.0008</a:t>
            </a:r>
          </a:p>
          <a:p>
            <a:pPr>
              <a:tabLst>
                <a:tab pos="1201738" algn="l"/>
              </a:tabLst>
            </a:pPr>
            <a:r>
              <a:rPr lang="en-US" dirty="0">
                <a:solidFill>
                  <a:schemeClr val="bg2">
                    <a:lumMod val="10000"/>
                  </a:schemeClr>
                </a:solidFill>
              </a:rPr>
              <a:t>Contempt	0.0071</a:t>
            </a:r>
          </a:p>
          <a:p>
            <a:pPr>
              <a:tabLst>
                <a:tab pos="1201738" algn="l"/>
              </a:tabLst>
            </a:pPr>
            <a:r>
              <a:rPr lang="en-US" dirty="0">
                <a:solidFill>
                  <a:schemeClr val="bg2">
                    <a:lumMod val="10000"/>
                  </a:schemeClr>
                </a:solidFill>
              </a:rPr>
              <a:t>Disgust	0.0042</a:t>
            </a:r>
          </a:p>
          <a:p>
            <a:pPr>
              <a:tabLst>
                <a:tab pos="1201738" algn="l"/>
              </a:tabLst>
            </a:pPr>
            <a:r>
              <a:rPr lang="en-US" dirty="0">
                <a:solidFill>
                  <a:schemeClr val="bg2">
                    <a:lumMod val="10000"/>
                  </a:schemeClr>
                </a:solidFill>
              </a:rPr>
              <a:t>Fear	0.0012</a:t>
            </a:r>
          </a:p>
          <a:p>
            <a:pPr>
              <a:tabLst>
                <a:tab pos="1201738" algn="l"/>
              </a:tabLst>
            </a:pPr>
            <a:r>
              <a:rPr lang="en-US" dirty="0">
                <a:solidFill>
                  <a:schemeClr val="bg2">
                    <a:lumMod val="10000"/>
                  </a:schemeClr>
                </a:solidFill>
              </a:rPr>
              <a:t>Happiness	0.9914</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0.0001</a:t>
            </a:r>
          </a:p>
          <a:p>
            <a:pPr>
              <a:tabLst>
                <a:tab pos="1201738" algn="l"/>
              </a:tabLst>
            </a:pPr>
            <a:r>
              <a:rPr lang="en-US" dirty="0">
                <a:solidFill>
                  <a:schemeClr val="bg2">
                    <a:lumMod val="10000"/>
                  </a:schemeClr>
                </a:solidFill>
              </a:rPr>
              <a:t>Surprise	</a:t>
            </a:r>
            <a:r>
              <a:rPr lang="en-US" dirty="0" smtClean="0">
                <a:solidFill>
                  <a:schemeClr val="bg2">
                    <a:lumMod val="10000"/>
                  </a:schemeClr>
                </a:solidFill>
              </a:rPr>
              <a:t>0.0032</a:t>
            </a:r>
            <a:endParaRPr lang="en-US" dirty="0">
              <a:solidFill>
                <a:schemeClr val="bg2">
                  <a:lumMod val="10000"/>
                </a:schemeClr>
              </a:solidFill>
            </a:endParaRPr>
          </a:p>
        </p:txBody>
      </p:sp>
      <p:sp>
        <p:nvSpPr>
          <p:cNvPr id="5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75</a:t>
            </a:fld>
            <a:endParaRPr lang="en-US">
              <a:solidFill>
                <a:schemeClr val="bg2">
                  <a:lumMod val="10000"/>
                </a:schemeClr>
              </a:solidFill>
            </a:endParaRPr>
          </a:p>
        </p:txBody>
      </p:sp>
      <p:grpSp>
        <p:nvGrpSpPr>
          <p:cNvPr id="4" name="Group 3"/>
          <p:cNvGrpSpPr/>
          <p:nvPr/>
        </p:nvGrpSpPr>
        <p:grpSpPr>
          <a:xfrm>
            <a:off x="6529270" y="2122635"/>
            <a:ext cx="2535879" cy="3923640"/>
            <a:chOff x="6501243" y="1988288"/>
            <a:chExt cx="2535879" cy="3923640"/>
          </a:xfrm>
        </p:grpSpPr>
        <p:sp>
          <p:nvSpPr>
            <p:cNvPr id="23" name="Rectangle 22"/>
            <p:cNvSpPr/>
            <p:nvPr/>
          </p:nvSpPr>
          <p:spPr>
            <a:xfrm>
              <a:off x="6697273" y="2481093"/>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smtClean="0">
                  <a:solidFill>
                    <a:schemeClr val="bg2">
                      <a:lumMod val="10000"/>
                    </a:schemeClr>
                  </a:solidFill>
                </a:rPr>
                <a:t>Age</a:t>
              </a:r>
              <a:r>
                <a:rPr lang="en-US" dirty="0" smtClean="0">
                  <a:solidFill>
                    <a:schemeClr val="bg2">
                      <a:lumMod val="10000"/>
                    </a:schemeClr>
                  </a:solidFill>
                </a:rPr>
                <a:t>	20.7</a:t>
              </a:r>
            </a:p>
            <a:p>
              <a:pPr>
                <a:tabLst>
                  <a:tab pos="973138" algn="l"/>
                </a:tabLst>
              </a:pPr>
              <a:r>
                <a:rPr lang="en-US" dirty="0" smtClean="0">
                  <a:solidFill>
                    <a:schemeClr val="bg2">
                      <a:lumMod val="10000"/>
                    </a:schemeClr>
                  </a:solidFill>
                </a:rPr>
                <a:t>Gender	Female</a:t>
              </a:r>
            </a:p>
          </p:txBody>
        </p:sp>
        <p:sp>
          <p:nvSpPr>
            <p:cNvPr id="34" name="Rectangle 33"/>
            <p:cNvSpPr/>
            <p:nvPr/>
          </p:nvSpPr>
          <p:spPr>
            <a:xfrm>
              <a:off x="6697273" y="3222562"/>
              <a:ext cx="21378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a:t>
              </a:r>
              <a:r>
                <a:rPr lang="en-US" dirty="0" smtClean="0">
                  <a:solidFill>
                    <a:schemeClr val="bg2">
                      <a:lumMod val="10000"/>
                    </a:schemeClr>
                  </a:solidFill>
                </a:rPr>
                <a:t>0.0508</a:t>
              </a:r>
              <a:endParaRPr lang="en-US" dirty="0">
                <a:solidFill>
                  <a:schemeClr val="bg2">
                    <a:lumMod val="10000"/>
                  </a:schemeClr>
                </a:solidFill>
              </a:endParaRPr>
            </a:p>
            <a:p>
              <a:pPr>
                <a:tabLst>
                  <a:tab pos="1201738" algn="l"/>
                </a:tabLst>
              </a:pPr>
              <a:r>
                <a:rPr lang="en-US" dirty="0">
                  <a:solidFill>
                    <a:schemeClr val="bg2">
                      <a:lumMod val="10000"/>
                    </a:schemeClr>
                  </a:solidFill>
                </a:rPr>
                <a:t>Contempt	</a:t>
              </a:r>
              <a:r>
                <a:rPr lang="en-US" dirty="0" smtClean="0">
                  <a:solidFill>
                    <a:schemeClr val="bg2">
                      <a:lumMod val="10000"/>
                    </a:schemeClr>
                  </a:solidFill>
                </a:rPr>
                <a:t>0.0111</a:t>
              </a:r>
              <a:endParaRPr lang="en-US" dirty="0">
                <a:solidFill>
                  <a:schemeClr val="bg2">
                    <a:lumMod val="10000"/>
                  </a:schemeClr>
                </a:solidFill>
              </a:endParaRPr>
            </a:p>
            <a:p>
              <a:pPr>
                <a:tabLst>
                  <a:tab pos="1201738" algn="l"/>
                </a:tabLst>
              </a:pPr>
              <a:r>
                <a:rPr lang="en-US" dirty="0">
                  <a:solidFill>
                    <a:schemeClr val="bg2">
                      <a:lumMod val="10000"/>
                    </a:schemeClr>
                  </a:solidFill>
                </a:rPr>
                <a:t>Disgust	</a:t>
              </a:r>
              <a:r>
                <a:rPr lang="en-US" dirty="0" smtClean="0">
                  <a:solidFill>
                    <a:schemeClr val="bg2">
                      <a:lumMod val="10000"/>
                    </a:schemeClr>
                  </a:solidFill>
                </a:rPr>
                <a:t>0.0102</a:t>
              </a:r>
              <a:endParaRPr lang="en-US" dirty="0">
                <a:solidFill>
                  <a:schemeClr val="bg2">
                    <a:lumMod val="10000"/>
                  </a:schemeClr>
                </a:solidFill>
              </a:endParaRPr>
            </a:p>
            <a:p>
              <a:pPr>
                <a:tabLst>
                  <a:tab pos="1201738" algn="l"/>
                </a:tabLst>
              </a:pPr>
              <a:r>
                <a:rPr lang="en-US" dirty="0">
                  <a:solidFill>
                    <a:schemeClr val="bg2">
                      <a:lumMod val="10000"/>
                    </a:schemeClr>
                  </a:solidFill>
                </a:rPr>
                <a:t>Fear	</a:t>
              </a:r>
              <a:r>
                <a:rPr lang="en-US" dirty="0" smtClean="0">
                  <a:solidFill>
                    <a:schemeClr val="bg2">
                      <a:lumMod val="10000"/>
                    </a:schemeClr>
                  </a:solidFill>
                </a:rPr>
                <a:t>0.0002</a:t>
              </a:r>
              <a:endParaRPr lang="en-US" dirty="0">
                <a:solidFill>
                  <a:schemeClr val="bg2">
                    <a:lumMod val="10000"/>
                  </a:schemeClr>
                </a:solidFill>
              </a:endParaRPr>
            </a:p>
            <a:p>
              <a:pPr>
                <a:tabLst>
                  <a:tab pos="1201738" algn="l"/>
                </a:tabLst>
              </a:pPr>
              <a:r>
                <a:rPr lang="en-US" dirty="0">
                  <a:solidFill>
                    <a:schemeClr val="bg2">
                      <a:lumMod val="10000"/>
                    </a:schemeClr>
                  </a:solidFill>
                </a:rPr>
                <a:t>Happiness	</a:t>
              </a:r>
              <a:r>
                <a:rPr lang="en-US" dirty="0" smtClean="0">
                  <a:solidFill>
                    <a:schemeClr val="bg2">
                      <a:lumMod val="10000"/>
                    </a:schemeClr>
                  </a:solidFill>
                </a:rPr>
                <a:t>0.9927</a:t>
              </a:r>
              <a:endParaRPr lang="en-US" dirty="0">
                <a:solidFill>
                  <a:schemeClr val="bg2">
                    <a:lumMod val="10000"/>
                  </a:schemeClr>
                </a:solidFill>
              </a:endParaRP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a:t>
              </a:r>
              <a:r>
                <a:rPr lang="en-US" dirty="0" smtClean="0">
                  <a:solidFill>
                    <a:schemeClr val="bg2">
                      <a:lumMod val="10000"/>
                    </a:schemeClr>
                  </a:solidFill>
                </a:rPr>
                <a:t>0.0019</a:t>
              </a:r>
              <a:endParaRPr lang="en-US" dirty="0">
                <a:solidFill>
                  <a:schemeClr val="bg2">
                    <a:lumMod val="10000"/>
                  </a:schemeClr>
                </a:solidFill>
              </a:endParaRPr>
            </a:p>
            <a:p>
              <a:pPr>
                <a:tabLst>
                  <a:tab pos="1201738" algn="l"/>
                </a:tabLst>
              </a:pPr>
              <a:r>
                <a:rPr lang="en-US" dirty="0">
                  <a:solidFill>
                    <a:schemeClr val="bg2">
                      <a:lumMod val="10000"/>
                    </a:schemeClr>
                  </a:solidFill>
                </a:rPr>
                <a:t>Surprise	</a:t>
              </a:r>
              <a:r>
                <a:rPr lang="en-US" dirty="0" smtClean="0">
                  <a:solidFill>
                    <a:schemeClr val="bg2">
                      <a:lumMod val="10000"/>
                    </a:schemeClr>
                  </a:solidFill>
                </a:rPr>
                <a:t>0.0047</a:t>
              </a:r>
              <a:endParaRPr lang="en-US" dirty="0">
                <a:solidFill>
                  <a:schemeClr val="bg2">
                    <a:lumMod val="10000"/>
                  </a:schemeClr>
                </a:solidFill>
              </a:endParaRPr>
            </a:p>
          </p:txBody>
        </p:sp>
        <p:grpSp>
          <p:nvGrpSpPr>
            <p:cNvPr id="37" name="Group 36"/>
            <p:cNvGrpSpPr/>
            <p:nvPr/>
          </p:nvGrpSpPr>
          <p:grpSpPr>
            <a:xfrm>
              <a:off x="6501243" y="1988288"/>
              <a:ext cx="2535879" cy="3923640"/>
              <a:chOff x="5901903" y="2141768"/>
              <a:chExt cx="2683824" cy="4527007"/>
            </a:xfrm>
          </p:grpSpPr>
          <p:sp>
            <p:nvSpPr>
              <p:cNvPr id="38" name="Rectangle 37"/>
              <p:cNvSpPr/>
              <p:nvPr/>
            </p:nvSpPr>
            <p:spPr>
              <a:xfrm>
                <a:off x="5901903" y="2425221"/>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TextBox 38"/>
              <p:cNvSpPr txBox="1"/>
              <p:nvPr/>
            </p:nvSpPr>
            <p:spPr>
              <a:xfrm>
                <a:off x="6858132" y="2141768"/>
                <a:ext cx="816367" cy="439443"/>
              </a:xfrm>
              <a:prstGeom prst="rect">
                <a:avLst/>
              </a:prstGeom>
              <a:solidFill>
                <a:schemeClr val="bg1"/>
              </a:solidFill>
              <a:ln w="19050">
                <a:solidFill>
                  <a:schemeClr val="accent1">
                    <a:lumMod val="75000"/>
                  </a:schemeClr>
                </a:solidFill>
              </a:ln>
            </p:spPr>
            <p:txBody>
              <a:bodyPr wrap="none" rtlCol="0">
                <a:spAutoFit/>
              </a:bodyPr>
              <a:lstStyle/>
              <a:p>
                <a:r>
                  <a:rPr lang="en-US" sz="1875" b="1" dirty="0">
                    <a:solidFill>
                      <a:schemeClr val="bg2">
                        <a:lumMod val="10000"/>
                      </a:schemeClr>
                    </a:solidFill>
                  </a:rPr>
                  <a:t>Input</a:t>
                </a:r>
              </a:p>
            </p:txBody>
          </p:sp>
        </p:grpSp>
      </p:grpSp>
      <p:sp>
        <p:nvSpPr>
          <p:cNvPr id="32" name="TextBox 31"/>
          <p:cNvSpPr txBox="1"/>
          <p:nvPr/>
        </p:nvSpPr>
        <p:spPr>
          <a:xfrm>
            <a:off x="3153937" y="2360751"/>
            <a:ext cx="2448233" cy="380873"/>
          </a:xfrm>
          <a:prstGeom prst="rect">
            <a:avLst/>
          </a:prstGeom>
          <a:no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Mining for Age</a:t>
            </a:r>
            <a:endParaRPr lang="en-US" sz="1875" b="1" dirty="0">
              <a:solidFill>
                <a:schemeClr val="bg2">
                  <a:lumMod val="10000"/>
                </a:schemeClr>
              </a:solidFill>
            </a:endParaRPr>
          </a:p>
        </p:txBody>
      </p:sp>
      <p:cxnSp>
        <p:nvCxnSpPr>
          <p:cNvPr id="35" name="Straight Arrow Connector 34"/>
          <p:cNvCxnSpPr/>
          <p:nvPr/>
        </p:nvCxnSpPr>
        <p:spPr>
          <a:xfrm>
            <a:off x="3135781" y="2888847"/>
            <a:ext cx="2484547" cy="627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3213900" y="4034172"/>
            <a:ext cx="2448233" cy="380873"/>
          </a:xfrm>
          <a:prstGeom prst="rect">
            <a:avLst/>
          </a:prstGeom>
          <a:noFill/>
          <a:ln w="19050">
            <a:solidFill>
              <a:schemeClr val="accent1">
                <a:lumMod val="75000"/>
              </a:schemeClr>
            </a:solidFill>
          </a:ln>
        </p:spPr>
        <p:txBody>
          <a:bodyPr wrap="square" rtlCol="0">
            <a:spAutoFit/>
          </a:bodyPr>
          <a:lstStyle/>
          <a:p>
            <a:pPr algn="ctr"/>
            <a:r>
              <a:rPr lang="en-US" sz="1875" b="1" dirty="0" smtClean="0">
                <a:solidFill>
                  <a:schemeClr val="bg2">
                    <a:lumMod val="10000"/>
                  </a:schemeClr>
                </a:solidFill>
              </a:rPr>
              <a:t>Mining for Emotion</a:t>
            </a:r>
            <a:endParaRPr lang="en-US" sz="1875" b="1" dirty="0">
              <a:solidFill>
                <a:schemeClr val="bg2">
                  <a:lumMod val="10000"/>
                </a:schemeClr>
              </a:solidFill>
            </a:endParaRPr>
          </a:p>
        </p:txBody>
      </p:sp>
      <p:cxnSp>
        <p:nvCxnSpPr>
          <p:cNvPr id="40" name="Straight Arrow Connector 39"/>
          <p:cNvCxnSpPr/>
          <p:nvPr/>
        </p:nvCxnSpPr>
        <p:spPr>
          <a:xfrm>
            <a:off x="2990828" y="4542058"/>
            <a:ext cx="2894379" cy="0"/>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42" name="TextBox 41"/>
          <p:cNvSpPr txBox="1"/>
          <p:nvPr/>
        </p:nvSpPr>
        <p:spPr>
          <a:xfrm>
            <a:off x="3213900" y="2929422"/>
            <a:ext cx="2646878" cy="400110"/>
          </a:xfrm>
          <a:prstGeom prst="rect">
            <a:avLst/>
          </a:prstGeom>
          <a:noFill/>
        </p:spPr>
        <p:txBody>
          <a:bodyPr wrap="none" rtlCol="0">
            <a:spAutoFit/>
          </a:bodyPr>
          <a:lstStyle/>
          <a:p>
            <a:r>
              <a:rPr lang="en-US" sz="2000" dirty="0" smtClean="0">
                <a:solidFill>
                  <a:schemeClr val="bg2">
                    <a:lumMod val="10000"/>
                  </a:schemeClr>
                </a:solidFill>
              </a:rPr>
              <a:t>y = 0.8071*x + 4.1999</a:t>
            </a:r>
            <a:endParaRPr lang="en-US" sz="2000" dirty="0">
              <a:solidFill>
                <a:schemeClr val="bg2">
                  <a:lumMod val="10000"/>
                </a:schemeClr>
              </a:solidFill>
            </a:endParaRPr>
          </a:p>
        </p:txBody>
      </p:sp>
      <p:sp>
        <p:nvSpPr>
          <p:cNvPr id="44" name="TextBox 43"/>
          <p:cNvSpPr txBox="1"/>
          <p:nvPr/>
        </p:nvSpPr>
        <p:spPr>
          <a:xfrm>
            <a:off x="3213900" y="3326451"/>
            <a:ext cx="2034531" cy="400110"/>
          </a:xfrm>
          <a:prstGeom prst="rect">
            <a:avLst/>
          </a:prstGeom>
          <a:noFill/>
        </p:spPr>
        <p:txBody>
          <a:bodyPr wrap="none" rtlCol="0">
            <a:spAutoFit/>
          </a:bodyPr>
          <a:lstStyle/>
          <a:p>
            <a:r>
              <a:rPr lang="en-US" sz="2000" smtClean="0">
                <a:solidFill>
                  <a:schemeClr val="bg2">
                    <a:lumMod val="10000"/>
                  </a:schemeClr>
                </a:solidFill>
              </a:rPr>
              <a:t>range </a:t>
            </a:r>
            <a:r>
              <a:rPr lang="en-US" sz="2000" dirty="0" smtClean="0">
                <a:solidFill>
                  <a:schemeClr val="bg2">
                    <a:lumMod val="10000"/>
                  </a:schemeClr>
                </a:solidFill>
              </a:rPr>
              <a:t>= </a:t>
            </a:r>
            <a:r>
              <a:rPr lang="tr-TR" sz="2000" dirty="0">
                <a:solidFill>
                  <a:schemeClr val="bg2">
                    <a:lumMod val="10000"/>
                  </a:schemeClr>
                </a:solidFill>
                <a:latin typeface="Calibri" charset="0"/>
              </a:rPr>
              <a:t>1.09126</a:t>
            </a:r>
            <a:r>
              <a:rPr lang="en-US" sz="2000" dirty="0" smtClean="0">
                <a:solidFill>
                  <a:schemeClr val="bg2">
                    <a:lumMod val="10000"/>
                  </a:schemeClr>
                </a:solidFill>
              </a:rPr>
              <a:t> </a:t>
            </a:r>
            <a:endParaRPr lang="en-US" sz="2000" dirty="0">
              <a:solidFill>
                <a:schemeClr val="bg2">
                  <a:lumMod val="10000"/>
                </a:schemeClr>
              </a:solidFill>
            </a:endParaRPr>
          </a:p>
        </p:txBody>
      </p:sp>
      <p:sp>
        <p:nvSpPr>
          <p:cNvPr id="45" name="Rectangle 44"/>
          <p:cNvSpPr/>
          <p:nvPr/>
        </p:nvSpPr>
        <p:spPr>
          <a:xfrm>
            <a:off x="412119" y="2634261"/>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49" name="Rectangle 48"/>
          <p:cNvSpPr/>
          <p:nvPr/>
        </p:nvSpPr>
        <p:spPr>
          <a:xfrm>
            <a:off x="2750883" y="4627185"/>
            <a:ext cx="3330601" cy="17720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484313" algn="l"/>
              </a:tabLst>
            </a:pPr>
            <a:r>
              <a:rPr lang="en-US" sz="1400" dirty="0" smtClean="0">
                <a:solidFill>
                  <a:schemeClr val="bg2">
                    <a:lumMod val="10000"/>
                  </a:schemeClr>
                </a:solidFill>
              </a:rPr>
              <a:t>Anger bound</a:t>
            </a:r>
            <a:r>
              <a:rPr lang="en-US" sz="1400" dirty="0">
                <a:solidFill>
                  <a:schemeClr val="bg2">
                    <a:lumMod val="10000"/>
                  </a:schemeClr>
                </a:solidFill>
              </a:rPr>
              <a:t>	</a:t>
            </a:r>
            <a:r>
              <a:rPr lang="en-US" sz="1400" dirty="0" smtClean="0">
                <a:solidFill>
                  <a:schemeClr val="bg2">
                    <a:lumMod val="10000"/>
                  </a:schemeClr>
                </a:solidFill>
              </a:rPr>
              <a:t>    </a:t>
            </a:r>
            <a:r>
              <a:rPr lang="is-IS" sz="1400" b="1" dirty="0" smtClean="0">
                <a:solidFill>
                  <a:schemeClr val="bg2">
                    <a:lumMod val="10000"/>
                  </a:schemeClr>
                </a:solidFill>
              </a:rPr>
              <a:t>0.050440242667</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Contempt bound 	 </a:t>
            </a:r>
            <a:r>
              <a:rPr lang="en-US" sz="1400" dirty="0" smtClean="0">
                <a:solidFill>
                  <a:schemeClr val="bg2">
                    <a:lumMod val="10000"/>
                  </a:schemeClr>
                </a:solidFill>
              </a:rPr>
              <a:t>   </a:t>
            </a:r>
            <a:r>
              <a:rPr lang="is-IS" sz="1400" b="1" dirty="0" smtClean="0">
                <a:solidFill>
                  <a:schemeClr val="bg2">
                    <a:lumMod val="10000"/>
                  </a:schemeClr>
                </a:solidFill>
              </a:rPr>
              <a:t>0.006642985222</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Disgust bound 	 </a:t>
            </a:r>
            <a:r>
              <a:rPr lang="en-US" sz="1400" dirty="0" smtClean="0">
                <a:solidFill>
                  <a:schemeClr val="bg2">
                    <a:lumMod val="10000"/>
                  </a:schemeClr>
                </a:solidFill>
              </a:rPr>
              <a:t>   </a:t>
            </a:r>
            <a:r>
              <a:rPr lang="is-IS" sz="1400" b="1" dirty="0" smtClean="0">
                <a:solidFill>
                  <a:schemeClr val="bg2">
                    <a:lumMod val="10000"/>
                  </a:schemeClr>
                </a:solidFill>
              </a:rPr>
              <a:t>0.006355223500</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Fear bound 	 </a:t>
            </a:r>
            <a:r>
              <a:rPr lang="en-US" sz="1400" dirty="0" smtClean="0">
                <a:solidFill>
                  <a:schemeClr val="bg2">
                    <a:lumMod val="10000"/>
                  </a:schemeClr>
                </a:solidFill>
              </a:rPr>
              <a:t>  -</a:t>
            </a:r>
            <a:r>
              <a:rPr lang="is-IS" sz="1400" b="1" dirty="0" smtClean="0">
                <a:solidFill>
                  <a:schemeClr val="bg2">
                    <a:lumMod val="10000"/>
                  </a:schemeClr>
                </a:solidFill>
              </a:rPr>
              <a:t>0.049538192000</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Happiness bound 	 </a:t>
            </a:r>
            <a:r>
              <a:rPr lang="en-US" sz="1400" dirty="0" smtClean="0">
                <a:solidFill>
                  <a:schemeClr val="bg2">
                    <a:lumMod val="10000"/>
                  </a:schemeClr>
                </a:solidFill>
              </a:rPr>
              <a:t>   </a:t>
            </a:r>
            <a:r>
              <a:rPr lang="is-IS" sz="1400" b="1" dirty="0" smtClean="0">
                <a:solidFill>
                  <a:schemeClr val="bg2">
                    <a:lumMod val="10000"/>
                  </a:schemeClr>
                </a:solidFill>
              </a:rPr>
              <a:t>0.001384727216</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Neutral bound 	 </a:t>
            </a:r>
            <a:r>
              <a:rPr lang="en-US" sz="1400" dirty="0" smtClean="0">
                <a:solidFill>
                  <a:schemeClr val="bg2">
                    <a:lumMod val="10000"/>
                  </a:schemeClr>
                </a:solidFill>
              </a:rPr>
              <a:t>   </a:t>
            </a:r>
            <a:r>
              <a:rPr lang="is-IS" sz="1400" b="1" dirty="0" smtClean="0">
                <a:solidFill>
                  <a:schemeClr val="bg2">
                    <a:lumMod val="10000"/>
                  </a:schemeClr>
                </a:solidFill>
              </a:rPr>
              <a:t>0.018111263197</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Sadness bound 	 </a:t>
            </a:r>
            <a:r>
              <a:rPr lang="en-US" sz="1400" dirty="0" smtClean="0">
                <a:solidFill>
                  <a:schemeClr val="bg2">
                    <a:lumMod val="10000"/>
                  </a:schemeClr>
                </a:solidFill>
              </a:rPr>
              <a:t>   </a:t>
            </a:r>
            <a:r>
              <a:rPr lang="is-IS" sz="1400" b="1" dirty="0" smtClean="0">
                <a:solidFill>
                  <a:schemeClr val="bg2">
                    <a:lumMod val="10000"/>
                  </a:schemeClr>
                </a:solidFill>
              </a:rPr>
              <a:t>0.018469496200</a:t>
            </a:r>
            <a:r>
              <a:rPr lang="is-IS" sz="1400" dirty="0" smtClean="0">
                <a:solidFill>
                  <a:schemeClr val="bg2">
                    <a:lumMod val="10000"/>
                  </a:schemeClr>
                </a:solidFill>
              </a:rPr>
              <a:t> </a:t>
            </a:r>
            <a:endParaRPr lang="en-US" sz="1400" dirty="0">
              <a:solidFill>
                <a:schemeClr val="bg2">
                  <a:lumMod val="10000"/>
                </a:schemeClr>
              </a:solidFill>
            </a:endParaRPr>
          </a:p>
          <a:p>
            <a:pPr>
              <a:tabLst>
                <a:tab pos="1484313" algn="l"/>
              </a:tabLst>
            </a:pPr>
            <a:r>
              <a:rPr lang="en-US" sz="1400" dirty="0">
                <a:solidFill>
                  <a:schemeClr val="bg2">
                    <a:lumMod val="10000"/>
                  </a:schemeClr>
                </a:solidFill>
              </a:rPr>
              <a:t>Surprise bound 	 </a:t>
            </a:r>
            <a:r>
              <a:rPr lang="en-US" sz="1400" dirty="0" smtClean="0">
                <a:solidFill>
                  <a:schemeClr val="bg2">
                    <a:lumMod val="10000"/>
                  </a:schemeClr>
                </a:solidFill>
              </a:rPr>
              <a:t>   </a:t>
            </a:r>
            <a:r>
              <a:rPr lang="is-IS" sz="1400" b="1" dirty="0" smtClean="0">
                <a:solidFill>
                  <a:schemeClr val="bg2">
                    <a:lumMod val="10000"/>
                  </a:schemeClr>
                </a:solidFill>
              </a:rPr>
              <a:t>0.007464739500</a:t>
            </a:r>
            <a:r>
              <a:rPr lang="is-IS" sz="1400" dirty="0" smtClean="0">
                <a:solidFill>
                  <a:schemeClr val="bg2">
                    <a:lumMod val="10000"/>
                  </a:schemeClr>
                </a:solidFill>
              </a:rPr>
              <a:t> </a:t>
            </a:r>
            <a:endParaRPr lang="en-US" sz="1400" dirty="0">
              <a:solidFill>
                <a:schemeClr val="bg2">
                  <a:lumMod val="10000"/>
                </a:schemeClr>
              </a:solidFill>
            </a:endParaRPr>
          </a:p>
        </p:txBody>
      </p:sp>
      <p:sp>
        <p:nvSpPr>
          <p:cNvPr id="22" name="TextBox 21"/>
          <p:cNvSpPr txBox="1"/>
          <p:nvPr/>
        </p:nvSpPr>
        <p:spPr>
          <a:xfrm>
            <a:off x="6644016" y="619281"/>
            <a:ext cx="2499984" cy="584775"/>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b="1" dirty="0" smtClean="0">
                <a:solidFill>
                  <a:schemeClr val="bg2">
                    <a:lumMod val="10000"/>
                  </a:schemeClr>
                </a:solidFill>
              </a:rPr>
              <a:t>Estimate</a:t>
            </a:r>
          </a:p>
        </p:txBody>
      </p:sp>
      <p:sp>
        <p:nvSpPr>
          <p:cNvPr id="20"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 - </a:t>
            </a:r>
          </a:p>
          <a:p>
            <a:r>
              <a:rPr lang="en-US" sz="2800" dirty="0">
                <a:solidFill>
                  <a:schemeClr val="bg2">
                    <a:lumMod val="10000"/>
                  </a:schemeClr>
                </a:solidFill>
              </a:rPr>
              <a:t>A</a:t>
            </a:r>
            <a:r>
              <a:rPr lang="en-US" sz="2800" dirty="0" smtClean="0">
                <a:solidFill>
                  <a:schemeClr val="bg2">
                    <a:lumMod val="10000"/>
                  </a:schemeClr>
                </a:solidFill>
              </a:rPr>
              <a:t>pply Data mining</a:t>
            </a:r>
            <a:endParaRPr lang="en-US" sz="2800" dirty="0">
              <a:solidFill>
                <a:schemeClr val="bg2">
                  <a:lumMod val="10000"/>
                </a:schemeClr>
              </a:solidFill>
            </a:endParaRPr>
          </a:p>
        </p:txBody>
      </p:sp>
    </p:spTree>
    <p:extLst>
      <p:ext uri="{BB962C8B-B14F-4D97-AF65-F5344CB8AC3E}">
        <p14:creationId xmlns:p14="http://schemas.microsoft.com/office/powerpoint/2010/main" val="6180811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7"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Point </a:t>
            </a:r>
            <a:r>
              <a:rPr lang="en-US" sz="2800" dirty="0" smtClean="0">
                <a:solidFill>
                  <a:schemeClr val="bg2">
                    <a:lumMod val="10000"/>
                  </a:schemeClr>
                </a:solidFill>
              </a:rPr>
              <a:t>- Message</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76</a:t>
            </a:fld>
            <a:endParaRPr lang="en-US">
              <a:solidFill>
                <a:schemeClr val="bg2">
                  <a:lumMod val="10000"/>
                </a:schemeClr>
              </a:solidFill>
            </a:endParaRPr>
          </a:p>
        </p:txBody>
      </p:sp>
      <p:grpSp>
        <p:nvGrpSpPr>
          <p:cNvPr id="13" name="Group 12"/>
          <p:cNvGrpSpPr/>
          <p:nvPr/>
        </p:nvGrpSpPr>
        <p:grpSpPr>
          <a:xfrm>
            <a:off x="244548" y="2368309"/>
            <a:ext cx="2535879" cy="3923640"/>
            <a:chOff x="6501243" y="1988288"/>
            <a:chExt cx="2535879" cy="3923640"/>
          </a:xfrm>
        </p:grpSpPr>
        <p:sp>
          <p:nvSpPr>
            <p:cNvPr id="15" name="Rectangle 14"/>
            <p:cNvSpPr/>
            <p:nvPr/>
          </p:nvSpPr>
          <p:spPr>
            <a:xfrm>
              <a:off x="6697273" y="3222562"/>
              <a:ext cx="21378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a:t>
              </a:r>
              <a:r>
                <a:rPr lang="en-US" dirty="0" smtClean="0">
                  <a:solidFill>
                    <a:schemeClr val="bg2">
                      <a:lumMod val="10000"/>
                    </a:schemeClr>
                  </a:solidFill>
                </a:rPr>
                <a:t>0.0508</a:t>
              </a:r>
              <a:endParaRPr lang="en-US" dirty="0">
                <a:solidFill>
                  <a:schemeClr val="bg2">
                    <a:lumMod val="10000"/>
                  </a:schemeClr>
                </a:solidFill>
              </a:endParaRPr>
            </a:p>
            <a:p>
              <a:pPr>
                <a:tabLst>
                  <a:tab pos="1201738" algn="l"/>
                </a:tabLst>
              </a:pPr>
              <a:r>
                <a:rPr lang="en-US" dirty="0">
                  <a:solidFill>
                    <a:schemeClr val="bg2">
                      <a:lumMod val="10000"/>
                    </a:schemeClr>
                  </a:solidFill>
                </a:rPr>
                <a:t>Contempt	</a:t>
              </a:r>
              <a:r>
                <a:rPr lang="en-US" dirty="0" smtClean="0">
                  <a:solidFill>
                    <a:schemeClr val="bg2">
                      <a:lumMod val="10000"/>
                    </a:schemeClr>
                  </a:solidFill>
                </a:rPr>
                <a:t>0.0111</a:t>
              </a:r>
              <a:endParaRPr lang="en-US" dirty="0">
                <a:solidFill>
                  <a:schemeClr val="bg2">
                    <a:lumMod val="10000"/>
                  </a:schemeClr>
                </a:solidFill>
              </a:endParaRPr>
            </a:p>
            <a:p>
              <a:pPr>
                <a:tabLst>
                  <a:tab pos="1201738" algn="l"/>
                </a:tabLst>
              </a:pPr>
              <a:r>
                <a:rPr lang="en-US" dirty="0">
                  <a:solidFill>
                    <a:schemeClr val="bg2">
                      <a:lumMod val="10000"/>
                    </a:schemeClr>
                  </a:solidFill>
                </a:rPr>
                <a:t>Disgust	</a:t>
              </a:r>
              <a:r>
                <a:rPr lang="en-US" dirty="0" smtClean="0">
                  <a:solidFill>
                    <a:schemeClr val="bg2">
                      <a:lumMod val="10000"/>
                    </a:schemeClr>
                  </a:solidFill>
                </a:rPr>
                <a:t>0.0102</a:t>
              </a:r>
              <a:endParaRPr lang="en-US" dirty="0">
                <a:solidFill>
                  <a:schemeClr val="bg2">
                    <a:lumMod val="10000"/>
                  </a:schemeClr>
                </a:solidFill>
              </a:endParaRPr>
            </a:p>
            <a:p>
              <a:pPr>
                <a:tabLst>
                  <a:tab pos="1201738" algn="l"/>
                </a:tabLst>
              </a:pPr>
              <a:r>
                <a:rPr lang="en-US" dirty="0">
                  <a:solidFill>
                    <a:schemeClr val="bg2">
                      <a:lumMod val="10000"/>
                    </a:schemeClr>
                  </a:solidFill>
                </a:rPr>
                <a:t>Fear	</a:t>
              </a:r>
              <a:r>
                <a:rPr lang="en-US" dirty="0" smtClean="0">
                  <a:solidFill>
                    <a:schemeClr val="bg2">
                      <a:lumMod val="10000"/>
                    </a:schemeClr>
                  </a:solidFill>
                </a:rPr>
                <a:t>0.0002</a:t>
              </a:r>
              <a:endParaRPr lang="en-US" dirty="0">
                <a:solidFill>
                  <a:schemeClr val="bg2">
                    <a:lumMod val="10000"/>
                  </a:schemeClr>
                </a:solidFill>
              </a:endParaRPr>
            </a:p>
            <a:p>
              <a:pPr>
                <a:tabLst>
                  <a:tab pos="1201738" algn="l"/>
                </a:tabLst>
              </a:pPr>
              <a:r>
                <a:rPr lang="en-US" dirty="0">
                  <a:solidFill>
                    <a:schemeClr val="bg2">
                      <a:lumMod val="10000"/>
                    </a:schemeClr>
                  </a:solidFill>
                </a:rPr>
                <a:t>Happiness	</a:t>
              </a:r>
              <a:r>
                <a:rPr lang="en-US" dirty="0" smtClean="0">
                  <a:solidFill>
                    <a:schemeClr val="bg2">
                      <a:lumMod val="10000"/>
                    </a:schemeClr>
                  </a:solidFill>
                </a:rPr>
                <a:t>0.9927</a:t>
              </a:r>
              <a:endParaRPr lang="en-US" dirty="0">
                <a:solidFill>
                  <a:schemeClr val="bg2">
                    <a:lumMod val="10000"/>
                  </a:schemeClr>
                </a:solidFill>
              </a:endParaRP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a:t>
              </a:r>
              <a:r>
                <a:rPr lang="en-US" dirty="0" smtClean="0">
                  <a:solidFill>
                    <a:schemeClr val="bg2">
                      <a:lumMod val="10000"/>
                    </a:schemeClr>
                  </a:solidFill>
                </a:rPr>
                <a:t>0.0019</a:t>
              </a:r>
              <a:endParaRPr lang="en-US" dirty="0">
                <a:solidFill>
                  <a:schemeClr val="bg2">
                    <a:lumMod val="10000"/>
                  </a:schemeClr>
                </a:solidFill>
              </a:endParaRPr>
            </a:p>
            <a:p>
              <a:pPr>
                <a:tabLst>
                  <a:tab pos="1201738" algn="l"/>
                </a:tabLst>
              </a:pPr>
              <a:r>
                <a:rPr lang="en-US" dirty="0">
                  <a:solidFill>
                    <a:schemeClr val="bg2">
                      <a:lumMod val="10000"/>
                    </a:schemeClr>
                  </a:solidFill>
                </a:rPr>
                <a:t>Surprise	</a:t>
              </a:r>
              <a:r>
                <a:rPr lang="en-US" dirty="0" smtClean="0">
                  <a:solidFill>
                    <a:schemeClr val="bg2">
                      <a:lumMod val="10000"/>
                    </a:schemeClr>
                  </a:solidFill>
                </a:rPr>
                <a:t>0.0047</a:t>
              </a:r>
              <a:endParaRPr lang="en-US" dirty="0">
                <a:solidFill>
                  <a:schemeClr val="bg2">
                    <a:lumMod val="10000"/>
                  </a:schemeClr>
                </a:solidFill>
              </a:endParaRPr>
            </a:p>
          </p:txBody>
        </p:sp>
        <p:grpSp>
          <p:nvGrpSpPr>
            <p:cNvPr id="18" name="Group 17"/>
            <p:cNvGrpSpPr/>
            <p:nvPr/>
          </p:nvGrpSpPr>
          <p:grpSpPr>
            <a:xfrm>
              <a:off x="6501243" y="1988288"/>
              <a:ext cx="2535879" cy="3923640"/>
              <a:chOff x="5901903" y="2141768"/>
              <a:chExt cx="2683824" cy="4527007"/>
            </a:xfrm>
          </p:grpSpPr>
          <p:sp>
            <p:nvSpPr>
              <p:cNvPr id="19" name="Rectangle 18"/>
              <p:cNvSpPr/>
              <p:nvPr/>
            </p:nvSpPr>
            <p:spPr>
              <a:xfrm>
                <a:off x="5901903" y="2425221"/>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 name="TextBox 19"/>
              <p:cNvSpPr txBox="1"/>
              <p:nvPr/>
            </p:nvSpPr>
            <p:spPr>
              <a:xfrm>
                <a:off x="6858132" y="2141768"/>
                <a:ext cx="816367" cy="439443"/>
              </a:xfrm>
              <a:prstGeom prst="rect">
                <a:avLst/>
              </a:prstGeom>
              <a:solidFill>
                <a:schemeClr val="bg1"/>
              </a:solidFill>
              <a:ln w="19050">
                <a:solidFill>
                  <a:schemeClr val="accent1">
                    <a:lumMod val="75000"/>
                  </a:schemeClr>
                </a:solidFill>
              </a:ln>
            </p:spPr>
            <p:txBody>
              <a:bodyPr wrap="none" rtlCol="0">
                <a:spAutoFit/>
              </a:bodyPr>
              <a:lstStyle/>
              <a:p>
                <a:r>
                  <a:rPr lang="en-US" sz="1875" b="1" dirty="0">
                    <a:solidFill>
                      <a:schemeClr val="bg2">
                        <a:lumMod val="10000"/>
                      </a:schemeClr>
                    </a:solidFill>
                  </a:rPr>
                  <a:t>Input</a:t>
                </a:r>
              </a:p>
            </p:txBody>
          </p:sp>
        </p:grpSp>
      </p:grpSp>
      <p:sp>
        <p:nvSpPr>
          <p:cNvPr id="21" name="Rectangle 20"/>
          <p:cNvSpPr/>
          <p:nvPr/>
        </p:nvSpPr>
        <p:spPr>
          <a:xfrm>
            <a:off x="440578" y="2877534"/>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smtClean="0">
                <a:solidFill>
                  <a:schemeClr val="bg2">
                    <a:lumMod val="10000"/>
                  </a:schemeClr>
                </a:solidFill>
              </a:rPr>
              <a:t>Age</a:t>
            </a:r>
            <a:r>
              <a:rPr lang="en-US" dirty="0" smtClean="0">
                <a:solidFill>
                  <a:schemeClr val="bg2">
                    <a:lumMod val="10000"/>
                  </a:schemeClr>
                </a:solidFill>
              </a:rPr>
              <a:t>	20.7</a:t>
            </a:r>
          </a:p>
          <a:p>
            <a:pPr>
              <a:tabLst>
                <a:tab pos="973138" algn="l"/>
              </a:tabLst>
            </a:pPr>
            <a:r>
              <a:rPr lang="en-US" dirty="0" smtClean="0">
                <a:solidFill>
                  <a:schemeClr val="bg2">
                    <a:lumMod val="10000"/>
                  </a:schemeClr>
                </a:solidFill>
              </a:rPr>
              <a:t>Gender	Female</a:t>
            </a:r>
          </a:p>
        </p:txBody>
      </p:sp>
      <p:sp>
        <p:nvSpPr>
          <p:cNvPr id="12" name="TextBox 11"/>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7107311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918270" y="3484378"/>
            <a:ext cx="4056273" cy="1063178"/>
          </a:xfrm>
          <a:prstGeom prst="rect">
            <a:avLst/>
          </a:prstGeom>
          <a:noFill/>
          <a:ln w="28575">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smtClean="0">
                <a:solidFill>
                  <a:schemeClr val="bg2">
                    <a:lumMod val="10000"/>
                  </a:schemeClr>
                </a:solidFill>
                <a:latin typeface="Cambria" panose="02040503050406030204" pitchFamily="18" charset="0"/>
              </a:rPr>
              <a:t>Bà </a:t>
            </a:r>
            <a:r>
              <a:rPr lang="en-US" sz="3000" b="1" dirty="0" err="1" smtClean="0">
                <a:solidFill>
                  <a:schemeClr val="bg2">
                    <a:lumMod val="10000"/>
                  </a:schemeClr>
                </a:solidFill>
                <a:latin typeface="Cambria" panose="02040503050406030204" pitchFamily="18" charset="0"/>
              </a:rPr>
              <a:t>ấy</a:t>
            </a:r>
            <a:r>
              <a:rPr lang="en-US" sz="3000" b="1" dirty="0" smtClean="0">
                <a:solidFill>
                  <a:schemeClr val="bg2">
                    <a:lumMod val="10000"/>
                  </a:schemeClr>
                </a:solidFill>
                <a:latin typeface="Cambria" panose="02040503050406030204" pitchFamily="18" charset="0"/>
              </a:rPr>
              <a:t> </a:t>
            </a:r>
            <a:r>
              <a:rPr lang="en-US" sz="3000" b="1" dirty="0" err="1">
                <a:solidFill>
                  <a:schemeClr val="bg2">
                    <a:lumMod val="10000"/>
                  </a:schemeClr>
                </a:solidFill>
                <a:latin typeface="Cambria" panose="02040503050406030204" pitchFamily="18" charset="0"/>
              </a:rPr>
              <a:t>có</a:t>
            </a:r>
            <a:r>
              <a:rPr lang="en-US" sz="3000" b="1" dirty="0">
                <a:solidFill>
                  <a:schemeClr val="bg2">
                    <a:lumMod val="10000"/>
                  </a:schemeClr>
                </a:solidFill>
                <a:latin typeface="Cambria" panose="02040503050406030204" pitchFamily="18" charset="0"/>
              </a:rPr>
              <a:t> </a:t>
            </a:r>
            <a:r>
              <a:rPr lang="en-US" sz="3000" b="1" dirty="0" err="1">
                <a:solidFill>
                  <a:schemeClr val="bg2">
                    <a:lumMod val="10000"/>
                  </a:schemeClr>
                </a:solidFill>
                <a:latin typeface="Cambria" panose="02040503050406030204" pitchFamily="18" charset="0"/>
              </a:rPr>
              <a:t>vẻ</a:t>
            </a:r>
            <a:r>
              <a:rPr lang="en-US" sz="3000" b="1" dirty="0">
                <a:solidFill>
                  <a:schemeClr val="bg2">
                    <a:lumMod val="10000"/>
                  </a:schemeClr>
                </a:solidFill>
                <a:latin typeface="Cambria" panose="02040503050406030204" pitchFamily="18" charset="0"/>
              </a:rPr>
              <a:t> </a:t>
            </a:r>
            <a:r>
              <a:rPr lang="en-US" sz="3000" b="1" dirty="0" err="1">
                <a:solidFill>
                  <a:schemeClr val="bg2">
                    <a:lumMod val="10000"/>
                  </a:schemeClr>
                </a:solidFill>
                <a:latin typeface="Cambria" panose="02040503050406030204" pitchFamily="18" charset="0"/>
              </a:rPr>
              <a:t>rất</a:t>
            </a:r>
            <a:r>
              <a:rPr lang="en-US" sz="3000" b="1" dirty="0">
                <a:solidFill>
                  <a:schemeClr val="bg2">
                    <a:lumMod val="10000"/>
                  </a:schemeClr>
                </a:solidFill>
                <a:latin typeface="Cambria" panose="02040503050406030204" pitchFamily="18" charset="0"/>
              </a:rPr>
              <a:t> </a:t>
            </a:r>
            <a:r>
              <a:rPr lang="en-US" sz="3000" b="1" dirty="0" err="1">
                <a:solidFill>
                  <a:schemeClr val="bg2">
                    <a:lumMod val="10000"/>
                  </a:schemeClr>
                </a:solidFill>
                <a:latin typeface="Cambria" panose="02040503050406030204" pitchFamily="18" charset="0"/>
              </a:rPr>
              <a:t>vui</a:t>
            </a:r>
            <a:r>
              <a:rPr lang="en-US" sz="3000" b="1" dirty="0">
                <a:solidFill>
                  <a:schemeClr val="bg2">
                    <a:lumMod val="10000"/>
                  </a:schemeClr>
                </a:solidFill>
                <a:latin typeface="Cambria" panose="02040503050406030204" pitchFamily="18" charset="0"/>
              </a:rPr>
              <a:t> </a:t>
            </a:r>
            <a:r>
              <a:rPr lang="en-US" sz="3000" b="1" dirty="0" err="1">
                <a:solidFill>
                  <a:schemeClr val="bg2">
                    <a:lumMod val="10000"/>
                  </a:schemeClr>
                </a:solidFill>
                <a:latin typeface="Cambria" panose="02040503050406030204" pitchFamily="18" charset="0"/>
              </a:rPr>
              <a:t>vẻ</a:t>
            </a:r>
            <a:r>
              <a:rPr lang="en-US" sz="3200" b="1" dirty="0">
                <a:solidFill>
                  <a:schemeClr val="bg2">
                    <a:lumMod val="10000"/>
                  </a:schemeClr>
                </a:solidFill>
                <a:latin typeface="Cambria" panose="02040503050406030204" pitchFamily="18" charset="0"/>
              </a:rPr>
              <a:t>.</a:t>
            </a:r>
          </a:p>
        </p:txBody>
      </p:sp>
      <p:sp>
        <p:nvSpPr>
          <p:cNvPr id="14" name="TextBox 13"/>
          <p:cNvSpPr txBox="1"/>
          <p:nvPr/>
        </p:nvSpPr>
        <p:spPr>
          <a:xfrm>
            <a:off x="6462940" y="3221163"/>
            <a:ext cx="966931" cy="380873"/>
          </a:xfrm>
          <a:prstGeom prst="rect">
            <a:avLst/>
          </a:prstGeom>
          <a:solidFill>
            <a:schemeClr val="bg1"/>
          </a:solidFill>
          <a:ln w="19050">
            <a:solidFill>
              <a:schemeClr val="accent1">
                <a:lumMod val="75000"/>
              </a:schemeClr>
            </a:solidFill>
          </a:ln>
        </p:spPr>
        <p:txBody>
          <a:bodyPr wrap="none" rtlCol="0">
            <a:spAutoFit/>
          </a:bodyPr>
          <a:lstStyle/>
          <a:p>
            <a:r>
              <a:rPr lang="en-US" sz="1875" b="1" dirty="0" smtClean="0">
                <a:solidFill>
                  <a:schemeClr val="bg2">
                    <a:lumMod val="10000"/>
                  </a:schemeClr>
                </a:solidFill>
              </a:rPr>
              <a:t>Output</a:t>
            </a:r>
            <a:endParaRPr lang="en-US" sz="1875" b="1" dirty="0">
              <a:solidFill>
                <a:schemeClr val="bg2">
                  <a:lumMod val="10000"/>
                </a:schemeClr>
              </a:solidFill>
            </a:endParaRPr>
          </a:p>
        </p:txBody>
      </p:sp>
      <p:sp>
        <p:nvSpPr>
          <p:cNvPr id="1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Point </a:t>
            </a:r>
            <a:r>
              <a:rPr lang="en-US" sz="2800" dirty="0" smtClean="0">
                <a:solidFill>
                  <a:schemeClr val="bg2">
                    <a:lumMod val="10000"/>
                  </a:schemeClr>
                </a:solidFill>
              </a:rPr>
              <a:t>- Message</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77</a:t>
            </a:fld>
            <a:endParaRPr lang="en-US">
              <a:solidFill>
                <a:schemeClr val="bg2">
                  <a:lumMod val="10000"/>
                </a:schemeClr>
              </a:solidFill>
            </a:endParaRPr>
          </a:p>
        </p:txBody>
      </p:sp>
      <p:grpSp>
        <p:nvGrpSpPr>
          <p:cNvPr id="16" name="Group 15"/>
          <p:cNvGrpSpPr/>
          <p:nvPr/>
        </p:nvGrpSpPr>
        <p:grpSpPr>
          <a:xfrm>
            <a:off x="244548" y="2368309"/>
            <a:ext cx="2535879" cy="3923640"/>
            <a:chOff x="6501243" y="1988288"/>
            <a:chExt cx="2535879" cy="3923640"/>
          </a:xfrm>
        </p:grpSpPr>
        <p:sp>
          <p:nvSpPr>
            <p:cNvPr id="20" name="Rectangle 19"/>
            <p:cNvSpPr/>
            <p:nvPr/>
          </p:nvSpPr>
          <p:spPr>
            <a:xfrm>
              <a:off x="6697273" y="3222562"/>
              <a:ext cx="2137843"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a:t>
              </a:r>
              <a:r>
                <a:rPr lang="en-US" dirty="0" smtClean="0">
                  <a:solidFill>
                    <a:schemeClr val="bg2">
                      <a:lumMod val="10000"/>
                    </a:schemeClr>
                  </a:solidFill>
                </a:rPr>
                <a:t>0.0508</a:t>
              </a:r>
              <a:endParaRPr lang="en-US" dirty="0">
                <a:solidFill>
                  <a:schemeClr val="bg2">
                    <a:lumMod val="10000"/>
                  </a:schemeClr>
                </a:solidFill>
              </a:endParaRPr>
            </a:p>
            <a:p>
              <a:pPr>
                <a:tabLst>
                  <a:tab pos="1201738" algn="l"/>
                </a:tabLst>
              </a:pPr>
              <a:r>
                <a:rPr lang="en-US" dirty="0">
                  <a:solidFill>
                    <a:schemeClr val="bg2">
                      <a:lumMod val="10000"/>
                    </a:schemeClr>
                  </a:solidFill>
                </a:rPr>
                <a:t>Contempt	</a:t>
              </a:r>
              <a:r>
                <a:rPr lang="en-US" dirty="0" smtClean="0">
                  <a:solidFill>
                    <a:schemeClr val="bg2">
                      <a:lumMod val="10000"/>
                    </a:schemeClr>
                  </a:solidFill>
                </a:rPr>
                <a:t>0.0111</a:t>
              </a:r>
              <a:endParaRPr lang="en-US" dirty="0">
                <a:solidFill>
                  <a:schemeClr val="bg2">
                    <a:lumMod val="10000"/>
                  </a:schemeClr>
                </a:solidFill>
              </a:endParaRPr>
            </a:p>
            <a:p>
              <a:pPr>
                <a:tabLst>
                  <a:tab pos="1201738" algn="l"/>
                </a:tabLst>
              </a:pPr>
              <a:r>
                <a:rPr lang="en-US" dirty="0">
                  <a:solidFill>
                    <a:schemeClr val="bg2">
                      <a:lumMod val="10000"/>
                    </a:schemeClr>
                  </a:solidFill>
                </a:rPr>
                <a:t>Disgust	</a:t>
              </a:r>
              <a:r>
                <a:rPr lang="en-US" dirty="0" smtClean="0">
                  <a:solidFill>
                    <a:schemeClr val="bg2">
                      <a:lumMod val="10000"/>
                    </a:schemeClr>
                  </a:solidFill>
                </a:rPr>
                <a:t>0.0102</a:t>
              </a:r>
              <a:endParaRPr lang="en-US" dirty="0">
                <a:solidFill>
                  <a:schemeClr val="bg2">
                    <a:lumMod val="10000"/>
                  </a:schemeClr>
                </a:solidFill>
              </a:endParaRPr>
            </a:p>
            <a:p>
              <a:pPr>
                <a:tabLst>
                  <a:tab pos="1201738" algn="l"/>
                </a:tabLst>
              </a:pPr>
              <a:r>
                <a:rPr lang="en-US" dirty="0">
                  <a:solidFill>
                    <a:schemeClr val="bg2">
                      <a:lumMod val="10000"/>
                    </a:schemeClr>
                  </a:solidFill>
                </a:rPr>
                <a:t>Fear	</a:t>
              </a:r>
              <a:r>
                <a:rPr lang="en-US" dirty="0" smtClean="0">
                  <a:solidFill>
                    <a:schemeClr val="bg2">
                      <a:lumMod val="10000"/>
                    </a:schemeClr>
                  </a:solidFill>
                </a:rPr>
                <a:t>0.0002</a:t>
              </a:r>
              <a:endParaRPr lang="en-US" dirty="0">
                <a:solidFill>
                  <a:schemeClr val="bg2">
                    <a:lumMod val="10000"/>
                  </a:schemeClr>
                </a:solidFill>
              </a:endParaRPr>
            </a:p>
            <a:p>
              <a:pPr>
                <a:tabLst>
                  <a:tab pos="1201738" algn="l"/>
                </a:tabLst>
              </a:pPr>
              <a:r>
                <a:rPr lang="en-US" dirty="0">
                  <a:solidFill>
                    <a:schemeClr val="bg2">
                      <a:lumMod val="10000"/>
                    </a:schemeClr>
                  </a:solidFill>
                </a:rPr>
                <a:t>Happiness	</a:t>
              </a:r>
              <a:r>
                <a:rPr lang="en-US" dirty="0" smtClean="0">
                  <a:solidFill>
                    <a:schemeClr val="bg2">
                      <a:lumMod val="10000"/>
                    </a:schemeClr>
                  </a:solidFill>
                </a:rPr>
                <a:t>0.9927</a:t>
              </a:r>
              <a:endParaRPr lang="en-US" dirty="0">
                <a:solidFill>
                  <a:schemeClr val="bg2">
                    <a:lumMod val="10000"/>
                  </a:schemeClr>
                </a:solidFill>
              </a:endParaRP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a:t>
              </a:r>
              <a:r>
                <a:rPr lang="en-US" dirty="0" smtClean="0">
                  <a:solidFill>
                    <a:schemeClr val="bg2">
                      <a:lumMod val="10000"/>
                    </a:schemeClr>
                  </a:solidFill>
                </a:rPr>
                <a:t>0.0019</a:t>
              </a:r>
              <a:endParaRPr lang="en-US" dirty="0">
                <a:solidFill>
                  <a:schemeClr val="bg2">
                    <a:lumMod val="10000"/>
                  </a:schemeClr>
                </a:solidFill>
              </a:endParaRPr>
            </a:p>
            <a:p>
              <a:pPr>
                <a:tabLst>
                  <a:tab pos="1201738" algn="l"/>
                </a:tabLst>
              </a:pPr>
              <a:r>
                <a:rPr lang="en-US" dirty="0">
                  <a:solidFill>
                    <a:schemeClr val="bg2">
                      <a:lumMod val="10000"/>
                    </a:schemeClr>
                  </a:solidFill>
                </a:rPr>
                <a:t>Surprise	</a:t>
              </a:r>
              <a:r>
                <a:rPr lang="en-US" dirty="0" smtClean="0">
                  <a:solidFill>
                    <a:schemeClr val="bg2">
                      <a:lumMod val="10000"/>
                    </a:schemeClr>
                  </a:solidFill>
                </a:rPr>
                <a:t>0.0047</a:t>
              </a:r>
              <a:endParaRPr lang="en-US" dirty="0">
                <a:solidFill>
                  <a:schemeClr val="bg2">
                    <a:lumMod val="10000"/>
                  </a:schemeClr>
                </a:solidFill>
              </a:endParaRPr>
            </a:p>
          </p:txBody>
        </p:sp>
        <p:grpSp>
          <p:nvGrpSpPr>
            <p:cNvPr id="21" name="Group 20"/>
            <p:cNvGrpSpPr/>
            <p:nvPr/>
          </p:nvGrpSpPr>
          <p:grpSpPr>
            <a:xfrm>
              <a:off x="6501243" y="1988288"/>
              <a:ext cx="2535879" cy="3923640"/>
              <a:chOff x="5901903" y="2141768"/>
              <a:chExt cx="2683824" cy="4527007"/>
            </a:xfrm>
          </p:grpSpPr>
          <p:sp>
            <p:nvSpPr>
              <p:cNvPr id="22" name="Rectangle 21"/>
              <p:cNvSpPr/>
              <p:nvPr/>
            </p:nvSpPr>
            <p:spPr>
              <a:xfrm>
                <a:off x="5901903" y="2425221"/>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 name="TextBox 22"/>
              <p:cNvSpPr txBox="1"/>
              <p:nvPr/>
            </p:nvSpPr>
            <p:spPr>
              <a:xfrm>
                <a:off x="6858132" y="2141768"/>
                <a:ext cx="816367" cy="439443"/>
              </a:xfrm>
              <a:prstGeom prst="rect">
                <a:avLst/>
              </a:prstGeom>
              <a:solidFill>
                <a:schemeClr val="bg1"/>
              </a:solidFill>
              <a:ln w="19050">
                <a:solidFill>
                  <a:schemeClr val="accent1">
                    <a:lumMod val="75000"/>
                  </a:schemeClr>
                </a:solidFill>
              </a:ln>
            </p:spPr>
            <p:txBody>
              <a:bodyPr wrap="none" rtlCol="0">
                <a:spAutoFit/>
              </a:bodyPr>
              <a:lstStyle/>
              <a:p>
                <a:r>
                  <a:rPr lang="en-US" sz="1875" b="1" dirty="0">
                    <a:solidFill>
                      <a:schemeClr val="bg2">
                        <a:lumMod val="10000"/>
                      </a:schemeClr>
                    </a:solidFill>
                  </a:rPr>
                  <a:t>Input</a:t>
                </a:r>
              </a:p>
            </p:txBody>
          </p:sp>
        </p:grpSp>
      </p:grpSp>
      <p:grpSp>
        <p:nvGrpSpPr>
          <p:cNvPr id="25" name="Group 24"/>
          <p:cNvGrpSpPr/>
          <p:nvPr/>
        </p:nvGrpSpPr>
        <p:grpSpPr>
          <a:xfrm>
            <a:off x="2578421" y="3021397"/>
            <a:ext cx="2206762" cy="1419260"/>
            <a:chOff x="2815734" y="3633205"/>
            <a:chExt cx="2206762" cy="1419260"/>
          </a:xfrm>
        </p:grpSpPr>
        <p:sp>
          <p:nvSpPr>
            <p:cNvPr id="26" name="Rectangle 25"/>
            <p:cNvSpPr/>
            <p:nvPr/>
          </p:nvSpPr>
          <p:spPr>
            <a:xfrm>
              <a:off x="3017740" y="3633205"/>
              <a:ext cx="1978195" cy="62796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2">
                    <a:lumMod val="10000"/>
                  </a:schemeClr>
                </a:solidFill>
              </a:endParaRPr>
            </a:p>
            <a:p>
              <a:pPr algn="ctr"/>
              <a:r>
                <a:rPr lang="en-US" dirty="0">
                  <a:solidFill>
                    <a:schemeClr val="bg2">
                      <a:lumMod val="10000"/>
                    </a:schemeClr>
                  </a:solidFill>
                </a:rPr>
                <a:t>Analyze Emotion Point Algorithms</a:t>
              </a:r>
              <a:endParaRPr lang="en-US" dirty="0" smtClean="0">
                <a:solidFill>
                  <a:schemeClr val="bg2">
                    <a:lumMod val="10000"/>
                  </a:schemeClr>
                </a:solidFill>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0823" y="4449711"/>
              <a:ext cx="602754" cy="602754"/>
            </a:xfrm>
            <a:prstGeom prst="rect">
              <a:avLst/>
            </a:prstGeom>
          </p:spPr>
        </p:pic>
        <p:sp>
          <p:nvSpPr>
            <p:cNvPr id="29" name="Right Arrow 28"/>
            <p:cNvSpPr/>
            <p:nvPr/>
          </p:nvSpPr>
          <p:spPr>
            <a:xfrm>
              <a:off x="2815734" y="4591480"/>
              <a:ext cx="733497" cy="321383"/>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lumMod val="10000"/>
                  </a:schemeClr>
                </a:solidFill>
              </a:endParaRPr>
            </a:p>
          </p:txBody>
        </p:sp>
        <p:sp>
          <p:nvSpPr>
            <p:cNvPr id="30" name="Right Arrow 29"/>
            <p:cNvSpPr/>
            <p:nvPr/>
          </p:nvSpPr>
          <p:spPr>
            <a:xfrm>
              <a:off x="4335169" y="4591479"/>
              <a:ext cx="687327" cy="321385"/>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lumMod val="10000"/>
                  </a:schemeClr>
                </a:solidFill>
              </a:endParaRPr>
            </a:p>
          </p:txBody>
        </p:sp>
      </p:grpSp>
      <p:sp>
        <p:nvSpPr>
          <p:cNvPr id="28" name="Rectangle 27"/>
          <p:cNvSpPr/>
          <p:nvPr/>
        </p:nvSpPr>
        <p:spPr>
          <a:xfrm>
            <a:off x="440578" y="2877534"/>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smtClean="0">
                <a:solidFill>
                  <a:schemeClr val="bg2">
                    <a:lumMod val="10000"/>
                  </a:schemeClr>
                </a:solidFill>
              </a:rPr>
              <a:t>Age</a:t>
            </a:r>
            <a:r>
              <a:rPr lang="en-US" dirty="0" smtClean="0">
                <a:solidFill>
                  <a:schemeClr val="bg2">
                    <a:lumMod val="10000"/>
                  </a:schemeClr>
                </a:solidFill>
              </a:rPr>
              <a:t>	20.7</a:t>
            </a:r>
          </a:p>
          <a:p>
            <a:pPr>
              <a:tabLst>
                <a:tab pos="973138" algn="l"/>
              </a:tabLst>
            </a:pPr>
            <a:r>
              <a:rPr lang="en-US" dirty="0" smtClean="0">
                <a:solidFill>
                  <a:schemeClr val="bg2">
                    <a:lumMod val="10000"/>
                  </a:schemeClr>
                </a:solidFill>
              </a:rPr>
              <a:t>Gender	Female</a:t>
            </a:r>
          </a:p>
        </p:txBody>
      </p:sp>
      <p:sp>
        <p:nvSpPr>
          <p:cNvPr id="24" name="TextBox 23"/>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10440789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049198" y="3017937"/>
            <a:ext cx="4628268" cy="1063178"/>
          </a:xfrm>
          <a:prstGeom prst="rect">
            <a:avLst/>
          </a:prstGeom>
          <a:no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a:solidFill>
                  <a:schemeClr val="bg2">
                    <a:lumMod val="10000"/>
                  </a:schemeClr>
                </a:solidFill>
                <a:latin typeface="Cambria" panose="02040503050406030204" pitchFamily="18" charset="0"/>
              </a:rPr>
              <a:t>Bà </a:t>
            </a:r>
            <a:r>
              <a:rPr lang="en-US" sz="3000" b="1" dirty="0" err="1" smtClean="0">
                <a:solidFill>
                  <a:schemeClr val="bg2">
                    <a:lumMod val="10000"/>
                  </a:schemeClr>
                </a:solidFill>
                <a:latin typeface="Cambria" panose="02040503050406030204" pitchFamily="18" charset="0"/>
              </a:rPr>
              <a:t>ấy</a:t>
            </a:r>
            <a:r>
              <a:rPr lang="en-US" sz="3000" b="1" dirty="0" smtClean="0">
                <a:solidFill>
                  <a:schemeClr val="bg2">
                    <a:lumMod val="10000"/>
                  </a:schemeClr>
                </a:solidFill>
                <a:latin typeface="Cambria" panose="02040503050406030204" pitchFamily="18" charset="0"/>
              </a:rPr>
              <a:t>   </a:t>
            </a:r>
            <a:r>
              <a:rPr lang="en-US" sz="3000" b="1" dirty="0" err="1" smtClean="0">
                <a:solidFill>
                  <a:schemeClr val="bg2">
                    <a:lumMod val="10000"/>
                  </a:schemeClr>
                </a:solidFill>
                <a:latin typeface="Cambria" panose="02040503050406030204" pitchFamily="18" charset="0"/>
              </a:rPr>
              <a:t>có</a:t>
            </a:r>
            <a:r>
              <a:rPr lang="en-US" sz="3000" b="1" dirty="0" smtClean="0">
                <a:solidFill>
                  <a:schemeClr val="bg2">
                    <a:lumMod val="10000"/>
                  </a:schemeClr>
                </a:solidFill>
                <a:latin typeface="Cambria" panose="02040503050406030204" pitchFamily="18" charset="0"/>
              </a:rPr>
              <a:t> </a:t>
            </a:r>
            <a:r>
              <a:rPr lang="en-US" sz="3000" b="1" dirty="0" err="1" smtClean="0">
                <a:solidFill>
                  <a:schemeClr val="bg2">
                    <a:lumMod val="10000"/>
                  </a:schemeClr>
                </a:solidFill>
                <a:latin typeface="Cambria" panose="02040503050406030204" pitchFamily="18" charset="0"/>
              </a:rPr>
              <a:t>vẻ</a:t>
            </a:r>
            <a:r>
              <a:rPr lang="en-US" sz="3000" b="1" dirty="0" smtClean="0">
                <a:solidFill>
                  <a:schemeClr val="bg2">
                    <a:lumMod val="10000"/>
                  </a:schemeClr>
                </a:solidFill>
                <a:latin typeface="Cambria" panose="02040503050406030204" pitchFamily="18" charset="0"/>
              </a:rPr>
              <a:t> </a:t>
            </a:r>
            <a:r>
              <a:rPr lang="en-US" sz="3000" b="1" dirty="0" err="1" smtClean="0">
                <a:solidFill>
                  <a:schemeClr val="bg2">
                    <a:lumMod val="10000"/>
                  </a:schemeClr>
                </a:solidFill>
                <a:latin typeface="Cambria" panose="02040503050406030204" pitchFamily="18" charset="0"/>
              </a:rPr>
              <a:t>rất</a:t>
            </a:r>
            <a:r>
              <a:rPr lang="en-US" sz="3000" b="1" dirty="0" smtClean="0">
                <a:solidFill>
                  <a:schemeClr val="bg2">
                    <a:lumMod val="10000"/>
                  </a:schemeClr>
                </a:solidFill>
                <a:latin typeface="Cambria" panose="02040503050406030204" pitchFamily="18" charset="0"/>
              </a:rPr>
              <a:t> </a:t>
            </a:r>
            <a:r>
              <a:rPr lang="en-US" sz="3000" b="1" dirty="0" err="1">
                <a:solidFill>
                  <a:schemeClr val="bg2">
                    <a:lumMod val="10000"/>
                  </a:schemeClr>
                </a:solidFill>
                <a:latin typeface="Cambria" panose="02040503050406030204" pitchFamily="18" charset="0"/>
              </a:rPr>
              <a:t>vui</a:t>
            </a:r>
            <a:r>
              <a:rPr lang="en-US" sz="3000" b="1" dirty="0">
                <a:solidFill>
                  <a:schemeClr val="bg2">
                    <a:lumMod val="10000"/>
                  </a:schemeClr>
                </a:solidFill>
                <a:latin typeface="Cambria" panose="02040503050406030204" pitchFamily="18" charset="0"/>
              </a:rPr>
              <a:t> </a:t>
            </a:r>
            <a:r>
              <a:rPr lang="en-US" sz="3000" b="1" dirty="0" err="1">
                <a:solidFill>
                  <a:schemeClr val="bg2">
                    <a:lumMod val="10000"/>
                  </a:schemeClr>
                </a:solidFill>
                <a:latin typeface="Cambria" panose="02040503050406030204" pitchFamily="18" charset="0"/>
              </a:rPr>
              <a:t>vẻ</a:t>
            </a:r>
            <a:r>
              <a:rPr lang="en-US" sz="3200" b="1" dirty="0">
                <a:solidFill>
                  <a:schemeClr val="bg2">
                    <a:lumMod val="10000"/>
                  </a:schemeClr>
                </a:solidFill>
                <a:latin typeface="Cambria" panose="02040503050406030204" pitchFamily="18" charset="0"/>
              </a:rPr>
              <a:t>.</a:t>
            </a:r>
          </a:p>
        </p:txBody>
      </p:sp>
      <p:cxnSp>
        <p:nvCxnSpPr>
          <p:cNvPr id="3" name="Straight Connector 2"/>
          <p:cNvCxnSpPr/>
          <p:nvPr/>
        </p:nvCxnSpPr>
        <p:spPr>
          <a:xfrm>
            <a:off x="3530242" y="3017937"/>
            <a:ext cx="0" cy="14478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663634" y="4701546"/>
            <a:ext cx="2314134" cy="553998"/>
          </a:xfrm>
          <a:prstGeom prst="rect">
            <a:avLst/>
          </a:prstGeom>
          <a:ln w="28575">
            <a:solidFill>
              <a:srgbClr val="FF0000"/>
            </a:solidFill>
          </a:ln>
        </p:spPr>
        <p:txBody>
          <a:bodyPr wrap="square">
            <a:spAutoFit/>
          </a:bodyPr>
          <a:lstStyle/>
          <a:p>
            <a:pPr algn="ctr"/>
            <a:r>
              <a:rPr lang="vi-VN" sz="3000" b="1" dirty="0" smtClean="0">
                <a:solidFill>
                  <a:srgbClr val="0070C0"/>
                </a:solidFill>
                <a:latin typeface="Cambria" panose="02040503050406030204" pitchFamily="18" charset="0"/>
              </a:rPr>
              <a:t>Vị ngữ</a:t>
            </a:r>
            <a:endParaRPr lang="en-US" sz="3000" dirty="0">
              <a:solidFill>
                <a:srgbClr val="0070C0"/>
              </a:solidFill>
            </a:endParaRPr>
          </a:p>
        </p:txBody>
      </p:sp>
      <p:cxnSp>
        <p:nvCxnSpPr>
          <p:cNvPr id="8" name="Straight Connector 7"/>
          <p:cNvCxnSpPr/>
          <p:nvPr/>
        </p:nvCxnSpPr>
        <p:spPr>
          <a:xfrm>
            <a:off x="2349500" y="3870017"/>
            <a:ext cx="1003300"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02932" y="3870017"/>
            <a:ext cx="2685168"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8" idx="0"/>
          </p:cNvCxnSpPr>
          <p:nvPr/>
        </p:nvCxnSpPr>
        <p:spPr>
          <a:xfrm flipH="1" flipV="1">
            <a:off x="4859602" y="3870017"/>
            <a:ext cx="961099" cy="8315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34655" y="4701546"/>
            <a:ext cx="1756145" cy="553998"/>
          </a:xfrm>
          <a:prstGeom prst="rect">
            <a:avLst/>
          </a:prstGeom>
          <a:ln w="28575">
            <a:solidFill>
              <a:srgbClr val="FF0000"/>
            </a:solidFill>
          </a:ln>
        </p:spPr>
        <p:txBody>
          <a:bodyPr wrap="square">
            <a:spAutoFit/>
          </a:bodyPr>
          <a:lstStyle/>
          <a:p>
            <a:pPr algn="ctr"/>
            <a:r>
              <a:rPr lang="en-US" sz="3000" b="1" dirty="0" smtClean="0">
                <a:solidFill>
                  <a:srgbClr val="0070C0"/>
                </a:solidFill>
                <a:latin typeface="Cambria" panose="02040503050406030204" pitchFamily="18" charset="0"/>
              </a:rPr>
              <a:t>C</a:t>
            </a:r>
            <a:r>
              <a:rPr lang="vi-VN" sz="3000" b="1" dirty="0" smtClean="0">
                <a:solidFill>
                  <a:srgbClr val="0070C0"/>
                </a:solidFill>
                <a:latin typeface="Cambria" panose="02040503050406030204" pitchFamily="18" charset="0"/>
              </a:rPr>
              <a:t>hủ ngữ</a:t>
            </a:r>
            <a:endParaRPr lang="en-US" sz="3000" dirty="0">
              <a:solidFill>
                <a:srgbClr val="0070C0"/>
              </a:solidFill>
            </a:endParaRPr>
          </a:p>
        </p:txBody>
      </p:sp>
      <p:cxnSp>
        <p:nvCxnSpPr>
          <p:cNvPr id="15" name="Straight Arrow Connector 14"/>
          <p:cNvCxnSpPr>
            <a:stCxn id="14" idx="0"/>
          </p:cNvCxnSpPr>
          <p:nvPr/>
        </p:nvCxnSpPr>
        <p:spPr>
          <a:xfrm flipV="1">
            <a:off x="1712728" y="3870017"/>
            <a:ext cx="1172461" cy="8315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7"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Point </a:t>
            </a:r>
            <a:r>
              <a:rPr lang="en-US" sz="2800" dirty="0" smtClean="0">
                <a:solidFill>
                  <a:schemeClr val="bg2">
                    <a:lumMod val="10000"/>
                  </a:schemeClr>
                </a:solidFill>
              </a:rPr>
              <a:t>- Message</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78</a:t>
            </a:fld>
            <a:endParaRPr lang="en-US">
              <a:solidFill>
                <a:schemeClr val="bg2">
                  <a:lumMod val="10000"/>
                </a:schemeClr>
              </a:solidFill>
            </a:endParaRPr>
          </a:p>
        </p:txBody>
      </p:sp>
      <p:sp>
        <p:nvSpPr>
          <p:cNvPr id="20" name="TextBox 19"/>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17341164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049198" y="3017937"/>
            <a:ext cx="4628268" cy="1063178"/>
          </a:xfrm>
          <a:prstGeom prst="rect">
            <a:avLst/>
          </a:prstGeom>
          <a:no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a:solidFill>
                  <a:schemeClr val="bg2">
                    <a:lumMod val="10000"/>
                  </a:schemeClr>
                </a:solidFill>
                <a:latin typeface="Cambria" panose="02040503050406030204" pitchFamily="18" charset="0"/>
              </a:rPr>
              <a:t>Bà </a:t>
            </a:r>
            <a:r>
              <a:rPr lang="en-US" sz="3000" b="1" dirty="0" err="1" smtClean="0">
                <a:solidFill>
                  <a:schemeClr val="bg2">
                    <a:lumMod val="10000"/>
                  </a:schemeClr>
                </a:solidFill>
                <a:latin typeface="Cambria" panose="02040503050406030204" pitchFamily="18" charset="0"/>
              </a:rPr>
              <a:t>ấy</a:t>
            </a:r>
            <a:r>
              <a:rPr lang="en-US" sz="3000" b="1" dirty="0" smtClean="0">
                <a:solidFill>
                  <a:schemeClr val="bg2">
                    <a:lumMod val="10000"/>
                  </a:schemeClr>
                </a:solidFill>
                <a:latin typeface="Cambria" panose="02040503050406030204" pitchFamily="18" charset="0"/>
              </a:rPr>
              <a:t>   </a:t>
            </a:r>
            <a:r>
              <a:rPr lang="en-US" sz="3000" b="1" dirty="0" err="1" smtClean="0">
                <a:solidFill>
                  <a:schemeClr val="bg2">
                    <a:lumMod val="10000"/>
                  </a:schemeClr>
                </a:solidFill>
                <a:latin typeface="Cambria" panose="02040503050406030204" pitchFamily="18" charset="0"/>
              </a:rPr>
              <a:t>có</a:t>
            </a:r>
            <a:r>
              <a:rPr lang="en-US" sz="3000" b="1" dirty="0" smtClean="0">
                <a:solidFill>
                  <a:schemeClr val="bg2">
                    <a:lumMod val="10000"/>
                  </a:schemeClr>
                </a:solidFill>
                <a:latin typeface="Cambria" panose="02040503050406030204" pitchFamily="18" charset="0"/>
              </a:rPr>
              <a:t> </a:t>
            </a:r>
            <a:r>
              <a:rPr lang="en-US" sz="3000" b="1" dirty="0" err="1" smtClean="0">
                <a:solidFill>
                  <a:schemeClr val="bg2">
                    <a:lumMod val="10000"/>
                  </a:schemeClr>
                </a:solidFill>
                <a:latin typeface="Cambria" panose="02040503050406030204" pitchFamily="18" charset="0"/>
              </a:rPr>
              <a:t>vẻ</a:t>
            </a:r>
            <a:r>
              <a:rPr lang="en-US" sz="3000" b="1" dirty="0" smtClean="0">
                <a:solidFill>
                  <a:schemeClr val="bg2">
                    <a:lumMod val="10000"/>
                  </a:schemeClr>
                </a:solidFill>
                <a:latin typeface="Cambria" panose="02040503050406030204" pitchFamily="18" charset="0"/>
              </a:rPr>
              <a:t>   </a:t>
            </a:r>
            <a:r>
              <a:rPr lang="en-US" sz="3000" b="1" dirty="0" err="1" smtClean="0">
                <a:solidFill>
                  <a:schemeClr val="bg2">
                    <a:lumMod val="10000"/>
                  </a:schemeClr>
                </a:solidFill>
                <a:latin typeface="Cambria" panose="02040503050406030204" pitchFamily="18" charset="0"/>
              </a:rPr>
              <a:t>rất</a:t>
            </a:r>
            <a:r>
              <a:rPr lang="en-US" sz="3000" b="1" dirty="0" smtClean="0">
                <a:solidFill>
                  <a:schemeClr val="bg2">
                    <a:lumMod val="10000"/>
                  </a:schemeClr>
                </a:solidFill>
                <a:latin typeface="Cambria" panose="02040503050406030204" pitchFamily="18" charset="0"/>
              </a:rPr>
              <a:t>   </a:t>
            </a:r>
            <a:r>
              <a:rPr lang="en-US" sz="3000" b="1" dirty="0" err="1" smtClean="0">
                <a:solidFill>
                  <a:schemeClr val="bg2">
                    <a:lumMod val="10000"/>
                  </a:schemeClr>
                </a:solidFill>
                <a:latin typeface="Cambria" panose="02040503050406030204" pitchFamily="18" charset="0"/>
              </a:rPr>
              <a:t>vui</a:t>
            </a:r>
            <a:r>
              <a:rPr lang="en-US" sz="3000" b="1" dirty="0" smtClean="0">
                <a:solidFill>
                  <a:schemeClr val="bg2">
                    <a:lumMod val="10000"/>
                  </a:schemeClr>
                </a:solidFill>
                <a:latin typeface="Cambria" panose="02040503050406030204" pitchFamily="18" charset="0"/>
              </a:rPr>
              <a:t> </a:t>
            </a:r>
            <a:r>
              <a:rPr lang="en-US" sz="3000" b="1" dirty="0" err="1">
                <a:solidFill>
                  <a:schemeClr val="bg2">
                    <a:lumMod val="10000"/>
                  </a:schemeClr>
                </a:solidFill>
                <a:latin typeface="Cambria" panose="02040503050406030204" pitchFamily="18" charset="0"/>
              </a:rPr>
              <a:t>vẻ</a:t>
            </a:r>
            <a:r>
              <a:rPr lang="en-US" sz="3200" b="1" dirty="0">
                <a:solidFill>
                  <a:schemeClr val="bg2">
                    <a:lumMod val="10000"/>
                  </a:schemeClr>
                </a:solidFill>
                <a:latin typeface="Cambria" panose="02040503050406030204" pitchFamily="18" charset="0"/>
              </a:rPr>
              <a:t>.</a:t>
            </a:r>
          </a:p>
        </p:txBody>
      </p:sp>
      <p:cxnSp>
        <p:nvCxnSpPr>
          <p:cNvPr id="3" name="Straight Connector 2"/>
          <p:cNvCxnSpPr/>
          <p:nvPr/>
        </p:nvCxnSpPr>
        <p:spPr>
          <a:xfrm>
            <a:off x="3378200" y="2844837"/>
            <a:ext cx="0" cy="14478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71700" y="3870017"/>
            <a:ext cx="100330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534928" y="3870017"/>
            <a:ext cx="1172461" cy="8315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97564" y="2844837"/>
            <a:ext cx="0" cy="144780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61632" y="3870017"/>
            <a:ext cx="932568"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141037" y="3870017"/>
            <a:ext cx="808662" cy="193470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555239" y="3870017"/>
            <a:ext cx="600961" cy="0"/>
          </a:xfrm>
          <a:prstGeom prst="line">
            <a:avLst/>
          </a:prstGeom>
          <a:ln w="38100">
            <a:solidFill>
              <a:srgbClr val="116F0F"/>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84800" y="3870017"/>
            <a:ext cx="1219200"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72264" y="2844837"/>
            <a:ext cx="0" cy="1447800"/>
          </a:xfrm>
          <a:prstGeom prst="line">
            <a:avLst/>
          </a:prstGeom>
          <a:ln w="28575">
            <a:solidFill>
              <a:srgbClr val="116F0F"/>
            </a:solidFill>
            <a:prstDash val="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566568" y="5805513"/>
            <a:ext cx="2314134" cy="553998"/>
          </a:xfrm>
          <a:prstGeom prst="rect">
            <a:avLst/>
          </a:prstGeom>
          <a:ln w="28575">
            <a:solidFill>
              <a:srgbClr val="116F0F"/>
            </a:solidFill>
          </a:ln>
        </p:spPr>
        <p:txBody>
          <a:bodyPr wrap="square">
            <a:spAutoFit/>
          </a:bodyPr>
          <a:lstStyle/>
          <a:p>
            <a:pPr algn="ctr"/>
            <a:r>
              <a:rPr lang="vi-VN" sz="3000" b="1" dirty="0">
                <a:solidFill>
                  <a:srgbClr val="0070C0"/>
                </a:solidFill>
                <a:latin typeface="Cambria" charset="0"/>
                <a:ea typeface="Cambria" charset="0"/>
                <a:cs typeface="Cambria" charset="0"/>
              </a:rPr>
              <a:t>Bổ </a:t>
            </a:r>
            <a:r>
              <a:rPr lang="vi-VN" sz="3000" b="1" dirty="0" smtClean="0">
                <a:solidFill>
                  <a:srgbClr val="0070C0"/>
                </a:solidFill>
                <a:latin typeface="Cambria" charset="0"/>
                <a:ea typeface="Cambria" charset="0"/>
                <a:cs typeface="Cambria" charset="0"/>
              </a:rPr>
              <a:t>ngữ</a:t>
            </a:r>
            <a:endParaRPr lang="en-US" sz="3000" b="1" dirty="0">
              <a:solidFill>
                <a:srgbClr val="0070C0"/>
              </a:solidFill>
              <a:latin typeface="Cambria" charset="0"/>
              <a:ea typeface="Cambria" charset="0"/>
              <a:cs typeface="Cambria" charset="0"/>
            </a:endParaRPr>
          </a:p>
        </p:txBody>
      </p:sp>
      <p:sp>
        <p:nvSpPr>
          <p:cNvPr id="23" name="Rectangle 22"/>
          <p:cNvSpPr/>
          <p:nvPr/>
        </p:nvSpPr>
        <p:spPr>
          <a:xfrm>
            <a:off x="5876035" y="4701546"/>
            <a:ext cx="2314134" cy="553998"/>
          </a:xfrm>
          <a:prstGeom prst="rect">
            <a:avLst/>
          </a:prstGeom>
          <a:ln w="28575">
            <a:solidFill>
              <a:srgbClr val="6600CC"/>
            </a:solidFill>
          </a:ln>
        </p:spPr>
        <p:txBody>
          <a:bodyPr wrap="square">
            <a:spAutoFit/>
          </a:bodyPr>
          <a:lstStyle/>
          <a:p>
            <a:pPr algn="ctr"/>
            <a:r>
              <a:rPr lang="vi-VN" sz="3000" b="1" dirty="0" smtClean="0">
                <a:solidFill>
                  <a:srgbClr val="0070C0"/>
                </a:solidFill>
                <a:latin typeface="Cambria" panose="02040503050406030204" pitchFamily="18" charset="0"/>
              </a:rPr>
              <a:t>Tính từ</a:t>
            </a:r>
            <a:endParaRPr lang="en-US" sz="3000" dirty="0">
              <a:solidFill>
                <a:srgbClr val="0070C0"/>
              </a:solidFill>
            </a:endParaRPr>
          </a:p>
        </p:txBody>
      </p:sp>
      <p:cxnSp>
        <p:nvCxnSpPr>
          <p:cNvPr id="24" name="Straight Arrow Connector 23"/>
          <p:cNvCxnSpPr>
            <a:stCxn id="22" idx="0"/>
          </p:cNvCxnSpPr>
          <p:nvPr/>
        </p:nvCxnSpPr>
        <p:spPr>
          <a:xfrm flipH="1" flipV="1">
            <a:off x="4924203" y="3870017"/>
            <a:ext cx="799432" cy="1935496"/>
          </a:xfrm>
          <a:prstGeom prst="straightConnector1">
            <a:avLst/>
          </a:prstGeom>
          <a:ln w="38100">
            <a:solidFill>
              <a:srgbClr val="116F0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0"/>
          </p:cNvCxnSpPr>
          <p:nvPr/>
        </p:nvCxnSpPr>
        <p:spPr>
          <a:xfrm flipH="1" flipV="1">
            <a:off x="5992099" y="3870017"/>
            <a:ext cx="1041003" cy="83152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Point </a:t>
            </a:r>
            <a:r>
              <a:rPr lang="en-US" sz="2800" dirty="0" smtClean="0">
                <a:solidFill>
                  <a:schemeClr val="bg2">
                    <a:lumMod val="10000"/>
                  </a:schemeClr>
                </a:solidFill>
              </a:rPr>
              <a:t>- Message</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79</a:t>
            </a:fld>
            <a:endParaRPr lang="en-US">
              <a:solidFill>
                <a:schemeClr val="bg2">
                  <a:lumMod val="10000"/>
                </a:schemeClr>
              </a:solidFill>
            </a:endParaRPr>
          </a:p>
        </p:txBody>
      </p:sp>
      <p:sp>
        <p:nvSpPr>
          <p:cNvPr id="29" name="Rectangle 28"/>
          <p:cNvSpPr/>
          <p:nvPr/>
        </p:nvSpPr>
        <p:spPr>
          <a:xfrm>
            <a:off x="834655" y="4701546"/>
            <a:ext cx="1756145" cy="553998"/>
          </a:xfrm>
          <a:prstGeom prst="rect">
            <a:avLst/>
          </a:prstGeom>
          <a:ln w="28575">
            <a:solidFill>
              <a:srgbClr val="FF0000"/>
            </a:solidFill>
          </a:ln>
        </p:spPr>
        <p:txBody>
          <a:bodyPr wrap="square">
            <a:spAutoFit/>
          </a:bodyPr>
          <a:lstStyle/>
          <a:p>
            <a:pPr algn="ctr"/>
            <a:r>
              <a:rPr lang="en-US" sz="3000" b="1" dirty="0" smtClean="0">
                <a:solidFill>
                  <a:srgbClr val="0070C0"/>
                </a:solidFill>
                <a:latin typeface="Cambria" panose="02040503050406030204" pitchFamily="18" charset="0"/>
              </a:rPr>
              <a:t>C</a:t>
            </a:r>
            <a:r>
              <a:rPr lang="vi-VN" sz="3000" b="1" dirty="0" smtClean="0">
                <a:solidFill>
                  <a:srgbClr val="0070C0"/>
                </a:solidFill>
                <a:latin typeface="Cambria" panose="02040503050406030204" pitchFamily="18" charset="0"/>
              </a:rPr>
              <a:t>hủ ngữ</a:t>
            </a:r>
            <a:endParaRPr lang="en-US" sz="3000" dirty="0">
              <a:solidFill>
                <a:srgbClr val="0070C0"/>
              </a:solidFill>
            </a:endParaRPr>
          </a:p>
        </p:txBody>
      </p:sp>
      <p:sp>
        <p:nvSpPr>
          <p:cNvPr id="26" name="TextBox 25"/>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
        <p:nvSpPr>
          <p:cNvPr id="30" name="Rectangle 29"/>
          <p:cNvSpPr/>
          <p:nvPr/>
        </p:nvSpPr>
        <p:spPr>
          <a:xfrm>
            <a:off x="1983970" y="5804725"/>
            <a:ext cx="2314134" cy="1015663"/>
          </a:xfrm>
          <a:prstGeom prst="rect">
            <a:avLst/>
          </a:prstGeom>
          <a:ln w="28575">
            <a:solidFill>
              <a:srgbClr val="0070C0"/>
            </a:solidFill>
          </a:ln>
        </p:spPr>
        <p:txBody>
          <a:bodyPr wrap="square">
            <a:spAutoFit/>
          </a:bodyPr>
          <a:lstStyle/>
          <a:p>
            <a:pPr algn="ctr"/>
            <a:r>
              <a:rPr lang="vi-VN" sz="3000" b="1" dirty="0" smtClean="0">
                <a:solidFill>
                  <a:srgbClr val="0070C0"/>
                </a:solidFill>
                <a:latin typeface="Cambria" panose="02040503050406030204" pitchFamily="18" charset="0"/>
              </a:rPr>
              <a:t>Thành phần biệt lập</a:t>
            </a:r>
            <a:endParaRPr lang="en-US" sz="3000" dirty="0">
              <a:solidFill>
                <a:srgbClr val="0070C0"/>
              </a:solidFill>
            </a:endParaRPr>
          </a:p>
        </p:txBody>
      </p:sp>
    </p:spTree>
    <p:extLst>
      <p:ext uri="{BB962C8B-B14F-4D97-AF65-F5344CB8AC3E}">
        <p14:creationId xmlns:p14="http://schemas.microsoft.com/office/powerpoint/2010/main" val="1771089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8" y="606056"/>
            <a:ext cx="6272793"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Problem</a:t>
            </a:r>
            <a:endParaRPr lang="en-US" sz="2700" dirty="0">
              <a:solidFill>
                <a:schemeClr val="bg2">
                  <a:lumMod val="10000"/>
                </a:schemeClr>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967" y="3276043"/>
            <a:ext cx="6422065" cy="3212625"/>
          </a:xfrm>
          <a:prstGeom prst="rect">
            <a:avLst/>
          </a:prstGeom>
        </p:spPr>
      </p:pic>
      <p:sp>
        <p:nvSpPr>
          <p:cNvPr id="9" name="Cloud Callout 8"/>
          <p:cNvSpPr/>
          <p:nvPr/>
        </p:nvSpPr>
        <p:spPr>
          <a:xfrm>
            <a:off x="5573996" y="2363245"/>
            <a:ext cx="2775098" cy="1236735"/>
          </a:xfrm>
          <a:prstGeom prst="cloudCallout">
            <a:avLst>
              <a:gd name="adj1" fmla="val -30208"/>
              <a:gd name="adj2" fmla="val 8020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1600" dirty="0">
                <a:solidFill>
                  <a:schemeClr val="bg2">
                    <a:lumMod val="10000"/>
                  </a:schemeClr>
                </a:solidFill>
              </a:rPr>
              <a:t>Mình sẽ giới thiệu cho anh ấy các dịch vụ khác</a:t>
            </a:r>
            <a:endParaRPr lang="en-US" sz="1600" dirty="0">
              <a:solidFill>
                <a:schemeClr val="bg2">
                  <a:lumMod val="10000"/>
                </a:schemeClr>
              </a:solidFill>
            </a:endParaRPr>
          </a:p>
        </p:txBody>
      </p:sp>
      <p:sp>
        <p:nvSpPr>
          <p:cNvPr id="12" name="Cloud Callout 11"/>
          <p:cNvSpPr/>
          <p:nvPr/>
        </p:nvSpPr>
        <p:spPr>
          <a:xfrm>
            <a:off x="244548" y="2363246"/>
            <a:ext cx="2016259" cy="911738"/>
          </a:xfrm>
          <a:prstGeom prst="cloudCallout">
            <a:avLst>
              <a:gd name="adj1" fmla="val 60028"/>
              <a:gd name="adj2" fmla="val 14212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1600" dirty="0" smtClean="0">
                <a:solidFill>
                  <a:schemeClr val="bg2">
                    <a:lumMod val="10000"/>
                  </a:schemeClr>
                </a:solidFill>
              </a:rPr>
              <a:t>Thật phiền phức! </a:t>
            </a:r>
            <a:endParaRPr lang="en-US" sz="1600" dirty="0">
              <a:solidFill>
                <a:schemeClr val="bg2">
                  <a:lumMod val="10000"/>
                </a:schemeClr>
              </a:solidFill>
            </a:endParaRPr>
          </a:p>
        </p:txBody>
      </p:sp>
      <p:sp>
        <p:nvSpPr>
          <p:cNvPr id="13" name="Cloud Callout 12"/>
          <p:cNvSpPr/>
          <p:nvPr/>
        </p:nvSpPr>
        <p:spPr>
          <a:xfrm>
            <a:off x="2163651" y="2266682"/>
            <a:ext cx="2493409" cy="1188093"/>
          </a:xfrm>
          <a:prstGeom prst="cloudCallout">
            <a:avLst>
              <a:gd name="adj1" fmla="val -29789"/>
              <a:gd name="adj2" fmla="val 88357"/>
            </a:avLst>
          </a:prstGeom>
        </p:spPr>
        <p:style>
          <a:lnRef idx="2">
            <a:schemeClr val="accent6"/>
          </a:lnRef>
          <a:fillRef idx="1">
            <a:schemeClr val="lt1"/>
          </a:fillRef>
          <a:effectRef idx="0">
            <a:schemeClr val="accent6"/>
          </a:effectRef>
          <a:fontRef idx="minor">
            <a:schemeClr val="dk1"/>
          </a:fontRef>
        </p:style>
        <p:txBody>
          <a:bodyPr rtlCol="0" anchor="ctr"/>
          <a:lstStyle/>
          <a:p>
            <a:r>
              <a:rPr lang="vi-VN" sz="1600" dirty="0">
                <a:solidFill>
                  <a:schemeClr val="bg2">
                    <a:lumMod val="10000"/>
                  </a:schemeClr>
                </a:solidFill>
              </a:rPr>
              <a:t>Mình chỉ muốn mở tài khoản thôi </a:t>
            </a:r>
            <a:r>
              <a:rPr lang="vi-VN" sz="1600" dirty="0" smtClean="0">
                <a:solidFill>
                  <a:schemeClr val="bg2">
                    <a:lumMod val="10000"/>
                  </a:schemeClr>
                </a:solidFill>
              </a:rPr>
              <a:t>mà.</a:t>
            </a:r>
            <a:endParaRPr lang="en-US" sz="16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t>8</a:t>
            </a:fld>
            <a:endParaRPr lang="en-US"/>
          </a:p>
        </p:txBody>
      </p:sp>
    </p:spTree>
    <p:extLst>
      <p:ext uri="{BB962C8B-B14F-4D97-AF65-F5344CB8AC3E}">
        <p14:creationId xmlns:p14="http://schemas.microsoft.com/office/powerpoint/2010/main" val="2613527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049198" y="3017937"/>
            <a:ext cx="4628268" cy="1063178"/>
          </a:xfrm>
          <a:prstGeom prst="rect">
            <a:avLst/>
          </a:prstGeom>
          <a:no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smtClean="0">
                <a:solidFill>
                  <a:srgbClr val="002060"/>
                </a:solidFill>
                <a:latin typeface="Cambria" panose="02040503050406030204" pitchFamily="18" charset="0"/>
              </a:rPr>
              <a:t>Bà </a:t>
            </a:r>
            <a:r>
              <a:rPr lang="en-US" sz="3000" b="1" dirty="0" err="1" smtClean="0">
                <a:solidFill>
                  <a:srgbClr val="002060"/>
                </a:solidFill>
                <a:latin typeface="Cambria" panose="02040503050406030204" pitchFamily="18" charset="0"/>
              </a:rPr>
              <a:t>ấy</a:t>
            </a:r>
            <a:r>
              <a:rPr lang="en-US" sz="3000" b="1" dirty="0" smtClean="0">
                <a:solidFill>
                  <a:srgbClr val="002060"/>
                </a:solidFill>
                <a:latin typeface="Cambria" panose="02040503050406030204" pitchFamily="18" charset="0"/>
              </a:rPr>
              <a:t>   </a:t>
            </a:r>
            <a:r>
              <a:rPr lang="en-US" sz="3000" b="1" dirty="0" err="1" smtClean="0">
                <a:solidFill>
                  <a:srgbClr val="002060"/>
                </a:solidFill>
                <a:latin typeface="Cambria" panose="02040503050406030204" pitchFamily="18" charset="0"/>
              </a:rPr>
              <a:t>có</a:t>
            </a:r>
            <a:r>
              <a:rPr lang="en-US" sz="3000" b="1" dirty="0" smtClean="0">
                <a:solidFill>
                  <a:srgbClr val="002060"/>
                </a:solidFill>
                <a:latin typeface="Cambria" panose="02040503050406030204" pitchFamily="18" charset="0"/>
              </a:rPr>
              <a:t> </a:t>
            </a:r>
            <a:r>
              <a:rPr lang="en-US" sz="3000" b="1" dirty="0" err="1" smtClean="0">
                <a:solidFill>
                  <a:srgbClr val="002060"/>
                </a:solidFill>
                <a:latin typeface="Cambria" panose="02040503050406030204" pitchFamily="18" charset="0"/>
              </a:rPr>
              <a:t>vẻ</a:t>
            </a:r>
            <a:r>
              <a:rPr lang="en-US" sz="3000" b="1" dirty="0" smtClean="0">
                <a:solidFill>
                  <a:srgbClr val="002060"/>
                </a:solidFill>
                <a:latin typeface="Cambria" panose="02040503050406030204" pitchFamily="18" charset="0"/>
              </a:rPr>
              <a:t>   </a:t>
            </a:r>
            <a:r>
              <a:rPr lang="en-US" sz="3000" b="1" dirty="0" err="1" smtClean="0">
                <a:solidFill>
                  <a:srgbClr val="002060"/>
                </a:solidFill>
                <a:latin typeface="Cambria" panose="02040503050406030204" pitchFamily="18" charset="0"/>
              </a:rPr>
              <a:t>rất</a:t>
            </a:r>
            <a:r>
              <a:rPr lang="en-US" sz="3000" b="1" dirty="0" smtClean="0">
                <a:solidFill>
                  <a:srgbClr val="002060"/>
                </a:solidFill>
                <a:latin typeface="Cambria" panose="02040503050406030204" pitchFamily="18" charset="0"/>
              </a:rPr>
              <a:t>   </a:t>
            </a:r>
            <a:r>
              <a:rPr lang="en-US" sz="3000" b="1" dirty="0" err="1" smtClean="0">
                <a:solidFill>
                  <a:srgbClr val="002060"/>
                </a:solidFill>
                <a:latin typeface="Cambria" panose="02040503050406030204" pitchFamily="18" charset="0"/>
              </a:rPr>
              <a:t>vui</a:t>
            </a:r>
            <a:r>
              <a:rPr lang="en-US" sz="3000" b="1" dirty="0" smtClean="0">
                <a:solidFill>
                  <a:srgbClr val="002060"/>
                </a:solidFill>
                <a:latin typeface="Cambria" panose="02040503050406030204" pitchFamily="18" charset="0"/>
              </a:rPr>
              <a:t> </a:t>
            </a:r>
            <a:r>
              <a:rPr lang="en-US" sz="3000" b="1" dirty="0" err="1">
                <a:solidFill>
                  <a:srgbClr val="002060"/>
                </a:solidFill>
                <a:latin typeface="Cambria" panose="02040503050406030204" pitchFamily="18" charset="0"/>
              </a:rPr>
              <a:t>vẻ</a:t>
            </a:r>
            <a:r>
              <a:rPr lang="en-US" sz="3200" b="1" dirty="0">
                <a:solidFill>
                  <a:srgbClr val="002060"/>
                </a:solidFill>
                <a:latin typeface="Cambria" panose="02040503050406030204" pitchFamily="18" charset="0"/>
              </a:rPr>
              <a:t>.</a:t>
            </a:r>
          </a:p>
        </p:txBody>
      </p:sp>
      <p:cxnSp>
        <p:nvCxnSpPr>
          <p:cNvPr id="3" name="Straight Connector 2"/>
          <p:cNvCxnSpPr/>
          <p:nvPr/>
        </p:nvCxnSpPr>
        <p:spPr>
          <a:xfrm>
            <a:off x="3378200" y="2844837"/>
            <a:ext cx="0" cy="14478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71700" y="3870017"/>
            <a:ext cx="100330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534928" y="3870017"/>
            <a:ext cx="1172461" cy="8315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97564" y="2844837"/>
            <a:ext cx="0" cy="144780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61632" y="3870017"/>
            <a:ext cx="932568"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141037" y="3870017"/>
            <a:ext cx="808662" cy="193470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555239" y="3870017"/>
            <a:ext cx="600961" cy="0"/>
          </a:xfrm>
          <a:prstGeom prst="line">
            <a:avLst/>
          </a:prstGeom>
          <a:ln w="38100">
            <a:solidFill>
              <a:srgbClr val="116F0F"/>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84800" y="3870017"/>
            <a:ext cx="1219200"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72264" y="2844837"/>
            <a:ext cx="0" cy="1447800"/>
          </a:xfrm>
          <a:prstGeom prst="line">
            <a:avLst/>
          </a:prstGeom>
          <a:ln w="28575">
            <a:solidFill>
              <a:srgbClr val="116F0F"/>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924202" y="3870017"/>
            <a:ext cx="799433" cy="1935496"/>
          </a:xfrm>
          <a:prstGeom prst="straightConnector1">
            <a:avLst/>
          </a:prstGeom>
          <a:ln w="38100">
            <a:solidFill>
              <a:srgbClr val="116F0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5992099" y="3870017"/>
            <a:ext cx="1041003" cy="83152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Point </a:t>
            </a:r>
            <a:r>
              <a:rPr lang="en-US" sz="2800" dirty="0" smtClean="0">
                <a:solidFill>
                  <a:schemeClr val="bg2">
                    <a:lumMod val="10000"/>
                  </a:schemeClr>
                </a:solidFill>
              </a:rPr>
              <a:t>- Message</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80</a:t>
            </a:fld>
            <a:endParaRPr lang="en-US">
              <a:solidFill>
                <a:schemeClr val="bg2">
                  <a:lumMod val="10000"/>
                </a:schemeClr>
              </a:solidFill>
            </a:endParaRPr>
          </a:p>
        </p:txBody>
      </p:sp>
      <p:cxnSp>
        <p:nvCxnSpPr>
          <p:cNvPr id="30" name="Straight Arrow Connector 29"/>
          <p:cNvCxnSpPr/>
          <p:nvPr/>
        </p:nvCxnSpPr>
        <p:spPr>
          <a:xfrm>
            <a:off x="1104028" y="3063064"/>
            <a:ext cx="430900" cy="16384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6355" y="2460721"/>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smtClean="0">
                <a:solidFill>
                  <a:schemeClr val="bg2">
                    <a:lumMod val="10000"/>
                  </a:schemeClr>
                </a:solidFill>
              </a:rPr>
              <a:t>Age</a:t>
            </a:r>
            <a:r>
              <a:rPr lang="en-US" dirty="0" smtClean="0">
                <a:solidFill>
                  <a:schemeClr val="bg2">
                    <a:lumMod val="10000"/>
                  </a:schemeClr>
                </a:solidFill>
              </a:rPr>
              <a:t>	20.7</a:t>
            </a:r>
          </a:p>
          <a:p>
            <a:pPr>
              <a:tabLst>
                <a:tab pos="973138" algn="l"/>
              </a:tabLst>
            </a:pPr>
            <a:r>
              <a:rPr lang="en-US" dirty="0" smtClean="0">
                <a:solidFill>
                  <a:schemeClr val="bg2">
                    <a:lumMod val="10000"/>
                  </a:schemeClr>
                </a:solidFill>
              </a:rPr>
              <a:t>Gender	Female</a:t>
            </a:r>
          </a:p>
        </p:txBody>
      </p:sp>
      <p:sp>
        <p:nvSpPr>
          <p:cNvPr id="31" name="Rectangle 30"/>
          <p:cNvSpPr/>
          <p:nvPr/>
        </p:nvSpPr>
        <p:spPr>
          <a:xfrm>
            <a:off x="4566568" y="5805513"/>
            <a:ext cx="2314134" cy="553998"/>
          </a:xfrm>
          <a:prstGeom prst="rect">
            <a:avLst/>
          </a:prstGeom>
          <a:ln w="28575">
            <a:solidFill>
              <a:srgbClr val="116F0F"/>
            </a:solidFill>
          </a:ln>
        </p:spPr>
        <p:txBody>
          <a:bodyPr wrap="square">
            <a:spAutoFit/>
          </a:bodyPr>
          <a:lstStyle/>
          <a:p>
            <a:pPr algn="ctr"/>
            <a:r>
              <a:rPr lang="vi-VN" sz="3000" b="1" dirty="0" smtClean="0">
                <a:solidFill>
                  <a:srgbClr val="0070C0"/>
                </a:solidFill>
                <a:latin typeface="Cambria" charset="0"/>
                <a:ea typeface="Cambria" charset="0"/>
                <a:cs typeface="Cambria" charset="0"/>
              </a:rPr>
              <a:t>Bổ ngữ</a:t>
            </a:r>
            <a:endParaRPr lang="en-US" sz="3000" b="1" dirty="0">
              <a:solidFill>
                <a:srgbClr val="0070C0"/>
              </a:solidFill>
              <a:latin typeface="Cambria" charset="0"/>
              <a:ea typeface="Cambria" charset="0"/>
              <a:cs typeface="Cambria" charset="0"/>
            </a:endParaRPr>
          </a:p>
        </p:txBody>
      </p:sp>
      <p:sp>
        <p:nvSpPr>
          <p:cNvPr id="32" name="Rectangle 31"/>
          <p:cNvSpPr/>
          <p:nvPr/>
        </p:nvSpPr>
        <p:spPr>
          <a:xfrm>
            <a:off x="5876035" y="4701546"/>
            <a:ext cx="2314134" cy="553998"/>
          </a:xfrm>
          <a:prstGeom prst="rect">
            <a:avLst/>
          </a:prstGeom>
          <a:ln w="28575">
            <a:solidFill>
              <a:srgbClr val="6600CC"/>
            </a:solidFill>
          </a:ln>
        </p:spPr>
        <p:txBody>
          <a:bodyPr wrap="square">
            <a:spAutoFit/>
          </a:bodyPr>
          <a:lstStyle/>
          <a:p>
            <a:pPr algn="ctr"/>
            <a:r>
              <a:rPr lang="vi-VN" sz="3000" b="1" dirty="0" smtClean="0">
                <a:solidFill>
                  <a:srgbClr val="0070C0"/>
                </a:solidFill>
                <a:latin typeface="Cambria" panose="02040503050406030204" pitchFamily="18" charset="0"/>
              </a:rPr>
              <a:t>Tính từ</a:t>
            </a:r>
            <a:endParaRPr lang="en-US" sz="3000" dirty="0">
              <a:solidFill>
                <a:srgbClr val="0070C0"/>
              </a:solidFill>
            </a:endParaRPr>
          </a:p>
        </p:txBody>
      </p:sp>
      <p:sp>
        <p:nvSpPr>
          <p:cNvPr id="33" name="Rectangle 32"/>
          <p:cNvSpPr/>
          <p:nvPr/>
        </p:nvSpPr>
        <p:spPr>
          <a:xfrm>
            <a:off x="834655" y="4701546"/>
            <a:ext cx="1756145" cy="553998"/>
          </a:xfrm>
          <a:prstGeom prst="rect">
            <a:avLst/>
          </a:prstGeom>
          <a:ln w="28575">
            <a:solidFill>
              <a:srgbClr val="FF0000"/>
            </a:solidFill>
          </a:ln>
        </p:spPr>
        <p:txBody>
          <a:bodyPr wrap="square">
            <a:spAutoFit/>
          </a:bodyPr>
          <a:lstStyle/>
          <a:p>
            <a:pPr algn="ctr"/>
            <a:r>
              <a:rPr lang="en-US" sz="3000" b="1" dirty="0" smtClean="0">
                <a:solidFill>
                  <a:srgbClr val="0070C0"/>
                </a:solidFill>
                <a:latin typeface="Cambria" panose="02040503050406030204" pitchFamily="18" charset="0"/>
              </a:rPr>
              <a:t>C</a:t>
            </a:r>
            <a:r>
              <a:rPr lang="vi-VN" sz="3000" b="1" dirty="0" smtClean="0">
                <a:solidFill>
                  <a:srgbClr val="0070C0"/>
                </a:solidFill>
                <a:latin typeface="Cambria" panose="02040503050406030204" pitchFamily="18" charset="0"/>
              </a:rPr>
              <a:t>hủ ngữ</a:t>
            </a:r>
            <a:endParaRPr lang="en-US" sz="3000" dirty="0">
              <a:solidFill>
                <a:srgbClr val="0070C0"/>
              </a:solidFill>
            </a:endParaRPr>
          </a:p>
        </p:txBody>
      </p:sp>
      <p:sp>
        <p:nvSpPr>
          <p:cNvPr id="35" name="TextBox 34"/>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
        <p:nvSpPr>
          <p:cNvPr id="34" name="Rectangle 33"/>
          <p:cNvSpPr/>
          <p:nvPr/>
        </p:nvSpPr>
        <p:spPr>
          <a:xfrm>
            <a:off x="1983970" y="5804725"/>
            <a:ext cx="2314134" cy="1015663"/>
          </a:xfrm>
          <a:prstGeom prst="rect">
            <a:avLst/>
          </a:prstGeom>
          <a:ln w="28575">
            <a:solidFill>
              <a:srgbClr val="0070C0"/>
            </a:solidFill>
          </a:ln>
        </p:spPr>
        <p:txBody>
          <a:bodyPr wrap="square">
            <a:spAutoFit/>
          </a:bodyPr>
          <a:lstStyle/>
          <a:p>
            <a:pPr algn="ctr"/>
            <a:r>
              <a:rPr lang="vi-VN" sz="3000" b="1" dirty="0">
                <a:solidFill>
                  <a:srgbClr val="0070C0"/>
                </a:solidFill>
                <a:latin typeface="Cambria" panose="02040503050406030204" pitchFamily="18" charset="0"/>
              </a:rPr>
              <a:t>Thành phần biệt lập</a:t>
            </a:r>
            <a:endParaRPr lang="en-US" sz="3000" dirty="0">
              <a:solidFill>
                <a:srgbClr val="0070C0"/>
              </a:solidFill>
            </a:endParaRPr>
          </a:p>
        </p:txBody>
      </p:sp>
    </p:spTree>
    <p:extLst>
      <p:ext uri="{BB962C8B-B14F-4D97-AF65-F5344CB8AC3E}">
        <p14:creationId xmlns:p14="http://schemas.microsoft.com/office/powerpoint/2010/main" val="7340922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3378200" y="2844837"/>
            <a:ext cx="0" cy="14478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71700" y="3870017"/>
            <a:ext cx="100330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534928" y="3870017"/>
            <a:ext cx="1172461" cy="8315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97564" y="2844837"/>
            <a:ext cx="0" cy="144780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61632" y="3870017"/>
            <a:ext cx="932568"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141037" y="3870017"/>
            <a:ext cx="808662" cy="193470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555239" y="3870017"/>
            <a:ext cx="600961" cy="0"/>
          </a:xfrm>
          <a:prstGeom prst="line">
            <a:avLst/>
          </a:prstGeom>
          <a:ln w="38100">
            <a:solidFill>
              <a:srgbClr val="116F0F"/>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84800" y="3870017"/>
            <a:ext cx="1219200"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72264" y="2844837"/>
            <a:ext cx="0" cy="1447800"/>
          </a:xfrm>
          <a:prstGeom prst="line">
            <a:avLst/>
          </a:prstGeom>
          <a:ln w="28575">
            <a:solidFill>
              <a:srgbClr val="116F0F"/>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924202" y="3870017"/>
            <a:ext cx="799433" cy="1935496"/>
          </a:xfrm>
          <a:prstGeom prst="straightConnector1">
            <a:avLst/>
          </a:prstGeom>
          <a:ln w="38100">
            <a:solidFill>
              <a:srgbClr val="116F0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5992099" y="3870017"/>
            <a:ext cx="1041003" cy="83152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Point </a:t>
            </a:r>
            <a:r>
              <a:rPr lang="en-US" sz="2800" dirty="0" smtClean="0">
                <a:solidFill>
                  <a:schemeClr val="bg2">
                    <a:lumMod val="10000"/>
                  </a:schemeClr>
                </a:solidFill>
              </a:rPr>
              <a:t>- Message</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81</a:t>
            </a:fld>
            <a:endParaRPr lang="en-US">
              <a:solidFill>
                <a:schemeClr val="bg2">
                  <a:lumMod val="10000"/>
                </a:schemeClr>
              </a:solidFill>
            </a:endParaRPr>
          </a:p>
        </p:txBody>
      </p:sp>
      <p:sp>
        <p:nvSpPr>
          <p:cNvPr id="4" name="Rectangle 3"/>
          <p:cNvSpPr/>
          <p:nvPr/>
        </p:nvSpPr>
        <p:spPr>
          <a:xfrm>
            <a:off x="4394200" y="4381995"/>
            <a:ext cx="3942278" cy="2161309"/>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30" name="Straight Arrow Connector 29"/>
          <p:cNvCxnSpPr/>
          <p:nvPr/>
        </p:nvCxnSpPr>
        <p:spPr>
          <a:xfrm>
            <a:off x="1104028" y="3063064"/>
            <a:ext cx="430900" cy="16384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049198" y="3017937"/>
            <a:ext cx="4628268" cy="1063178"/>
          </a:xfrm>
          <a:prstGeom prst="rect">
            <a:avLst/>
          </a:prstGeom>
          <a:no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smtClean="0">
                <a:solidFill>
                  <a:srgbClr val="002060"/>
                </a:solidFill>
                <a:latin typeface="Cambria" panose="02040503050406030204" pitchFamily="18" charset="0"/>
              </a:rPr>
              <a:t>Bà </a:t>
            </a:r>
            <a:r>
              <a:rPr lang="en-US" sz="3000" b="1" dirty="0" err="1" smtClean="0">
                <a:solidFill>
                  <a:srgbClr val="002060"/>
                </a:solidFill>
                <a:latin typeface="Cambria" panose="02040503050406030204" pitchFamily="18" charset="0"/>
              </a:rPr>
              <a:t>ấy</a:t>
            </a:r>
            <a:r>
              <a:rPr lang="en-US" sz="3000" b="1" dirty="0" smtClean="0">
                <a:solidFill>
                  <a:srgbClr val="002060"/>
                </a:solidFill>
                <a:latin typeface="Cambria" panose="02040503050406030204" pitchFamily="18" charset="0"/>
              </a:rPr>
              <a:t>   </a:t>
            </a:r>
            <a:r>
              <a:rPr lang="en-US" sz="3000" b="1" dirty="0" err="1" smtClean="0">
                <a:solidFill>
                  <a:srgbClr val="002060"/>
                </a:solidFill>
                <a:latin typeface="Cambria" panose="02040503050406030204" pitchFamily="18" charset="0"/>
              </a:rPr>
              <a:t>có</a:t>
            </a:r>
            <a:r>
              <a:rPr lang="en-US" sz="3000" b="1" dirty="0" smtClean="0">
                <a:solidFill>
                  <a:srgbClr val="002060"/>
                </a:solidFill>
                <a:latin typeface="Cambria" panose="02040503050406030204" pitchFamily="18" charset="0"/>
              </a:rPr>
              <a:t> </a:t>
            </a:r>
            <a:r>
              <a:rPr lang="en-US" sz="3000" b="1" dirty="0" err="1" smtClean="0">
                <a:solidFill>
                  <a:srgbClr val="002060"/>
                </a:solidFill>
                <a:latin typeface="Cambria" panose="02040503050406030204" pitchFamily="18" charset="0"/>
              </a:rPr>
              <a:t>vẻ</a:t>
            </a:r>
            <a:r>
              <a:rPr lang="en-US" sz="3000" b="1" dirty="0" smtClean="0">
                <a:solidFill>
                  <a:srgbClr val="002060"/>
                </a:solidFill>
                <a:latin typeface="Cambria" panose="02040503050406030204" pitchFamily="18" charset="0"/>
              </a:rPr>
              <a:t>   </a:t>
            </a:r>
            <a:r>
              <a:rPr lang="en-US" sz="3000" b="1" dirty="0" err="1" smtClean="0">
                <a:solidFill>
                  <a:srgbClr val="002060"/>
                </a:solidFill>
                <a:latin typeface="Cambria" panose="02040503050406030204" pitchFamily="18" charset="0"/>
              </a:rPr>
              <a:t>rất</a:t>
            </a:r>
            <a:r>
              <a:rPr lang="en-US" sz="3000" b="1" dirty="0" smtClean="0">
                <a:solidFill>
                  <a:srgbClr val="002060"/>
                </a:solidFill>
                <a:latin typeface="Cambria" panose="02040503050406030204" pitchFamily="18" charset="0"/>
              </a:rPr>
              <a:t>   </a:t>
            </a:r>
            <a:r>
              <a:rPr lang="en-US" sz="3000" b="1" dirty="0" err="1" smtClean="0">
                <a:solidFill>
                  <a:srgbClr val="002060"/>
                </a:solidFill>
                <a:latin typeface="Cambria" panose="02040503050406030204" pitchFamily="18" charset="0"/>
              </a:rPr>
              <a:t>vui</a:t>
            </a:r>
            <a:r>
              <a:rPr lang="en-US" sz="3000" b="1" dirty="0" smtClean="0">
                <a:solidFill>
                  <a:srgbClr val="002060"/>
                </a:solidFill>
                <a:latin typeface="Cambria" panose="02040503050406030204" pitchFamily="18" charset="0"/>
              </a:rPr>
              <a:t> </a:t>
            </a:r>
            <a:r>
              <a:rPr lang="en-US" sz="3000" b="1" dirty="0" err="1">
                <a:solidFill>
                  <a:srgbClr val="002060"/>
                </a:solidFill>
                <a:latin typeface="Cambria" panose="02040503050406030204" pitchFamily="18" charset="0"/>
              </a:rPr>
              <a:t>vẻ</a:t>
            </a:r>
            <a:r>
              <a:rPr lang="en-US" sz="3200" b="1" dirty="0">
                <a:solidFill>
                  <a:srgbClr val="002060"/>
                </a:solidFill>
                <a:latin typeface="Cambria" panose="02040503050406030204" pitchFamily="18" charset="0"/>
              </a:rPr>
              <a:t>.</a:t>
            </a:r>
          </a:p>
        </p:txBody>
      </p:sp>
      <p:sp>
        <p:nvSpPr>
          <p:cNvPr id="32" name="Rectangle 31"/>
          <p:cNvSpPr/>
          <p:nvPr/>
        </p:nvSpPr>
        <p:spPr>
          <a:xfrm>
            <a:off x="36355" y="2460721"/>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smtClean="0">
                <a:solidFill>
                  <a:schemeClr val="bg2">
                    <a:lumMod val="10000"/>
                  </a:schemeClr>
                </a:solidFill>
              </a:rPr>
              <a:t>Age</a:t>
            </a:r>
            <a:r>
              <a:rPr lang="en-US" dirty="0" smtClean="0">
                <a:solidFill>
                  <a:schemeClr val="bg2">
                    <a:lumMod val="10000"/>
                  </a:schemeClr>
                </a:solidFill>
              </a:rPr>
              <a:t>	20.7</a:t>
            </a:r>
          </a:p>
          <a:p>
            <a:pPr>
              <a:tabLst>
                <a:tab pos="973138" algn="l"/>
              </a:tabLst>
            </a:pPr>
            <a:r>
              <a:rPr lang="en-US" dirty="0" smtClean="0">
                <a:solidFill>
                  <a:schemeClr val="bg2">
                    <a:lumMod val="10000"/>
                  </a:schemeClr>
                </a:solidFill>
              </a:rPr>
              <a:t>Gender	Female</a:t>
            </a:r>
          </a:p>
        </p:txBody>
      </p:sp>
      <p:sp>
        <p:nvSpPr>
          <p:cNvPr id="33" name="Rectangle 32"/>
          <p:cNvSpPr/>
          <p:nvPr/>
        </p:nvSpPr>
        <p:spPr>
          <a:xfrm>
            <a:off x="4566568" y="5805513"/>
            <a:ext cx="2314134" cy="553998"/>
          </a:xfrm>
          <a:prstGeom prst="rect">
            <a:avLst/>
          </a:prstGeom>
          <a:ln w="28575">
            <a:solidFill>
              <a:srgbClr val="116F0F"/>
            </a:solidFill>
          </a:ln>
        </p:spPr>
        <p:txBody>
          <a:bodyPr wrap="square">
            <a:spAutoFit/>
          </a:bodyPr>
          <a:lstStyle/>
          <a:p>
            <a:pPr algn="ctr"/>
            <a:r>
              <a:rPr lang="vi-VN" sz="3000" b="1" dirty="0">
                <a:solidFill>
                  <a:srgbClr val="0070C0"/>
                </a:solidFill>
                <a:latin typeface="Cambria" charset="0"/>
                <a:ea typeface="Cambria" charset="0"/>
                <a:cs typeface="Cambria" charset="0"/>
              </a:rPr>
              <a:t>Bổ </a:t>
            </a:r>
            <a:r>
              <a:rPr lang="vi-VN" sz="3000" b="1" dirty="0" smtClean="0">
                <a:solidFill>
                  <a:srgbClr val="0070C0"/>
                </a:solidFill>
                <a:latin typeface="Cambria" charset="0"/>
                <a:ea typeface="Cambria" charset="0"/>
                <a:cs typeface="Cambria" charset="0"/>
              </a:rPr>
              <a:t>ngữ</a:t>
            </a:r>
            <a:endParaRPr lang="en-US" sz="3000" b="1" dirty="0">
              <a:solidFill>
                <a:srgbClr val="0070C0"/>
              </a:solidFill>
              <a:latin typeface="Cambria" charset="0"/>
              <a:ea typeface="Cambria" charset="0"/>
              <a:cs typeface="Cambria" charset="0"/>
            </a:endParaRPr>
          </a:p>
        </p:txBody>
      </p:sp>
      <p:sp>
        <p:nvSpPr>
          <p:cNvPr id="34" name="Rectangle 33"/>
          <p:cNvSpPr/>
          <p:nvPr/>
        </p:nvSpPr>
        <p:spPr>
          <a:xfrm>
            <a:off x="5876035" y="4701546"/>
            <a:ext cx="2314134" cy="553998"/>
          </a:xfrm>
          <a:prstGeom prst="rect">
            <a:avLst/>
          </a:prstGeom>
          <a:ln w="28575">
            <a:solidFill>
              <a:srgbClr val="6600CC"/>
            </a:solidFill>
          </a:ln>
        </p:spPr>
        <p:txBody>
          <a:bodyPr wrap="square">
            <a:spAutoFit/>
          </a:bodyPr>
          <a:lstStyle/>
          <a:p>
            <a:pPr algn="ctr"/>
            <a:r>
              <a:rPr lang="vi-VN" sz="3000" b="1" dirty="0" smtClean="0">
                <a:solidFill>
                  <a:srgbClr val="0070C0"/>
                </a:solidFill>
                <a:latin typeface="Cambria" panose="02040503050406030204" pitchFamily="18" charset="0"/>
              </a:rPr>
              <a:t>Tính từ</a:t>
            </a:r>
            <a:endParaRPr lang="en-US" sz="3000" dirty="0">
              <a:solidFill>
                <a:srgbClr val="0070C0"/>
              </a:solidFill>
            </a:endParaRPr>
          </a:p>
        </p:txBody>
      </p:sp>
      <p:sp>
        <p:nvSpPr>
          <p:cNvPr id="35" name="Rectangle 34"/>
          <p:cNvSpPr/>
          <p:nvPr/>
        </p:nvSpPr>
        <p:spPr>
          <a:xfrm>
            <a:off x="834655" y="4701546"/>
            <a:ext cx="1756145" cy="553998"/>
          </a:xfrm>
          <a:prstGeom prst="rect">
            <a:avLst/>
          </a:prstGeom>
          <a:ln w="28575">
            <a:solidFill>
              <a:srgbClr val="FF0000"/>
            </a:solidFill>
          </a:ln>
        </p:spPr>
        <p:txBody>
          <a:bodyPr wrap="square">
            <a:spAutoFit/>
          </a:bodyPr>
          <a:lstStyle/>
          <a:p>
            <a:pPr algn="ctr"/>
            <a:r>
              <a:rPr lang="en-US" sz="3000" b="1" dirty="0" smtClean="0">
                <a:solidFill>
                  <a:srgbClr val="0070C0"/>
                </a:solidFill>
                <a:latin typeface="Cambria" panose="02040503050406030204" pitchFamily="18" charset="0"/>
              </a:rPr>
              <a:t>C</a:t>
            </a:r>
            <a:r>
              <a:rPr lang="vi-VN" sz="3000" b="1" dirty="0" smtClean="0">
                <a:solidFill>
                  <a:srgbClr val="0070C0"/>
                </a:solidFill>
                <a:latin typeface="Cambria" panose="02040503050406030204" pitchFamily="18" charset="0"/>
              </a:rPr>
              <a:t>hủ ngữ</a:t>
            </a:r>
            <a:endParaRPr lang="en-US" sz="3000" dirty="0">
              <a:solidFill>
                <a:srgbClr val="0070C0"/>
              </a:solidFill>
            </a:endParaRPr>
          </a:p>
        </p:txBody>
      </p:sp>
      <p:sp>
        <p:nvSpPr>
          <p:cNvPr id="31" name="TextBox 30"/>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
        <p:nvSpPr>
          <p:cNvPr id="36" name="Rectangle 35"/>
          <p:cNvSpPr/>
          <p:nvPr/>
        </p:nvSpPr>
        <p:spPr>
          <a:xfrm>
            <a:off x="1983970" y="5804725"/>
            <a:ext cx="2314134" cy="1015663"/>
          </a:xfrm>
          <a:prstGeom prst="rect">
            <a:avLst/>
          </a:prstGeom>
          <a:ln w="28575">
            <a:solidFill>
              <a:srgbClr val="0070C0"/>
            </a:solidFill>
          </a:ln>
        </p:spPr>
        <p:txBody>
          <a:bodyPr wrap="square">
            <a:spAutoFit/>
          </a:bodyPr>
          <a:lstStyle/>
          <a:p>
            <a:pPr algn="ctr"/>
            <a:r>
              <a:rPr lang="vi-VN" sz="3000" b="1" dirty="0">
                <a:solidFill>
                  <a:srgbClr val="0070C0"/>
                </a:solidFill>
                <a:latin typeface="Cambria" panose="02040503050406030204" pitchFamily="18" charset="0"/>
              </a:rPr>
              <a:t>Thành phần biệt lập</a:t>
            </a:r>
            <a:endParaRPr lang="en-US" sz="3000" dirty="0">
              <a:solidFill>
                <a:srgbClr val="0070C0"/>
              </a:solidFill>
            </a:endParaRPr>
          </a:p>
        </p:txBody>
      </p:sp>
    </p:spTree>
    <p:extLst>
      <p:ext uri="{BB962C8B-B14F-4D97-AF65-F5344CB8AC3E}">
        <p14:creationId xmlns:p14="http://schemas.microsoft.com/office/powerpoint/2010/main" val="9952016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3378200" y="2844837"/>
            <a:ext cx="0" cy="14478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71700" y="3870017"/>
            <a:ext cx="100330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534928" y="3870017"/>
            <a:ext cx="1172461" cy="8315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97564" y="2844837"/>
            <a:ext cx="0" cy="144780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61632" y="3870017"/>
            <a:ext cx="932568"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141037" y="3870017"/>
            <a:ext cx="808662" cy="193470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555239" y="3870017"/>
            <a:ext cx="600961" cy="0"/>
          </a:xfrm>
          <a:prstGeom prst="line">
            <a:avLst/>
          </a:prstGeom>
          <a:ln w="38100">
            <a:solidFill>
              <a:srgbClr val="116F0F"/>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84800" y="3870017"/>
            <a:ext cx="1219200"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72264" y="2844837"/>
            <a:ext cx="0" cy="1447800"/>
          </a:xfrm>
          <a:prstGeom prst="line">
            <a:avLst/>
          </a:prstGeom>
          <a:ln w="28575">
            <a:solidFill>
              <a:srgbClr val="116F0F"/>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924202" y="3870017"/>
            <a:ext cx="799433" cy="1935496"/>
          </a:xfrm>
          <a:prstGeom prst="straightConnector1">
            <a:avLst/>
          </a:prstGeom>
          <a:ln w="38100">
            <a:solidFill>
              <a:srgbClr val="116F0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5992099" y="3870017"/>
            <a:ext cx="1041003" cy="83152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8"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Point </a:t>
            </a:r>
            <a:r>
              <a:rPr lang="en-US" sz="2800" dirty="0" smtClean="0">
                <a:solidFill>
                  <a:schemeClr val="bg2">
                    <a:lumMod val="10000"/>
                  </a:schemeClr>
                </a:solidFill>
              </a:rPr>
              <a:t>- Message</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82</a:t>
            </a:fld>
            <a:endParaRPr lang="en-US">
              <a:solidFill>
                <a:schemeClr val="bg2">
                  <a:lumMod val="10000"/>
                </a:schemeClr>
              </a:solidFill>
            </a:endParaRPr>
          </a:p>
        </p:txBody>
      </p:sp>
      <p:sp>
        <p:nvSpPr>
          <p:cNvPr id="4" name="Rectangle 3"/>
          <p:cNvSpPr/>
          <p:nvPr/>
        </p:nvSpPr>
        <p:spPr>
          <a:xfrm>
            <a:off x="4363332" y="4381995"/>
            <a:ext cx="3973146" cy="2161309"/>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9" name="Rectangle 28"/>
          <p:cNvSpPr/>
          <p:nvPr/>
        </p:nvSpPr>
        <p:spPr>
          <a:xfrm>
            <a:off x="7025528" y="2077645"/>
            <a:ext cx="2019145" cy="20422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sz="1600" dirty="0">
                <a:solidFill>
                  <a:schemeClr val="bg2">
                    <a:lumMod val="10000"/>
                  </a:schemeClr>
                </a:solidFill>
              </a:rPr>
              <a:t>Anger 	</a:t>
            </a:r>
            <a:r>
              <a:rPr lang="en-US" sz="1600" dirty="0" smtClean="0">
                <a:solidFill>
                  <a:schemeClr val="bg2">
                    <a:lumMod val="10000"/>
                  </a:schemeClr>
                </a:solidFill>
              </a:rPr>
              <a:t>0.0508</a:t>
            </a:r>
            <a:endParaRPr lang="en-US" sz="1600" dirty="0">
              <a:solidFill>
                <a:schemeClr val="bg2">
                  <a:lumMod val="10000"/>
                </a:schemeClr>
              </a:solidFill>
            </a:endParaRPr>
          </a:p>
          <a:p>
            <a:pPr>
              <a:tabLst>
                <a:tab pos="1201738" algn="l"/>
              </a:tabLst>
            </a:pPr>
            <a:r>
              <a:rPr lang="en-US" sz="1600" dirty="0">
                <a:solidFill>
                  <a:schemeClr val="bg2">
                    <a:lumMod val="10000"/>
                  </a:schemeClr>
                </a:solidFill>
              </a:rPr>
              <a:t>Contempt	</a:t>
            </a:r>
            <a:r>
              <a:rPr lang="en-US" sz="1600" dirty="0" smtClean="0">
                <a:solidFill>
                  <a:schemeClr val="bg2">
                    <a:lumMod val="10000"/>
                  </a:schemeClr>
                </a:solidFill>
              </a:rPr>
              <a:t>0.0111</a:t>
            </a:r>
            <a:endParaRPr lang="en-US" sz="1600" dirty="0">
              <a:solidFill>
                <a:schemeClr val="bg2">
                  <a:lumMod val="10000"/>
                </a:schemeClr>
              </a:solidFill>
            </a:endParaRPr>
          </a:p>
          <a:p>
            <a:pPr>
              <a:tabLst>
                <a:tab pos="1201738" algn="l"/>
              </a:tabLst>
            </a:pPr>
            <a:r>
              <a:rPr lang="en-US" sz="1600" dirty="0">
                <a:solidFill>
                  <a:schemeClr val="bg2">
                    <a:lumMod val="10000"/>
                  </a:schemeClr>
                </a:solidFill>
              </a:rPr>
              <a:t>Disgust	</a:t>
            </a:r>
            <a:r>
              <a:rPr lang="en-US" sz="1600" dirty="0" smtClean="0">
                <a:solidFill>
                  <a:schemeClr val="bg2">
                    <a:lumMod val="10000"/>
                  </a:schemeClr>
                </a:solidFill>
              </a:rPr>
              <a:t>0.0102</a:t>
            </a:r>
            <a:endParaRPr lang="en-US" sz="1600" dirty="0">
              <a:solidFill>
                <a:schemeClr val="bg2">
                  <a:lumMod val="10000"/>
                </a:schemeClr>
              </a:solidFill>
            </a:endParaRPr>
          </a:p>
          <a:p>
            <a:pPr>
              <a:tabLst>
                <a:tab pos="1201738" algn="l"/>
              </a:tabLst>
            </a:pPr>
            <a:r>
              <a:rPr lang="en-US" sz="1600" dirty="0">
                <a:solidFill>
                  <a:schemeClr val="bg2">
                    <a:lumMod val="10000"/>
                  </a:schemeClr>
                </a:solidFill>
              </a:rPr>
              <a:t>Fear	</a:t>
            </a:r>
            <a:r>
              <a:rPr lang="en-US" sz="1600" dirty="0" smtClean="0">
                <a:solidFill>
                  <a:schemeClr val="bg2">
                    <a:lumMod val="10000"/>
                  </a:schemeClr>
                </a:solidFill>
              </a:rPr>
              <a:t>0.0002</a:t>
            </a:r>
            <a:endParaRPr lang="en-US" sz="1600" dirty="0">
              <a:solidFill>
                <a:schemeClr val="bg2">
                  <a:lumMod val="10000"/>
                </a:schemeClr>
              </a:solidFill>
            </a:endParaRPr>
          </a:p>
          <a:p>
            <a:pPr>
              <a:tabLst>
                <a:tab pos="1201738" algn="l"/>
              </a:tabLst>
            </a:pPr>
            <a:r>
              <a:rPr lang="en-US" sz="1600" dirty="0">
                <a:solidFill>
                  <a:schemeClr val="bg2">
                    <a:lumMod val="10000"/>
                  </a:schemeClr>
                </a:solidFill>
              </a:rPr>
              <a:t>Happiness	</a:t>
            </a:r>
            <a:r>
              <a:rPr lang="en-US" sz="1600" dirty="0" smtClean="0">
                <a:solidFill>
                  <a:schemeClr val="bg2">
                    <a:lumMod val="10000"/>
                  </a:schemeClr>
                </a:solidFill>
              </a:rPr>
              <a:t>0.9927</a:t>
            </a:r>
            <a:endParaRPr lang="en-US" sz="1600" dirty="0">
              <a:solidFill>
                <a:schemeClr val="bg2">
                  <a:lumMod val="10000"/>
                </a:schemeClr>
              </a:solidFill>
            </a:endParaRPr>
          </a:p>
          <a:p>
            <a:pPr>
              <a:tabLst>
                <a:tab pos="1201738" algn="l"/>
              </a:tabLst>
            </a:pPr>
            <a:r>
              <a:rPr lang="en-US" sz="1600" dirty="0">
                <a:solidFill>
                  <a:schemeClr val="bg2">
                    <a:lumMod val="10000"/>
                  </a:schemeClr>
                </a:solidFill>
              </a:rPr>
              <a:t>Neutral	0.0023</a:t>
            </a:r>
          </a:p>
          <a:p>
            <a:pPr>
              <a:tabLst>
                <a:tab pos="1201738" algn="l"/>
              </a:tabLst>
            </a:pPr>
            <a:r>
              <a:rPr lang="en-US" sz="1600" dirty="0">
                <a:solidFill>
                  <a:schemeClr val="bg2">
                    <a:lumMod val="10000"/>
                  </a:schemeClr>
                </a:solidFill>
              </a:rPr>
              <a:t>Sadness	</a:t>
            </a:r>
            <a:r>
              <a:rPr lang="en-US" sz="1600" dirty="0" smtClean="0">
                <a:solidFill>
                  <a:schemeClr val="bg2">
                    <a:lumMod val="10000"/>
                  </a:schemeClr>
                </a:solidFill>
              </a:rPr>
              <a:t>0.0019</a:t>
            </a:r>
            <a:endParaRPr lang="en-US" sz="1600" dirty="0">
              <a:solidFill>
                <a:schemeClr val="bg2">
                  <a:lumMod val="10000"/>
                </a:schemeClr>
              </a:solidFill>
            </a:endParaRPr>
          </a:p>
          <a:p>
            <a:pPr>
              <a:tabLst>
                <a:tab pos="1201738" algn="l"/>
              </a:tabLst>
            </a:pPr>
            <a:r>
              <a:rPr lang="en-US" sz="1600" dirty="0">
                <a:solidFill>
                  <a:schemeClr val="bg2">
                    <a:lumMod val="10000"/>
                  </a:schemeClr>
                </a:solidFill>
              </a:rPr>
              <a:t>Surprise	</a:t>
            </a:r>
            <a:r>
              <a:rPr lang="en-US" sz="1600" dirty="0" smtClean="0">
                <a:solidFill>
                  <a:schemeClr val="bg2">
                    <a:lumMod val="10000"/>
                  </a:schemeClr>
                </a:solidFill>
              </a:rPr>
              <a:t>0.0047</a:t>
            </a:r>
            <a:endParaRPr lang="en-US" sz="1600" dirty="0">
              <a:solidFill>
                <a:schemeClr val="bg2">
                  <a:lumMod val="10000"/>
                </a:schemeClr>
              </a:solidFill>
            </a:endParaRPr>
          </a:p>
        </p:txBody>
      </p:sp>
      <p:cxnSp>
        <p:nvCxnSpPr>
          <p:cNvPr id="30" name="Straight Arrow Connector 29"/>
          <p:cNvCxnSpPr/>
          <p:nvPr/>
        </p:nvCxnSpPr>
        <p:spPr>
          <a:xfrm>
            <a:off x="1104028" y="3063064"/>
            <a:ext cx="430900" cy="16384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endCxn id="4" idx="3"/>
          </p:cNvCxnSpPr>
          <p:nvPr/>
        </p:nvCxnSpPr>
        <p:spPr>
          <a:xfrm rot="5400000">
            <a:off x="7878395" y="4577929"/>
            <a:ext cx="1342805" cy="42663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049198" y="3017937"/>
            <a:ext cx="4628268" cy="1063178"/>
          </a:xfrm>
          <a:prstGeom prst="rect">
            <a:avLst/>
          </a:prstGeom>
          <a:no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smtClean="0">
                <a:solidFill>
                  <a:schemeClr val="bg2">
                    <a:lumMod val="10000"/>
                  </a:schemeClr>
                </a:solidFill>
                <a:latin typeface="Cambria" panose="02040503050406030204" pitchFamily="18" charset="0"/>
              </a:rPr>
              <a:t>Bà </a:t>
            </a:r>
            <a:r>
              <a:rPr lang="en-US" sz="3000" b="1" dirty="0" err="1" smtClean="0">
                <a:solidFill>
                  <a:schemeClr val="bg2">
                    <a:lumMod val="10000"/>
                  </a:schemeClr>
                </a:solidFill>
                <a:latin typeface="Cambria" panose="02040503050406030204" pitchFamily="18" charset="0"/>
              </a:rPr>
              <a:t>ấy</a:t>
            </a:r>
            <a:r>
              <a:rPr lang="en-US" sz="3000" b="1" dirty="0" smtClean="0">
                <a:solidFill>
                  <a:schemeClr val="bg2">
                    <a:lumMod val="10000"/>
                  </a:schemeClr>
                </a:solidFill>
                <a:latin typeface="Cambria" panose="02040503050406030204" pitchFamily="18" charset="0"/>
              </a:rPr>
              <a:t>   </a:t>
            </a:r>
            <a:r>
              <a:rPr lang="en-US" sz="3000" b="1" dirty="0" err="1" smtClean="0">
                <a:solidFill>
                  <a:schemeClr val="bg2">
                    <a:lumMod val="10000"/>
                  </a:schemeClr>
                </a:solidFill>
                <a:latin typeface="Cambria" panose="02040503050406030204" pitchFamily="18" charset="0"/>
              </a:rPr>
              <a:t>có</a:t>
            </a:r>
            <a:r>
              <a:rPr lang="en-US" sz="3000" b="1" dirty="0" smtClean="0">
                <a:solidFill>
                  <a:schemeClr val="bg2">
                    <a:lumMod val="10000"/>
                  </a:schemeClr>
                </a:solidFill>
                <a:latin typeface="Cambria" panose="02040503050406030204" pitchFamily="18" charset="0"/>
              </a:rPr>
              <a:t> </a:t>
            </a:r>
            <a:r>
              <a:rPr lang="en-US" sz="3000" b="1" dirty="0" err="1" smtClean="0">
                <a:solidFill>
                  <a:schemeClr val="bg2">
                    <a:lumMod val="10000"/>
                  </a:schemeClr>
                </a:solidFill>
                <a:latin typeface="Cambria" panose="02040503050406030204" pitchFamily="18" charset="0"/>
              </a:rPr>
              <a:t>vẻ</a:t>
            </a:r>
            <a:r>
              <a:rPr lang="en-US" sz="3000" b="1" dirty="0" smtClean="0">
                <a:solidFill>
                  <a:schemeClr val="bg2">
                    <a:lumMod val="10000"/>
                  </a:schemeClr>
                </a:solidFill>
                <a:latin typeface="Cambria" panose="02040503050406030204" pitchFamily="18" charset="0"/>
              </a:rPr>
              <a:t>   </a:t>
            </a:r>
            <a:r>
              <a:rPr lang="en-US" sz="3000" b="1" dirty="0" err="1" smtClean="0">
                <a:solidFill>
                  <a:schemeClr val="bg2">
                    <a:lumMod val="10000"/>
                  </a:schemeClr>
                </a:solidFill>
                <a:latin typeface="Cambria" panose="02040503050406030204" pitchFamily="18" charset="0"/>
              </a:rPr>
              <a:t>rất</a:t>
            </a:r>
            <a:r>
              <a:rPr lang="en-US" sz="3000" b="1" dirty="0" smtClean="0">
                <a:solidFill>
                  <a:schemeClr val="bg2">
                    <a:lumMod val="10000"/>
                  </a:schemeClr>
                </a:solidFill>
                <a:latin typeface="Cambria" panose="02040503050406030204" pitchFamily="18" charset="0"/>
              </a:rPr>
              <a:t>   </a:t>
            </a:r>
            <a:r>
              <a:rPr lang="en-US" sz="3000" b="1" dirty="0" err="1" smtClean="0">
                <a:solidFill>
                  <a:schemeClr val="bg2">
                    <a:lumMod val="10000"/>
                  </a:schemeClr>
                </a:solidFill>
                <a:latin typeface="Cambria" panose="02040503050406030204" pitchFamily="18" charset="0"/>
              </a:rPr>
              <a:t>vui</a:t>
            </a:r>
            <a:r>
              <a:rPr lang="en-US" sz="3000" b="1" dirty="0" smtClean="0">
                <a:solidFill>
                  <a:schemeClr val="bg2">
                    <a:lumMod val="10000"/>
                  </a:schemeClr>
                </a:solidFill>
                <a:latin typeface="Cambria" panose="02040503050406030204" pitchFamily="18" charset="0"/>
              </a:rPr>
              <a:t> </a:t>
            </a:r>
            <a:r>
              <a:rPr lang="en-US" sz="3000" b="1" dirty="0" err="1">
                <a:solidFill>
                  <a:schemeClr val="bg2">
                    <a:lumMod val="10000"/>
                  </a:schemeClr>
                </a:solidFill>
                <a:latin typeface="Cambria" panose="02040503050406030204" pitchFamily="18" charset="0"/>
              </a:rPr>
              <a:t>vẻ</a:t>
            </a:r>
            <a:r>
              <a:rPr lang="en-US" sz="3200" b="1" dirty="0">
                <a:solidFill>
                  <a:schemeClr val="bg2">
                    <a:lumMod val="10000"/>
                  </a:schemeClr>
                </a:solidFill>
                <a:latin typeface="Cambria" panose="02040503050406030204" pitchFamily="18" charset="0"/>
              </a:rPr>
              <a:t>.</a:t>
            </a:r>
          </a:p>
        </p:txBody>
      </p:sp>
      <p:sp>
        <p:nvSpPr>
          <p:cNvPr id="33" name="Rectangle 32"/>
          <p:cNvSpPr/>
          <p:nvPr/>
        </p:nvSpPr>
        <p:spPr>
          <a:xfrm>
            <a:off x="36355" y="2460721"/>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smtClean="0">
                <a:solidFill>
                  <a:schemeClr val="bg2">
                    <a:lumMod val="10000"/>
                  </a:schemeClr>
                </a:solidFill>
              </a:rPr>
              <a:t>Age</a:t>
            </a:r>
            <a:r>
              <a:rPr lang="en-US" dirty="0" smtClean="0">
                <a:solidFill>
                  <a:schemeClr val="bg2">
                    <a:lumMod val="10000"/>
                  </a:schemeClr>
                </a:solidFill>
              </a:rPr>
              <a:t>	20.7</a:t>
            </a:r>
          </a:p>
          <a:p>
            <a:pPr>
              <a:tabLst>
                <a:tab pos="973138" algn="l"/>
              </a:tabLst>
            </a:pPr>
            <a:r>
              <a:rPr lang="en-US" dirty="0" smtClean="0">
                <a:solidFill>
                  <a:schemeClr val="bg2">
                    <a:lumMod val="10000"/>
                  </a:schemeClr>
                </a:solidFill>
              </a:rPr>
              <a:t>Gender	Female</a:t>
            </a:r>
          </a:p>
        </p:txBody>
      </p:sp>
      <p:sp>
        <p:nvSpPr>
          <p:cNvPr id="34" name="Rectangle 33"/>
          <p:cNvSpPr/>
          <p:nvPr/>
        </p:nvSpPr>
        <p:spPr>
          <a:xfrm>
            <a:off x="1983970" y="5804725"/>
            <a:ext cx="2314134" cy="1015663"/>
          </a:xfrm>
          <a:prstGeom prst="rect">
            <a:avLst/>
          </a:prstGeom>
          <a:ln w="28575">
            <a:solidFill>
              <a:srgbClr val="0070C0"/>
            </a:solidFill>
          </a:ln>
        </p:spPr>
        <p:txBody>
          <a:bodyPr wrap="square">
            <a:spAutoFit/>
          </a:bodyPr>
          <a:lstStyle/>
          <a:p>
            <a:pPr algn="ctr"/>
            <a:r>
              <a:rPr lang="vi-VN" sz="3000" b="1" dirty="0">
                <a:solidFill>
                  <a:srgbClr val="0070C0"/>
                </a:solidFill>
                <a:latin typeface="Cambria" panose="02040503050406030204" pitchFamily="18" charset="0"/>
              </a:rPr>
              <a:t>Thành phần biệt lập</a:t>
            </a:r>
            <a:endParaRPr lang="en-US" sz="3000" dirty="0">
              <a:solidFill>
                <a:srgbClr val="0070C0"/>
              </a:solidFill>
            </a:endParaRPr>
          </a:p>
        </p:txBody>
      </p:sp>
      <p:sp>
        <p:nvSpPr>
          <p:cNvPr id="35" name="Rectangle 34"/>
          <p:cNvSpPr/>
          <p:nvPr/>
        </p:nvSpPr>
        <p:spPr>
          <a:xfrm>
            <a:off x="4566568" y="5805513"/>
            <a:ext cx="2314134" cy="553998"/>
          </a:xfrm>
          <a:prstGeom prst="rect">
            <a:avLst/>
          </a:prstGeom>
          <a:ln w="28575">
            <a:solidFill>
              <a:srgbClr val="116F0F"/>
            </a:solidFill>
          </a:ln>
        </p:spPr>
        <p:txBody>
          <a:bodyPr wrap="square">
            <a:spAutoFit/>
          </a:bodyPr>
          <a:lstStyle/>
          <a:p>
            <a:pPr algn="ctr"/>
            <a:r>
              <a:rPr lang="vi-VN" sz="3000" b="1" dirty="0">
                <a:solidFill>
                  <a:srgbClr val="0070C0"/>
                </a:solidFill>
                <a:latin typeface="Cambria" charset="0"/>
                <a:ea typeface="Cambria" charset="0"/>
                <a:cs typeface="Cambria" charset="0"/>
              </a:rPr>
              <a:t>Bổ </a:t>
            </a:r>
            <a:r>
              <a:rPr lang="vi-VN" sz="3000" b="1" dirty="0" smtClean="0">
                <a:solidFill>
                  <a:srgbClr val="0070C0"/>
                </a:solidFill>
                <a:latin typeface="Cambria" charset="0"/>
                <a:ea typeface="Cambria" charset="0"/>
                <a:cs typeface="Cambria" charset="0"/>
              </a:rPr>
              <a:t>ngữ</a:t>
            </a:r>
            <a:endParaRPr lang="en-US" sz="3000" b="1" dirty="0">
              <a:solidFill>
                <a:srgbClr val="0070C0"/>
              </a:solidFill>
              <a:latin typeface="Cambria" charset="0"/>
              <a:ea typeface="Cambria" charset="0"/>
              <a:cs typeface="Cambria" charset="0"/>
            </a:endParaRPr>
          </a:p>
        </p:txBody>
      </p:sp>
      <p:sp>
        <p:nvSpPr>
          <p:cNvPr id="36" name="Rectangle 35"/>
          <p:cNvSpPr/>
          <p:nvPr/>
        </p:nvSpPr>
        <p:spPr>
          <a:xfrm>
            <a:off x="5876035" y="4701546"/>
            <a:ext cx="2314134" cy="553998"/>
          </a:xfrm>
          <a:prstGeom prst="rect">
            <a:avLst/>
          </a:prstGeom>
          <a:ln w="28575">
            <a:solidFill>
              <a:srgbClr val="6600CC"/>
            </a:solidFill>
          </a:ln>
        </p:spPr>
        <p:txBody>
          <a:bodyPr wrap="square">
            <a:spAutoFit/>
          </a:bodyPr>
          <a:lstStyle/>
          <a:p>
            <a:pPr algn="ctr"/>
            <a:r>
              <a:rPr lang="vi-VN" sz="3000" b="1" dirty="0" smtClean="0">
                <a:solidFill>
                  <a:srgbClr val="0070C0"/>
                </a:solidFill>
                <a:latin typeface="Cambria" panose="02040503050406030204" pitchFamily="18" charset="0"/>
              </a:rPr>
              <a:t>Tính từ</a:t>
            </a:r>
            <a:endParaRPr lang="en-US" sz="3000" dirty="0">
              <a:solidFill>
                <a:srgbClr val="0070C0"/>
              </a:solidFill>
            </a:endParaRPr>
          </a:p>
        </p:txBody>
      </p:sp>
      <p:sp>
        <p:nvSpPr>
          <p:cNvPr id="37" name="Rectangle 36"/>
          <p:cNvSpPr/>
          <p:nvPr/>
        </p:nvSpPr>
        <p:spPr>
          <a:xfrm>
            <a:off x="834655" y="4701546"/>
            <a:ext cx="1756145" cy="553998"/>
          </a:xfrm>
          <a:prstGeom prst="rect">
            <a:avLst/>
          </a:prstGeom>
          <a:ln w="28575">
            <a:solidFill>
              <a:srgbClr val="FF0000"/>
            </a:solidFill>
          </a:ln>
        </p:spPr>
        <p:txBody>
          <a:bodyPr wrap="square">
            <a:spAutoFit/>
          </a:bodyPr>
          <a:lstStyle/>
          <a:p>
            <a:pPr algn="ctr"/>
            <a:r>
              <a:rPr lang="en-US" sz="3000" b="1" dirty="0" smtClean="0">
                <a:solidFill>
                  <a:srgbClr val="0070C0"/>
                </a:solidFill>
                <a:latin typeface="Cambria" panose="02040503050406030204" pitchFamily="18" charset="0"/>
              </a:rPr>
              <a:t>C</a:t>
            </a:r>
            <a:r>
              <a:rPr lang="vi-VN" sz="3000" b="1" dirty="0" smtClean="0">
                <a:solidFill>
                  <a:srgbClr val="0070C0"/>
                </a:solidFill>
                <a:latin typeface="Cambria" panose="02040503050406030204" pitchFamily="18" charset="0"/>
              </a:rPr>
              <a:t>hủ ngữ</a:t>
            </a:r>
            <a:endParaRPr lang="en-US" sz="3000" dirty="0">
              <a:solidFill>
                <a:srgbClr val="0070C0"/>
              </a:solidFill>
            </a:endParaRPr>
          </a:p>
        </p:txBody>
      </p:sp>
      <p:sp>
        <p:nvSpPr>
          <p:cNvPr id="31" name="TextBox 30"/>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19983007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rot="19777084">
            <a:off x="1484341" y="3043485"/>
            <a:ext cx="1716746" cy="323165"/>
          </a:xfrm>
          <a:prstGeom prst="rect">
            <a:avLst/>
          </a:prstGeom>
          <a:noFill/>
        </p:spPr>
        <p:txBody>
          <a:bodyPr wrap="square" rtlCol="0">
            <a:spAutoFit/>
          </a:bodyPr>
          <a:lstStyle/>
          <a:p>
            <a:pPr algn="ctr"/>
            <a:r>
              <a:rPr lang="en-US" sz="1500" b="1" dirty="0">
                <a:solidFill>
                  <a:schemeClr val="bg2">
                    <a:lumMod val="10000"/>
                  </a:schemeClr>
                </a:solidFill>
                <a:latin typeface="Arial" panose="020B0604020202020204" pitchFamily="34" charset="0"/>
                <a:cs typeface="Arial" panose="020B0604020202020204" pitchFamily="34" charset="0"/>
              </a:rPr>
              <a:t>Age &lt; 16</a:t>
            </a:r>
          </a:p>
        </p:txBody>
      </p:sp>
      <p:sp>
        <p:nvSpPr>
          <p:cNvPr id="9" name="Rectangle 8"/>
          <p:cNvSpPr/>
          <p:nvPr/>
        </p:nvSpPr>
        <p:spPr>
          <a:xfrm>
            <a:off x="3538586" y="2409720"/>
            <a:ext cx="1129931" cy="625812"/>
          </a:xfrm>
          <a:prstGeom prst="rect">
            <a:avLst/>
          </a:prstGeom>
          <a:noFill/>
          <a:ln w="38100">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err="1">
                <a:solidFill>
                  <a:schemeClr val="bg2">
                    <a:lumMod val="10000"/>
                  </a:schemeClr>
                </a:solidFill>
                <a:latin typeface="Cambria" panose="02040503050406030204" pitchFamily="18" charset="0"/>
              </a:rPr>
              <a:t>Em</a:t>
            </a:r>
            <a:r>
              <a:rPr lang="en-US" sz="2000" dirty="0">
                <a:solidFill>
                  <a:schemeClr val="bg2">
                    <a:lumMod val="10000"/>
                  </a:schemeClr>
                </a:solidFill>
                <a:latin typeface="Cambria" panose="02040503050406030204" pitchFamily="18" charset="0"/>
              </a:rPr>
              <a:t> </a:t>
            </a:r>
            <a:r>
              <a:rPr lang="en-US" sz="2000" dirty="0" err="1">
                <a:solidFill>
                  <a:schemeClr val="bg2">
                    <a:lumMod val="10000"/>
                  </a:schemeClr>
                </a:solidFill>
                <a:latin typeface="Cambria" panose="02040503050406030204" pitchFamily="18" charset="0"/>
              </a:rPr>
              <a:t>ấy</a:t>
            </a:r>
            <a:endParaRPr lang="en-US" sz="2000" dirty="0">
              <a:solidFill>
                <a:schemeClr val="bg2">
                  <a:lumMod val="10000"/>
                </a:schemeClr>
              </a:solidFill>
              <a:latin typeface="Cambria" panose="02040503050406030204" pitchFamily="18" charset="0"/>
            </a:endParaRPr>
          </a:p>
        </p:txBody>
      </p:sp>
      <p:sp>
        <p:nvSpPr>
          <p:cNvPr id="1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1"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83</a:t>
            </a:fld>
            <a:endParaRPr lang="en-US">
              <a:solidFill>
                <a:schemeClr val="bg2">
                  <a:lumMod val="10000"/>
                </a:schemeClr>
              </a:solidFill>
            </a:endParaRPr>
          </a:p>
        </p:txBody>
      </p:sp>
      <p:cxnSp>
        <p:nvCxnSpPr>
          <p:cNvPr id="12" name="Straight Arrow Connector 11"/>
          <p:cNvCxnSpPr/>
          <p:nvPr/>
        </p:nvCxnSpPr>
        <p:spPr>
          <a:xfrm flipV="1">
            <a:off x="1686296" y="2850078"/>
            <a:ext cx="1638795" cy="108065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12026" y="3653582"/>
            <a:ext cx="1129931" cy="625812"/>
          </a:xfrm>
          <a:prstGeom prst="rect">
            <a:avLst/>
          </a:prstGeom>
          <a:noFill/>
          <a:ln w="38100">
            <a:solidFill>
              <a:srgbClr val="FF0000"/>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10000"/>
                  </a:schemeClr>
                </a:solidFill>
                <a:latin typeface="Cambria" panose="02040503050406030204" pitchFamily="18" charset="0"/>
              </a:rPr>
              <a:t>Age</a:t>
            </a:r>
          </a:p>
        </p:txBody>
      </p:sp>
      <p:sp>
        <p:nvSpPr>
          <p:cNvPr id="15" name="TextBox 14"/>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1994572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rot="19777084">
            <a:off x="1484341" y="3043485"/>
            <a:ext cx="1716746" cy="323165"/>
          </a:xfrm>
          <a:prstGeom prst="rect">
            <a:avLst/>
          </a:prstGeom>
          <a:noFill/>
        </p:spPr>
        <p:txBody>
          <a:bodyPr wrap="square" rtlCol="0">
            <a:spAutoFit/>
          </a:bodyPr>
          <a:lstStyle/>
          <a:p>
            <a:pPr algn="ctr"/>
            <a:r>
              <a:rPr lang="en-US" sz="1500" b="1" dirty="0">
                <a:solidFill>
                  <a:schemeClr val="bg2">
                    <a:lumMod val="10000"/>
                  </a:schemeClr>
                </a:solidFill>
                <a:latin typeface="Arial" panose="020B0604020202020204" pitchFamily="34" charset="0"/>
                <a:cs typeface="Arial" panose="020B0604020202020204" pitchFamily="34" charset="0"/>
              </a:rPr>
              <a:t>Age &lt; 16</a:t>
            </a:r>
          </a:p>
        </p:txBody>
      </p:sp>
      <p:sp>
        <p:nvSpPr>
          <p:cNvPr id="11" name="TextBox 10"/>
          <p:cNvSpPr txBox="1"/>
          <p:nvPr/>
        </p:nvSpPr>
        <p:spPr>
          <a:xfrm rot="1891040">
            <a:off x="1757250" y="4336142"/>
            <a:ext cx="1716746" cy="323165"/>
          </a:xfrm>
          <a:prstGeom prst="rect">
            <a:avLst/>
          </a:prstGeom>
          <a:noFill/>
        </p:spPr>
        <p:txBody>
          <a:bodyPr wrap="square" rtlCol="0">
            <a:spAutoFit/>
          </a:bodyPr>
          <a:lstStyle/>
          <a:p>
            <a:pPr algn="ctr"/>
            <a:r>
              <a:rPr lang="en-US" sz="1500" b="1" dirty="0">
                <a:solidFill>
                  <a:schemeClr val="bg2">
                    <a:lumMod val="10000"/>
                  </a:schemeClr>
                </a:solidFill>
                <a:latin typeface="Arial" panose="020B0604020202020204" pitchFamily="34" charset="0"/>
                <a:cs typeface="Arial" panose="020B0604020202020204" pitchFamily="34" charset="0"/>
              </a:rPr>
              <a:t>Age &gt;= 16</a:t>
            </a:r>
          </a:p>
        </p:txBody>
      </p:sp>
      <p:sp>
        <p:nvSpPr>
          <p:cNvPr id="16"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7"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84</a:t>
            </a:fld>
            <a:endParaRPr lang="en-US">
              <a:solidFill>
                <a:schemeClr val="bg2">
                  <a:lumMod val="10000"/>
                </a:schemeClr>
              </a:solidFill>
            </a:endParaRPr>
          </a:p>
        </p:txBody>
      </p:sp>
      <p:cxnSp>
        <p:nvCxnSpPr>
          <p:cNvPr id="18" name="Straight Arrow Connector 17"/>
          <p:cNvCxnSpPr/>
          <p:nvPr/>
        </p:nvCxnSpPr>
        <p:spPr>
          <a:xfrm flipV="1">
            <a:off x="1686296" y="2850078"/>
            <a:ext cx="1638795" cy="108065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86296" y="4132613"/>
            <a:ext cx="1638795" cy="10127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538586" y="2409720"/>
            <a:ext cx="1129931" cy="625812"/>
          </a:xfrm>
          <a:prstGeom prst="rect">
            <a:avLst/>
          </a:prstGeom>
          <a:noFill/>
          <a:ln w="38100">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err="1">
                <a:solidFill>
                  <a:schemeClr val="bg2">
                    <a:lumMod val="10000"/>
                  </a:schemeClr>
                </a:solidFill>
                <a:latin typeface="Cambria" panose="02040503050406030204" pitchFamily="18" charset="0"/>
              </a:rPr>
              <a:t>Em</a:t>
            </a:r>
            <a:r>
              <a:rPr lang="en-US" sz="2000" dirty="0">
                <a:solidFill>
                  <a:schemeClr val="bg2">
                    <a:lumMod val="10000"/>
                  </a:schemeClr>
                </a:solidFill>
                <a:latin typeface="Cambria" panose="02040503050406030204" pitchFamily="18" charset="0"/>
              </a:rPr>
              <a:t> </a:t>
            </a:r>
            <a:r>
              <a:rPr lang="en-US" sz="2000" dirty="0" err="1">
                <a:solidFill>
                  <a:schemeClr val="bg2">
                    <a:lumMod val="10000"/>
                  </a:schemeClr>
                </a:solidFill>
                <a:latin typeface="Cambria" panose="02040503050406030204" pitchFamily="18" charset="0"/>
              </a:rPr>
              <a:t>ấy</a:t>
            </a:r>
            <a:endParaRPr lang="en-US" sz="2000" dirty="0">
              <a:solidFill>
                <a:schemeClr val="bg2">
                  <a:lumMod val="10000"/>
                </a:schemeClr>
              </a:solidFill>
              <a:latin typeface="Cambria" panose="02040503050406030204" pitchFamily="18" charset="0"/>
            </a:endParaRPr>
          </a:p>
        </p:txBody>
      </p:sp>
      <p:sp>
        <p:nvSpPr>
          <p:cNvPr id="29" name="Rectangle 28"/>
          <p:cNvSpPr/>
          <p:nvPr/>
        </p:nvSpPr>
        <p:spPr>
          <a:xfrm>
            <a:off x="312026" y="3653582"/>
            <a:ext cx="1129931" cy="625812"/>
          </a:xfrm>
          <a:prstGeom prst="rect">
            <a:avLst/>
          </a:prstGeom>
          <a:noFill/>
          <a:ln w="38100">
            <a:solidFill>
              <a:srgbClr val="FF0000"/>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10000"/>
                  </a:schemeClr>
                </a:solidFill>
                <a:latin typeface="Cambria" panose="02040503050406030204" pitchFamily="18" charset="0"/>
              </a:rPr>
              <a:t>Age</a:t>
            </a:r>
          </a:p>
        </p:txBody>
      </p:sp>
      <p:sp>
        <p:nvSpPr>
          <p:cNvPr id="13" name="TextBox 12"/>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5614543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rot="19777084">
            <a:off x="1484341" y="3043485"/>
            <a:ext cx="1716746" cy="323165"/>
          </a:xfrm>
          <a:prstGeom prst="rect">
            <a:avLst/>
          </a:prstGeom>
          <a:noFill/>
        </p:spPr>
        <p:txBody>
          <a:bodyPr wrap="square" rtlCol="0">
            <a:spAutoFit/>
          </a:bodyPr>
          <a:lstStyle/>
          <a:p>
            <a:pPr algn="ctr"/>
            <a:r>
              <a:rPr lang="en-US" sz="1500" b="1" dirty="0">
                <a:solidFill>
                  <a:schemeClr val="bg2">
                    <a:lumMod val="10000"/>
                  </a:schemeClr>
                </a:solidFill>
                <a:latin typeface="Arial" panose="020B0604020202020204" pitchFamily="34" charset="0"/>
                <a:cs typeface="Arial" panose="020B0604020202020204" pitchFamily="34" charset="0"/>
              </a:rPr>
              <a:t>Age &lt; 16</a:t>
            </a:r>
          </a:p>
        </p:txBody>
      </p:sp>
      <p:sp>
        <p:nvSpPr>
          <p:cNvPr id="11" name="TextBox 10"/>
          <p:cNvSpPr txBox="1"/>
          <p:nvPr/>
        </p:nvSpPr>
        <p:spPr>
          <a:xfrm rot="1891040">
            <a:off x="1757250" y="4336142"/>
            <a:ext cx="1716746" cy="323165"/>
          </a:xfrm>
          <a:prstGeom prst="rect">
            <a:avLst/>
          </a:prstGeom>
          <a:noFill/>
        </p:spPr>
        <p:txBody>
          <a:bodyPr wrap="square" rtlCol="0">
            <a:spAutoFit/>
          </a:bodyPr>
          <a:lstStyle/>
          <a:p>
            <a:pPr algn="ctr"/>
            <a:r>
              <a:rPr lang="en-US" sz="1500" b="1" dirty="0">
                <a:solidFill>
                  <a:schemeClr val="bg2">
                    <a:lumMod val="10000"/>
                  </a:schemeClr>
                </a:solidFill>
                <a:latin typeface="Arial" panose="020B0604020202020204" pitchFamily="34" charset="0"/>
                <a:cs typeface="Arial" panose="020B0604020202020204" pitchFamily="34" charset="0"/>
              </a:rPr>
              <a:t>Age &gt;= 16</a:t>
            </a:r>
          </a:p>
        </p:txBody>
      </p:sp>
      <p:sp>
        <p:nvSpPr>
          <p:cNvPr id="15" name="TextBox 14"/>
          <p:cNvSpPr txBox="1"/>
          <p:nvPr/>
        </p:nvSpPr>
        <p:spPr>
          <a:xfrm rot="19917416">
            <a:off x="4782178" y="4243394"/>
            <a:ext cx="1716746" cy="323165"/>
          </a:xfrm>
          <a:prstGeom prst="rect">
            <a:avLst/>
          </a:prstGeom>
          <a:noFill/>
        </p:spPr>
        <p:txBody>
          <a:bodyPr wrap="square" rtlCol="0">
            <a:spAutoFit/>
          </a:bodyPr>
          <a:lstStyle/>
          <a:p>
            <a:pPr algn="ctr"/>
            <a:r>
              <a:rPr lang="en-US" sz="1500" b="1" dirty="0">
                <a:solidFill>
                  <a:schemeClr val="bg2">
                    <a:lumMod val="10000"/>
                  </a:schemeClr>
                </a:solidFill>
                <a:latin typeface="Arial" panose="020B0604020202020204" pitchFamily="34" charset="0"/>
                <a:cs typeface="Arial" panose="020B0604020202020204" pitchFamily="34" charset="0"/>
              </a:rPr>
              <a:t>Gender = ‘Male’</a:t>
            </a:r>
          </a:p>
        </p:txBody>
      </p:sp>
      <p:sp>
        <p:nvSpPr>
          <p:cNvPr id="12" name="Rectangle 11"/>
          <p:cNvSpPr/>
          <p:nvPr/>
        </p:nvSpPr>
        <p:spPr>
          <a:xfrm>
            <a:off x="6984149" y="3725762"/>
            <a:ext cx="1129931" cy="625812"/>
          </a:xfrm>
          <a:prstGeom prst="rect">
            <a:avLst/>
          </a:prstGeom>
          <a:noFill/>
          <a:ln w="38100">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err="1">
                <a:solidFill>
                  <a:schemeClr val="bg2">
                    <a:lumMod val="10000"/>
                  </a:schemeClr>
                </a:solidFill>
                <a:latin typeface="Cambria" panose="02040503050406030204" pitchFamily="18" charset="0"/>
              </a:rPr>
              <a:t>Ông</a:t>
            </a:r>
            <a:r>
              <a:rPr lang="en-US" sz="2000" dirty="0">
                <a:solidFill>
                  <a:schemeClr val="bg2">
                    <a:lumMod val="10000"/>
                  </a:schemeClr>
                </a:solidFill>
                <a:latin typeface="Cambria" panose="02040503050406030204" pitchFamily="18" charset="0"/>
              </a:rPr>
              <a:t> </a:t>
            </a:r>
            <a:r>
              <a:rPr lang="en-US" sz="2000" dirty="0" err="1">
                <a:solidFill>
                  <a:schemeClr val="bg2">
                    <a:lumMod val="10000"/>
                  </a:schemeClr>
                </a:solidFill>
                <a:latin typeface="Cambria" panose="02040503050406030204" pitchFamily="18" charset="0"/>
              </a:rPr>
              <a:t>ấy</a:t>
            </a:r>
            <a:endParaRPr lang="en-US" sz="2000" dirty="0">
              <a:solidFill>
                <a:schemeClr val="bg2">
                  <a:lumMod val="10000"/>
                </a:schemeClr>
              </a:solidFill>
              <a:latin typeface="Cambria" panose="02040503050406030204" pitchFamily="18" charset="0"/>
            </a:endParaRPr>
          </a:p>
        </p:txBody>
      </p:sp>
      <p:sp>
        <p:nvSpPr>
          <p:cNvPr id="16"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7"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85</a:t>
            </a:fld>
            <a:endParaRPr lang="en-US">
              <a:solidFill>
                <a:schemeClr val="bg2">
                  <a:lumMod val="10000"/>
                </a:schemeClr>
              </a:solidFill>
            </a:endParaRPr>
          </a:p>
        </p:txBody>
      </p:sp>
      <p:cxnSp>
        <p:nvCxnSpPr>
          <p:cNvPr id="18" name="Straight Arrow Connector 17"/>
          <p:cNvCxnSpPr/>
          <p:nvPr/>
        </p:nvCxnSpPr>
        <p:spPr>
          <a:xfrm flipV="1">
            <a:off x="1686296" y="2850078"/>
            <a:ext cx="1638795" cy="108065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86296" y="4132613"/>
            <a:ext cx="1638795" cy="10127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070764" y="4132613"/>
            <a:ext cx="1541821" cy="8431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538586" y="2409720"/>
            <a:ext cx="1129931" cy="625812"/>
          </a:xfrm>
          <a:prstGeom prst="rect">
            <a:avLst/>
          </a:prstGeom>
          <a:noFill/>
          <a:ln w="38100">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err="1">
                <a:solidFill>
                  <a:schemeClr val="bg2">
                    <a:lumMod val="10000"/>
                  </a:schemeClr>
                </a:solidFill>
                <a:latin typeface="Cambria" panose="02040503050406030204" pitchFamily="18" charset="0"/>
              </a:rPr>
              <a:t>Em</a:t>
            </a:r>
            <a:r>
              <a:rPr lang="en-US" sz="2000" dirty="0">
                <a:solidFill>
                  <a:schemeClr val="bg2">
                    <a:lumMod val="10000"/>
                  </a:schemeClr>
                </a:solidFill>
                <a:latin typeface="Cambria" panose="02040503050406030204" pitchFamily="18" charset="0"/>
              </a:rPr>
              <a:t> </a:t>
            </a:r>
            <a:r>
              <a:rPr lang="en-US" sz="2000" dirty="0" err="1">
                <a:solidFill>
                  <a:schemeClr val="bg2">
                    <a:lumMod val="10000"/>
                  </a:schemeClr>
                </a:solidFill>
                <a:latin typeface="Cambria" panose="02040503050406030204" pitchFamily="18" charset="0"/>
              </a:rPr>
              <a:t>ấy</a:t>
            </a:r>
            <a:endParaRPr lang="en-US" sz="2000" dirty="0">
              <a:solidFill>
                <a:schemeClr val="bg2">
                  <a:lumMod val="10000"/>
                </a:schemeClr>
              </a:solidFill>
              <a:latin typeface="Cambria" panose="02040503050406030204" pitchFamily="18" charset="0"/>
            </a:endParaRPr>
          </a:p>
        </p:txBody>
      </p:sp>
      <p:sp>
        <p:nvSpPr>
          <p:cNvPr id="28" name="Rectangle 27"/>
          <p:cNvSpPr/>
          <p:nvPr/>
        </p:nvSpPr>
        <p:spPr>
          <a:xfrm>
            <a:off x="3538586" y="4789453"/>
            <a:ext cx="1129931" cy="651629"/>
          </a:xfrm>
          <a:prstGeom prst="rect">
            <a:avLst/>
          </a:prstGeom>
          <a:noFill/>
          <a:ln w="38100">
            <a:solidFill>
              <a:srgbClr val="00B050"/>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10000"/>
                  </a:schemeClr>
                </a:solidFill>
                <a:latin typeface="Cambria" panose="02040503050406030204" pitchFamily="18" charset="0"/>
              </a:rPr>
              <a:t>Gender</a:t>
            </a:r>
          </a:p>
        </p:txBody>
      </p:sp>
      <p:sp>
        <p:nvSpPr>
          <p:cNvPr id="29" name="Rectangle 28"/>
          <p:cNvSpPr/>
          <p:nvPr/>
        </p:nvSpPr>
        <p:spPr>
          <a:xfrm>
            <a:off x="312026" y="3653582"/>
            <a:ext cx="1129931" cy="625812"/>
          </a:xfrm>
          <a:prstGeom prst="rect">
            <a:avLst/>
          </a:prstGeom>
          <a:noFill/>
          <a:ln w="38100">
            <a:solidFill>
              <a:srgbClr val="FF0000"/>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10000"/>
                  </a:schemeClr>
                </a:solidFill>
                <a:latin typeface="Cambria" panose="02040503050406030204" pitchFamily="18" charset="0"/>
              </a:rPr>
              <a:t>Age</a:t>
            </a:r>
          </a:p>
        </p:txBody>
      </p:sp>
      <p:sp>
        <p:nvSpPr>
          <p:cNvPr id="22" name="TextBox 21"/>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8909545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rot="19777084">
            <a:off x="1484341" y="3043485"/>
            <a:ext cx="1716746" cy="323165"/>
          </a:xfrm>
          <a:prstGeom prst="rect">
            <a:avLst/>
          </a:prstGeom>
          <a:noFill/>
        </p:spPr>
        <p:txBody>
          <a:bodyPr wrap="square" rtlCol="0">
            <a:spAutoFit/>
          </a:bodyPr>
          <a:lstStyle/>
          <a:p>
            <a:pPr algn="ctr"/>
            <a:r>
              <a:rPr lang="en-US" sz="1500" b="1" dirty="0">
                <a:solidFill>
                  <a:schemeClr val="bg2">
                    <a:lumMod val="10000"/>
                  </a:schemeClr>
                </a:solidFill>
                <a:latin typeface="Arial" panose="020B0604020202020204" pitchFamily="34" charset="0"/>
                <a:cs typeface="Arial" panose="020B0604020202020204" pitchFamily="34" charset="0"/>
              </a:rPr>
              <a:t>Age &lt; 16</a:t>
            </a:r>
          </a:p>
        </p:txBody>
      </p:sp>
      <p:sp>
        <p:nvSpPr>
          <p:cNvPr id="11" name="TextBox 10"/>
          <p:cNvSpPr txBox="1"/>
          <p:nvPr/>
        </p:nvSpPr>
        <p:spPr>
          <a:xfrm rot="1891040">
            <a:off x="1788975" y="4323600"/>
            <a:ext cx="1716746" cy="323165"/>
          </a:xfrm>
          <a:prstGeom prst="rect">
            <a:avLst/>
          </a:prstGeom>
          <a:noFill/>
        </p:spPr>
        <p:txBody>
          <a:bodyPr wrap="square" rtlCol="0">
            <a:spAutoFit/>
          </a:bodyPr>
          <a:lstStyle/>
          <a:p>
            <a:pPr algn="ctr"/>
            <a:r>
              <a:rPr lang="en-US" sz="1500" b="1" dirty="0">
                <a:solidFill>
                  <a:schemeClr val="bg2">
                    <a:lumMod val="10000"/>
                  </a:schemeClr>
                </a:solidFill>
                <a:latin typeface="Arial" panose="020B0604020202020204" pitchFamily="34" charset="0"/>
                <a:cs typeface="Arial" panose="020B0604020202020204" pitchFamily="34" charset="0"/>
              </a:rPr>
              <a:t>Age &gt;= 16</a:t>
            </a:r>
          </a:p>
        </p:txBody>
      </p:sp>
      <p:sp>
        <p:nvSpPr>
          <p:cNvPr id="17" name="TextBox 16"/>
          <p:cNvSpPr txBox="1"/>
          <p:nvPr/>
        </p:nvSpPr>
        <p:spPr>
          <a:xfrm rot="1717501">
            <a:off x="5022433" y="5573263"/>
            <a:ext cx="2057502" cy="323165"/>
          </a:xfrm>
          <a:prstGeom prst="rect">
            <a:avLst/>
          </a:prstGeom>
          <a:noFill/>
        </p:spPr>
        <p:txBody>
          <a:bodyPr wrap="square" rtlCol="0">
            <a:spAutoFit/>
          </a:bodyPr>
          <a:lstStyle/>
          <a:p>
            <a:pPr algn="ctr"/>
            <a:r>
              <a:rPr lang="en-US" sz="1500" b="1" dirty="0">
                <a:solidFill>
                  <a:schemeClr val="bg2">
                    <a:lumMod val="10000"/>
                  </a:schemeClr>
                </a:solidFill>
                <a:latin typeface="Arial" panose="020B0604020202020204" pitchFamily="34" charset="0"/>
                <a:cs typeface="Arial" panose="020B0604020202020204" pitchFamily="34" charset="0"/>
              </a:rPr>
              <a:t>Gender = ‘Female’</a:t>
            </a:r>
          </a:p>
        </p:txBody>
      </p:sp>
      <p:sp>
        <p:nvSpPr>
          <p:cNvPr id="18"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9"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86</a:t>
            </a:fld>
            <a:endParaRPr lang="en-US">
              <a:solidFill>
                <a:schemeClr val="bg2">
                  <a:lumMod val="10000"/>
                </a:schemeClr>
              </a:solidFill>
            </a:endParaRPr>
          </a:p>
        </p:txBody>
      </p:sp>
      <p:cxnSp>
        <p:nvCxnSpPr>
          <p:cNvPr id="20" name="Straight Arrow Connector 19"/>
          <p:cNvCxnSpPr/>
          <p:nvPr/>
        </p:nvCxnSpPr>
        <p:spPr>
          <a:xfrm flipV="1">
            <a:off x="1686296" y="2850078"/>
            <a:ext cx="1638795" cy="108065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9917416">
            <a:off x="4782178" y="4243394"/>
            <a:ext cx="1716746" cy="323165"/>
          </a:xfrm>
          <a:prstGeom prst="rect">
            <a:avLst/>
          </a:prstGeom>
          <a:noFill/>
        </p:spPr>
        <p:txBody>
          <a:bodyPr wrap="square" rtlCol="0">
            <a:spAutoFit/>
          </a:bodyPr>
          <a:lstStyle/>
          <a:p>
            <a:pPr algn="ctr"/>
            <a:r>
              <a:rPr lang="en-US" sz="1500" b="1" dirty="0">
                <a:solidFill>
                  <a:schemeClr val="bg2">
                    <a:lumMod val="10000"/>
                  </a:schemeClr>
                </a:solidFill>
                <a:latin typeface="Arial" panose="020B0604020202020204" pitchFamily="34" charset="0"/>
                <a:cs typeface="Arial" panose="020B0604020202020204" pitchFamily="34" charset="0"/>
              </a:rPr>
              <a:t>Gender = ‘Male’</a:t>
            </a:r>
          </a:p>
        </p:txBody>
      </p:sp>
      <p:cxnSp>
        <p:nvCxnSpPr>
          <p:cNvPr id="22" name="Straight Arrow Connector 21"/>
          <p:cNvCxnSpPr/>
          <p:nvPr/>
        </p:nvCxnSpPr>
        <p:spPr>
          <a:xfrm flipV="1">
            <a:off x="5070764" y="4132613"/>
            <a:ext cx="1541821" cy="8431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070764" y="5441082"/>
            <a:ext cx="1667122" cy="86471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686296" y="4132613"/>
            <a:ext cx="1638795" cy="10127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538586" y="4789453"/>
            <a:ext cx="1129931" cy="651629"/>
          </a:xfrm>
          <a:prstGeom prst="rect">
            <a:avLst/>
          </a:prstGeom>
          <a:noFill/>
          <a:ln w="38100">
            <a:solidFill>
              <a:srgbClr val="00B050"/>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10000"/>
                  </a:schemeClr>
                </a:solidFill>
                <a:latin typeface="Cambria" panose="02040503050406030204" pitchFamily="18" charset="0"/>
              </a:rPr>
              <a:t>Gender</a:t>
            </a:r>
          </a:p>
        </p:txBody>
      </p:sp>
      <p:sp>
        <p:nvSpPr>
          <p:cNvPr id="31" name="Rectangle 30"/>
          <p:cNvSpPr/>
          <p:nvPr/>
        </p:nvSpPr>
        <p:spPr>
          <a:xfrm>
            <a:off x="6984149" y="3725762"/>
            <a:ext cx="1129931" cy="625812"/>
          </a:xfrm>
          <a:prstGeom prst="rect">
            <a:avLst/>
          </a:prstGeom>
          <a:noFill/>
          <a:ln w="38100">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err="1">
                <a:solidFill>
                  <a:schemeClr val="bg2">
                    <a:lumMod val="10000"/>
                  </a:schemeClr>
                </a:solidFill>
                <a:latin typeface="Cambria" panose="02040503050406030204" pitchFamily="18" charset="0"/>
              </a:rPr>
              <a:t>Ông</a:t>
            </a:r>
            <a:r>
              <a:rPr lang="en-US" sz="2000" dirty="0">
                <a:solidFill>
                  <a:schemeClr val="bg2">
                    <a:lumMod val="10000"/>
                  </a:schemeClr>
                </a:solidFill>
                <a:latin typeface="Cambria" panose="02040503050406030204" pitchFamily="18" charset="0"/>
              </a:rPr>
              <a:t> </a:t>
            </a:r>
            <a:r>
              <a:rPr lang="en-US" sz="2000" dirty="0" err="1">
                <a:solidFill>
                  <a:schemeClr val="bg2">
                    <a:lumMod val="10000"/>
                  </a:schemeClr>
                </a:solidFill>
                <a:latin typeface="Cambria" panose="02040503050406030204" pitchFamily="18" charset="0"/>
              </a:rPr>
              <a:t>ấy</a:t>
            </a:r>
            <a:endParaRPr lang="en-US" sz="2000" dirty="0">
              <a:solidFill>
                <a:schemeClr val="bg2">
                  <a:lumMod val="10000"/>
                </a:schemeClr>
              </a:solidFill>
              <a:latin typeface="Cambria" panose="02040503050406030204" pitchFamily="18" charset="0"/>
            </a:endParaRPr>
          </a:p>
        </p:txBody>
      </p:sp>
      <p:sp>
        <p:nvSpPr>
          <p:cNvPr id="32" name="Rectangle 31"/>
          <p:cNvSpPr/>
          <p:nvPr/>
        </p:nvSpPr>
        <p:spPr>
          <a:xfrm>
            <a:off x="6984149" y="5892739"/>
            <a:ext cx="1129931" cy="625812"/>
          </a:xfrm>
          <a:prstGeom prst="rect">
            <a:avLst/>
          </a:prstGeom>
          <a:noFill/>
          <a:ln w="38100">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err="1" smtClean="0">
                <a:solidFill>
                  <a:schemeClr val="bg2">
                    <a:lumMod val="10000"/>
                  </a:schemeClr>
                </a:solidFill>
                <a:latin typeface="Cambria" panose="02040503050406030204" pitchFamily="18" charset="0"/>
              </a:rPr>
              <a:t>Bà</a:t>
            </a:r>
            <a:r>
              <a:rPr lang="en-US" sz="2000" dirty="0" smtClean="0">
                <a:solidFill>
                  <a:schemeClr val="bg2">
                    <a:lumMod val="10000"/>
                  </a:schemeClr>
                </a:solidFill>
                <a:latin typeface="Cambria" panose="02040503050406030204" pitchFamily="18" charset="0"/>
              </a:rPr>
              <a:t> </a:t>
            </a:r>
            <a:r>
              <a:rPr lang="en-US" sz="2000" dirty="0" err="1" smtClean="0">
                <a:solidFill>
                  <a:schemeClr val="bg2">
                    <a:lumMod val="10000"/>
                  </a:schemeClr>
                </a:solidFill>
                <a:latin typeface="Cambria" panose="02040503050406030204" pitchFamily="18" charset="0"/>
              </a:rPr>
              <a:t>ấy</a:t>
            </a:r>
            <a:endParaRPr lang="en-US" sz="2000" dirty="0">
              <a:solidFill>
                <a:schemeClr val="bg2">
                  <a:lumMod val="10000"/>
                </a:schemeClr>
              </a:solidFill>
              <a:latin typeface="Cambria" panose="02040503050406030204" pitchFamily="18" charset="0"/>
            </a:endParaRPr>
          </a:p>
        </p:txBody>
      </p:sp>
      <p:sp>
        <p:nvSpPr>
          <p:cNvPr id="33" name="Rectangle 32"/>
          <p:cNvSpPr/>
          <p:nvPr/>
        </p:nvSpPr>
        <p:spPr>
          <a:xfrm>
            <a:off x="312026" y="3653582"/>
            <a:ext cx="1129931" cy="625812"/>
          </a:xfrm>
          <a:prstGeom prst="rect">
            <a:avLst/>
          </a:prstGeom>
          <a:noFill/>
          <a:ln w="38100">
            <a:solidFill>
              <a:srgbClr val="FF0000"/>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10000"/>
                  </a:schemeClr>
                </a:solidFill>
                <a:latin typeface="Cambria" panose="02040503050406030204" pitchFamily="18" charset="0"/>
              </a:rPr>
              <a:t>Age</a:t>
            </a:r>
          </a:p>
        </p:txBody>
      </p:sp>
      <p:sp>
        <p:nvSpPr>
          <p:cNvPr id="34" name="Rectangle 33"/>
          <p:cNvSpPr/>
          <p:nvPr/>
        </p:nvSpPr>
        <p:spPr>
          <a:xfrm>
            <a:off x="3538586" y="2409720"/>
            <a:ext cx="1129931" cy="625812"/>
          </a:xfrm>
          <a:prstGeom prst="rect">
            <a:avLst/>
          </a:prstGeom>
          <a:noFill/>
          <a:ln w="38100">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err="1">
                <a:solidFill>
                  <a:schemeClr val="bg2">
                    <a:lumMod val="10000"/>
                  </a:schemeClr>
                </a:solidFill>
                <a:latin typeface="Cambria" panose="02040503050406030204" pitchFamily="18" charset="0"/>
              </a:rPr>
              <a:t>Em</a:t>
            </a:r>
            <a:r>
              <a:rPr lang="en-US" sz="2000" dirty="0">
                <a:solidFill>
                  <a:schemeClr val="bg2">
                    <a:lumMod val="10000"/>
                  </a:schemeClr>
                </a:solidFill>
                <a:latin typeface="Cambria" panose="02040503050406030204" pitchFamily="18" charset="0"/>
              </a:rPr>
              <a:t> </a:t>
            </a:r>
            <a:r>
              <a:rPr lang="en-US" sz="2000" dirty="0" err="1">
                <a:solidFill>
                  <a:schemeClr val="bg2">
                    <a:lumMod val="10000"/>
                  </a:schemeClr>
                </a:solidFill>
                <a:latin typeface="Cambria" panose="02040503050406030204" pitchFamily="18" charset="0"/>
              </a:rPr>
              <a:t>ấy</a:t>
            </a:r>
            <a:endParaRPr lang="en-US" sz="2000" dirty="0">
              <a:solidFill>
                <a:schemeClr val="bg2">
                  <a:lumMod val="10000"/>
                </a:schemeClr>
              </a:solidFill>
              <a:latin typeface="Cambria" panose="02040503050406030204" pitchFamily="18" charset="0"/>
            </a:endParaRPr>
          </a:p>
        </p:txBody>
      </p:sp>
      <p:sp>
        <p:nvSpPr>
          <p:cNvPr id="26" name="TextBox 25"/>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20178240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1725115" y="3421835"/>
            <a:ext cx="669494" cy="464579"/>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50" dirty="0" smtClean="0">
                <a:solidFill>
                  <a:schemeClr val="bg2">
                    <a:lumMod val="10000"/>
                  </a:schemeClr>
                </a:solidFill>
              </a:rPr>
              <a:t>0.15</a:t>
            </a:r>
            <a:endParaRPr lang="en-US" sz="2250" dirty="0">
              <a:solidFill>
                <a:schemeClr val="bg2">
                  <a:lumMod val="10000"/>
                </a:schemeClr>
              </a:solidFill>
            </a:endParaRPr>
          </a:p>
        </p:txBody>
      </p:sp>
      <p:cxnSp>
        <p:nvCxnSpPr>
          <p:cNvPr id="8" name="Straight Connector 7"/>
          <p:cNvCxnSpPr/>
          <p:nvPr/>
        </p:nvCxnSpPr>
        <p:spPr>
          <a:xfrm flipH="1">
            <a:off x="2028280" y="3865347"/>
            <a:ext cx="1475882" cy="1135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Title 3"/>
          <p:cNvSpPr txBox="1">
            <a:spLocks/>
          </p:cNvSpPr>
          <p:nvPr/>
        </p:nvSpPr>
        <p:spPr>
          <a:xfrm>
            <a:off x="3135377" y="3394440"/>
            <a:ext cx="671948" cy="464579"/>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50" dirty="0" smtClean="0">
                <a:solidFill>
                  <a:schemeClr val="bg2">
                    <a:lumMod val="10000"/>
                  </a:schemeClr>
                </a:solidFill>
              </a:rPr>
              <a:t>0.45</a:t>
            </a:r>
            <a:endParaRPr lang="en-US" sz="2250" dirty="0">
              <a:solidFill>
                <a:schemeClr val="bg2">
                  <a:lumMod val="10000"/>
                </a:schemeClr>
              </a:solidFill>
            </a:endParaRPr>
          </a:p>
        </p:txBody>
      </p:sp>
      <p:sp>
        <p:nvSpPr>
          <p:cNvPr id="10" name="Title 3"/>
          <p:cNvSpPr txBox="1">
            <a:spLocks/>
          </p:cNvSpPr>
          <p:nvPr/>
        </p:nvSpPr>
        <p:spPr>
          <a:xfrm>
            <a:off x="2154007" y="3990529"/>
            <a:ext cx="918394" cy="46457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000" b="1" dirty="0" smtClean="0">
                <a:solidFill>
                  <a:schemeClr val="bg2">
                    <a:lumMod val="10000"/>
                  </a:schemeClr>
                </a:solidFill>
                <a:latin typeface="Cambria" panose="02040503050406030204" pitchFamily="18" charset="0"/>
              </a:rPr>
              <a:t>Một ít</a:t>
            </a:r>
            <a:endParaRPr lang="en-US" sz="2000" b="1" dirty="0">
              <a:solidFill>
                <a:schemeClr val="bg2">
                  <a:lumMod val="10000"/>
                </a:schemeClr>
              </a:solidFill>
              <a:latin typeface="Cambria" panose="02040503050406030204" pitchFamily="18" charset="0"/>
            </a:endParaRPr>
          </a:p>
        </p:txBody>
      </p:sp>
      <p:cxnSp>
        <p:nvCxnSpPr>
          <p:cNvPr id="11" name="Straight Connector 10"/>
          <p:cNvCxnSpPr/>
          <p:nvPr/>
        </p:nvCxnSpPr>
        <p:spPr>
          <a:xfrm flipH="1">
            <a:off x="3504161" y="3851773"/>
            <a:ext cx="1475882" cy="11353"/>
          </a:xfrm>
          <a:prstGeom prst="line">
            <a:avLst/>
          </a:prstGeom>
          <a:ln w="57150">
            <a:solidFill>
              <a:srgbClr val="CA5236"/>
            </a:solidFill>
          </a:ln>
        </p:spPr>
        <p:style>
          <a:lnRef idx="1">
            <a:schemeClr val="accent1"/>
          </a:lnRef>
          <a:fillRef idx="0">
            <a:schemeClr val="accent1"/>
          </a:fillRef>
          <a:effectRef idx="0">
            <a:schemeClr val="accent1"/>
          </a:effectRef>
          <a:fontRef idx="minor">
            <a:schemeClr val="tx1"/>
          </a:fontRef>
        </p:style>
      </p:cxnSp>
      <p:sp>
        <p:nvSpPr>
          <p:cNvPr id="12" name="Title 3"/>
          <p:cNvSpPr txBox="1">
            <a:spLocks/>
          </p:cNvSpPr>
          <p:nvPr/>
        </p:nvSpPr>
        <p:spPr>
          <a:xfrm>
            <a:off x="5907971" y="3395734"/>
            <a:ext cx="736045" cy="46457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50" dirty="0" smtClean="0">
                <a:solidFill>
                  <a:schemeClr val="bg2">
                    <a:lumMod val="10000"/>
                  </a:schemeClr>
                </a:solidFill>
              </a:rPr>
              <a:t>0.75</a:t>
            </a:r>
            <a:endParaRPr lang="en-US" sz="2250" dirty="0">
              <a:solidFill>
                <a:schemeClr val="bg2">
                  <a:lumMod val="10000"/>
                </a:schemeClr>
              </a:solidFill>
            </a:endParaRPr>
          </a:p>
        </p:txBody>
      </p:sp>
      <p:sp>
        <p:nvSpPr>
          <p:cNvPr id="13" name="Title 3"/>
          <p:cNvSpPr txBox="1">
            <a:spLocks/>
          </p:cNvSpPr>
          <p:nvPr/>
        </p:nvSpPr>
        <p:spPr>
          <a:xfrm>
            <a:off x="3565949" y="3985024"/>
            <a:ext cx="1307049" cy="46457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err="1">
                <a:solidFill>
                  <a:schemeClr val="bg2">
                    <a:lumMod val="10000"/>
                  </a:schemeClr>
                </a:solidFill>
                <a:latin typeface="Cambria" panose="02040503050406030204" pitchFamily="18" charset="0"/>
              </a:rPr>
              <a:t>Một</a:t>
            </a:r>
            <a:r>
              <a:rPr lang="en-US" sz="2000" b="1" dirty="0">
                <a:solidFill>
                  <a:schemeClr val="bg2">
                    <a:lumMod val="10000"/>
                  </a:schemeClr>
                </a:solidFill>
                <a:latin typeface="Cambria" panose="02040503050406030204" pitchFamily="18" charset="0"/>
              </a:rPr>
              <a:t> </a:t>
            </a:r>
            <a:r>
              <a:rPr lang="en-US" sz="2000" b="1" dirty="0" err="1">
                <a:solidFill>
                  <a:schemeClr val="bg2">
                    <a:lumMod val="10000"/>
                  </a:schemeClr>
                </a:solidFill>
                <a:latin typeface="Cambria" panose="02040503050406030204" pitchFamily="18" charset="0"/>
              </a:rPr>
              <a:t>phần</a:t>
            </a:r>
            <a:endParaRPr lang="en-US" sz="2000" b="1" dirty="0">
              <a:solidFill>
                <a:schemeClr val="bg2">
                  <a:lumMod val="10000"/>
                </a:schemeClr>
              </a:solidFill>
              <a:latin typeface="Cambria" panose="02040503050406030204" pitchFamily="18" charset="0"/>
            </a:endParaRPr>
          </a:p>
        </p:txBody>
      </p:sp>
      <p:cxnSp>
        <p:nvCxnSpPr>
          <p:cNvPr id="14" name="Straight Connector 13"/>
          <p:cNvCxnSpPr/>
          <p:nvPr/>
        </p:nvCxnSpPr>
        <p:spPr>
          <a:xfrm flipH="1">
            <a:off x="4977589" y="3842552"/>
            <a:ext cx="1238338" cy="952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itle 3"/>
          <p:cNvSpPr txBox="1">
            <a:spLocks/>
          </p:cNvSpPr>
          <p:nvPr/>
        </p:nvSpPr>
        <p:spPr>
          <a:xfrm>
            <a:off x="4698965" y="3421221"/>
            <a:ext cx="685389" cy="464579"/>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50" dirty="0" smtClean="0">
                <a:solidFill>
                  <a:schemeClr val="bg2">
                    <a:lumMod val="10000"/>
                  </a:schemeClr>
                </a:solidFill>
              </a:rPr>
              <a:t>0.65</a:t>
            </a:r>
            <a:endParaRPr lang="en-US" sz="2250" dirty="0">
              <a:solidFill>
                <a:schemeClr val="bg2">
                  <a:lumMod val="10000"/>
                </a:schemeClr>
              </a:solidFill>
            </a:endParaRPr>
          </a:p>
        </p:txBody>
      </p:sp>
      <p:sp>
        <p:nvSpPr>
          <p:cNvPr id="16" name="Title 3"/>
          <p:cNvSpPr txBox="1">
            <a:spLocks/>
          </p:cNvSpPr>
          <p:nvPr/>
        </p:nvSpPr>
        <p:spPr>
          <a:xfrm>
            <a:off x="6074969" y="3967669"/>
            <a:ext cx="1307049" cy="46457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err="1">
                <a:solidFill>
                  <a:schemeClr val="bg2">
                    <a:lumMod val="10000"/>
                  </a:schemeClr>
                </a:solidFill>
                <a:latin typeface="Cambria" panose="02040503050406030204" pitchFamily="18" charset="0"/>
              </a:rPr>
              <a:t>Rất</a:t>
            </a:r>
            <a:endParaRPr lang="en-US" sz="2000" b="1" dirty="0">
              <a:solidFill>
                <a:schemeClr val="bg2">
                  <a:lumMod val="10000"/>
                </a:schemeClr>
              </a:solidFill>
              <a:latin typeface="Cambria" panose="02040503050406030204" pitchFamily="18" charset="0"/>
            </a:endParaRPr>
          </a:p>
        </p:txBody>
      </p:sp>
      <p:cxnSp>
        <p:nvCxnSpPr>
          <p:cNvPr id="17" name="Straight Connector 16"/>
          <p:cNvCxnSpPr/>
          <p:nvPr/>
        </p:nvCxnSpPr>
        <p:spPr>
          <a:xfrm flipH="1">
            <a:off x="6215927" y="3843772"/>
            <a:ext cx="141026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Title 3"/>
          <p:cNvSpPr txBox="1">
            <a:spLocks/>
          </p:cNvSpPr>
          <p:nvPr/>
        </p:nvSpPr>
        <p:spPr>
          <a:xfrm>
            <a:off x="7382018" y="3398546"/>
            <a:ext cx="612954" cy="46457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50" dirty="0" smtClean="0">
                <a:solidFill>
                  <a:schemeClr val="bg2">
                    <a:lumMod val="10000"/>
                  </a:schemeClr>
                </a:solidFill>
              </a:rPr>
              <a:t>1</a:t>
            </a:r>
            <a:endParaRPr lang="en-US" sz="2250" dirty="0">
              <a:solidFill>
                <a:schemeClr val="bg2">
                  <a:lumMod val="10000"/>
                </a:schemeClr>
              </a:solidFill>
            </a:endParaRPr>
          </a:p>
        </p:txBody>
      </p:sp>
      <p:sp>
        <p:nvSpPr>
          <p:cNvPr id="19" name="Title 3"/>
          <p:cNvSpPr txBox="1">
            <a:spLocks/>
          </p:cNvSpPr>
          <p:nvPr/>
        </p:nvSpPr>
        <p:spPr>
          <a:xfrm>
            <a:off x="6501724" y="3960032"/>
            <a:ext cx="918394" cy="46457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000" b="1" dirty="0">
              <a:solidFill>
                <a:schemeClr val="bg2">
                  <a:lumMod val="10000"/>
                </a:schemeClr>
              </a:solidFill>
              <a:latin typeface="Cambria" panose="02040503050406030204" pitchFamily="18" charset="0"/>
            </a:endParaRPr>
          </a:p>
        </p:txBody>
      </p:sp>
      <p:sp>
        <p:nvSpPr>
          <p:cNvPr id="26" name="Title 3"/>
          <p:cNvSpPr txBox="1">
            <a:spLocks/>
          </p:cNvSpPr>
          <p:nvPr/>
        </p:nvSpPr>
        <p:spPr>
          <a:xfrm>
            <a:off x="4891967" y="3985552"/>
            <a:ext cx="1307049" cy="46457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err="1" smtClean="0">
                <a:solidFill>
                  <a:schemeClr val="bg2">
                    <a:lumMod val="10000"/>
                  </a:schemeClr>
                </a:solidFill>
                <a:latin typeface="Cambria" panose="02040503050406030204" pitchFamily="18" charset="0"/>
              </a:rPr>
              <a:t>Gần</a:t>
            </a:r>
            <a:r>
              <a:rPr lang="en-US" sz="2000" b="1" dirty="0" smtClean="0">
                <a:solidFill>
                  <a:schemeClr val="bg2">
                    <a:lumMod val="10000"/>
                  </a:schemeClr>
                </a:solidFill>
                <a:latin typeface="Cambria" panose="02040503050406030204" pitchFamily="18" charset="0"/>
              </a:rPr>
              <a:t> </a:t>
            </a:r>
            <a:r>
              <a:rPr lang="en-US" sz="2000" b="1" dirty="0" err="1" smtClean="0">
                <a:solidFill>
                  <a:schemeClr val="bg2">
                    <a:lumMod val="10000"/>
                  </a:schemeClr>
                </a:solidFill>
                <a:latin typeface="Cambria" panose="02040503050406030204" pitchFamily="18" charset="0"/>
              </a:rPr>
              <a:t>như</a:t>
            </a:r>
            <a:endParaRPr lang="en-US" sz="2000" b="1" dirty="0">
              <a:solidFill>
                <a:schemeClr val="bg2">
                  <a:lumMod val="10000"/>
                </a:schemeClr>
              </a:solidFill>
              <a:latin typeface="Cambria" panose="02040503050406030204" pitchFamily="18" charset="0"/>
            </a:endParaRPr>
          </a:p>
        </p:txBody>
      </p:sp>
      <p:sp>
        <p:nvSpPr>
          <p:cNvPr id="3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3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87</a:t>
            </a:fld>
            <a:endParaRPr lang="en-US">
              <a:solidFill>
                <a:schemeClr val="bg2">
                  <a:lumMod val="10000"/>
                </a:schemeClr>
              </a:solidFill>
            </a:endParaRPr>
          </a:p>
        </p:txBody>
      </p:sp>
      <p:sp>
        <p:nvSpPr>
          <p:cNvPr id="23" name="TextBox 22"/>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50710534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1638" y="2278666"/>
            <a:ext cx="1589261" cy="441799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b="1" dirty="0" smtClean="0">
                <a:solidFill>
                  <a:schemeClr val="bg2">
                    <a:lumMod val="10000"/>
                  </a:schemeClr>
                </a:solidFill>
                <a:latin typeface="Cambria" panose="02040503050406030204" pitchFamily="18" charset="0"/>
              </a:rPr>
              <a:t>Anger</a:t>
            </a: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smtClean="0">
                <a:solidFill>
                  <a:schemeClr val="bg2">
                    <a:lumMod val="10000"/>
                  </a:schemeClr>
                </a:solidFill>
                <a:latin typeface="Cambria" panose="02040503050406030204" pitchFamily="18" charset="0"/>
              </a:rPr>
              <a:t>Contempt</a:t>
            </a:r>
          </a:p>
          <a:p>
            <a:pPr>
              <a:tabLst>
                <a:tab pos="1377950" algn="l"/>
              </a:tabLst>
            </a:pPr>
            <a:endParaRPr lang="en-US" b="1" dirty="0" smtClean="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Disgust</a:t>
            </a: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smtClean="0">
                <a:solidFill>
                  <a:schemeClr val="bg2">
                    <a:lumMod val="10000"/>
                  </a:schemeClr>
                </a:solidFill>
                <a:latin typeface="Cambria" panose="02040503050406030204" pitchFamily="18" charset="0"/>
              </a:rPr>
              <a:t>Fear</a:t>
            </a: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smtClean="0">
                <a:solidFill>
                  <a:schemeClr val="bg2">
                    <a:lumMod val="10000"/>
                  </a:schemeClr>
                </a:solidFill>
                <a:latin typeface="Cambria" panose="02040503050406030204" pitchFamily="18" charset="0"/>
              </a:rPr>
              <a:t>Happiness</a:t>
            </a: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smtClean="0">
                <a:solidFill>
                  <a:schemeClr val="bg2">
                    <a:lumMod val="10000"/>
                  </a:schemeClr>
                </a:solidFill>
                <a:latin typeface="Cambria" panose="02040503050406030204" pitchFamily="18" charset="0"/>
              </a:rPr>
              <a:t>Neutral</a:t>
            </a: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smtClean="0">
                <a:solidFill>
                  <a:schemeClr val="bg2">
                    <a:lumMod val="10000"/>
                  </a:schemeClr>
                </a:solidFill>
                <a:latin typeface="Cambria" panose="02040503050406030204" pitchFamily="18" charset="0"/>
              </a:rPr>
              <a:t>Sadness</a:t>
            </a: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smtClean="0">
                <a:solidFill>
                  <a:schemeClr val="bg2">
                    <a:lumMod val="10000"/>
                  </a:schemeClr>
                </a:solidFill>
                <a:latin typeface="Cambria" panose="02040503050406030204" pitchFamily="18" charset="0"/>
              </a:rPr>
              <a:t>Surprise</a:t>
            </a:r>
          </a:p>
          <a:p>
            <a:pPr>
              <a:tabLst>
                <a:tab pos="1377950" algn="l"/>
              </a:tabLst>
            </a:pPr>
            <a:r>
              <a:rPr lang="en-US" b="1" dirty="0" smtClean="0">
                <a:solidFill>
                  <a:schemeClr val="bg2">
                    <a:lumMod val="10000"/>
                  </a:schemeClr>
                </a:solidFill>
                <a:latin typeface="Cambria" panose="02040503050406030204" pitchFamily="18" charset="0"/>
              </a:rPr>
              <a:t>	</a:t>
            </a:r>
            <a:endParaRPr lang="en-US" b="1" dirty="0">
              <a:solidFill>
                <a:schemeClr val="bg2">
                  <a:lumMod val="10000"/>
                </a:schemeClr>
              </a:solidFill>
              <a:latin typeface="Cambria" panose="02040503050406030204" pitchFamily="18" charset="0"/>
            </a:endParaRPr>
          </a:p>
        </p:txBody>
      </p:sp>
      <p:sp>
        <p:nvSpPr>
          <p:cNvPr id="7" name="Rectangle 6"/>
          <p:cNvSpPr/>
          <p:nvPr/>
        </p:nvSpPr>
        <p:spPr>
          <a:xfrm>
            <a:off x="4902653" y="2233533"/>
            <a:ext cx="2068079" cy="441799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b="1" dirty="0" err="1" smtClean="0">
                <a:solidFill>
                  <a:schemeClr val="bg2">
                    <a:lumMod val="10000"/>
                  </a:schemeClr>
                </a:solidFill>
                <a:latin typeface="Cambria" panose="02040503050406030204" pitchFamily="18" charset="0"/>
              </a:rPr>
              <a:t>Giận</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dữ</a:t>
            </a:r>
            <a:endParaRPr lang="en-US" b="1" dirty="0" smtClean="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err="1" smtClean="0">
                <a:solidFill>
                  <a:schemeClr val="bg2">
                    <a:lumMod val="10000"/>
                  </a:schemeClr>
                </a:solidFill>
                <a:latin typeface="Cambria" panose="02040503050406030204" pitchFamily="18" charset="0"/>
              </a:rPr>
              <a:t>Khinh</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Thường</a:t>
            </a:r>
            <a:endParaRPr lang="en-US" b="1" dirty="0" smtClean="0">
              <a:solidFill>
                <a:schemeClr val="bg2">
                  <a:lumMod val="10000"/>
                </a:schemeClr>
              </a:solidFill>
              <a:latin typeface="Cambria" panose="02040503050406030204" pitchFamily="18" charset="0"/>
            </a:endParaRPr>
          </a:p>
          <a:p>
            <a:pPr>
              <a:tabLst>
                <a:tab pos="1377950" algn="l"/>
              </a:tabLst>
            </a:pPr>
            <a:endParaRPr lang="en-US" b="1" dirty="0" smtClean="0">
              <a:solidFill>
                <a:schemeClr val="bg2">
                  <a:lumMod val="10000"/>
                </a:schemeClr>
              </a:solidFill>
              <a:latin typeface="Cambria" panose="02040503050406030204" pitchFamily="18" charset="0"/>
            </a:endParaRPr>
          </a:p>
          <a:p>
            <a:pPr>
              <a:tabLst>
                <a:tab pos="1377950" algn="l"/>
              </a:tabLst>
            </a:pPr>
            <a:r>
              <a:rPr lang="en-US" b="1" dirty="0" err="1" smtClean="0">
                <a:solidFill>
                  <a:schemeClr val="bg2">
                    <a:lumMod val="10000"/>
                  </a:schemeClr>
                </a:solidFill>
                <a:latin typeface="Cambria" panose="02040503050406030204" pitchFamily="18" charset="0"/>
              </a:rPr>
              <a:t>Căm</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phẫn</a:t>
            </a:r>
            <a:endParaRPr lang="en-US" b="1" dirty="0" smtClean="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err="1" smtClean="0">
                <a:solidFill>
                  <a:schemeClr val="bg2">
                    <a:lumMod val="10000"/>
                  </a:schemeClr>
                </a:solidFill>
                <a:latin typeface="Cambria" panose="02040503050406030204" pitchFamily="18" charset="0"/>
              </a:rPr>
              <a:t>Sợ</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hãi</a:t>
            </a:r>
            <a:endParaRPr lang="en-US" b="1" dirty="0" smtClean="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err="1" smtClean="0">
                <a:solidFill>
                  <a:schemeClr val="bg2">
                    <a:lumMod val="10000"/>
                  </a:schemeClr>
                </a:solidFill>
                <a:latin typeface="Cambria" panose="02040503050406030204" pitchFamily="18" charset="0"/>
              </a:rPr>
              <a:t>Hạnh</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phúc</a:t>
            </a:r>
            <a:endParaRPr lang="en-US" b="1" dirty="0" smtClean="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err="1" smtClean="0">
                <a:solidFill>
                  <a:schemeClr val="bg2">
                    <a:lumMod val="10000"/>
                  </a:schemeClr>
                </a:solidFill>
                <a:latin typeface="Cambria" panose="02040503050406030204" pitchFamily="18" charset="0"/>
              </a:rPr>
              <a:t>Bình</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thường</a:t>
            </a:r>
            <a:endParaRPr lang="en-US" b="1" dirty="0" smtClean="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err="1" smtClean="0">
                <a:solidFill>
                  <a:schemeClr val="bg2">
                    <a:lumMod val="10000"/>
                  </a:schemeClr>
                </a:solidFill>
                <a:latin typeface="Cambria" panose="02040503050406030204" pitchFamily="18" charset="0"/>
              </a:rPr>
              <a:t>Buồn</a:t>
            </a:r>
            <a:endParaRPr lang="en-US" b="1" dirty="0" smtClean="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	</a:t>
            </a:r>
          </a:p>
          <a:p>
            <a:pPr>
              <a:tabLst>
                <a:tab pos="1377950" algn="l"/>
              </a:tabLst>
            </a:pPr>
            <a:r>
              <a:rPr lang="en-US" b="1" dirty="0" err="1" smtClean="0">
                <a:solidFill>
                  <a:schemeClr val="bg2">
                    <a:lumMod val="10000"/>
                  </a:schemeClr>
                </a:solidFill>
                <a:latin typeface="Cambria" panose="02040503050406030204" pitchFamily="18" charset="0"/>
              </a:rPr>
              <a:t>Ngạc</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nhiên</a:t>
            </a:r>
            <a:endParaRPr lang="en-US" b="1" dirty="0" smtClean="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	</a:t>
            </a:r>
            <a:endParaRPr lang="en-US" b="1" dirty="0">
              <a:solidFill>
                <a:schemeClr val="bg2">
                  <a:lumMod val="10000"/>
                </a:schemeClr>
              </a:solidFill>
              <a:latin typeface="Cambria" panose="02040503050406030204" pitchFamily="18" charset="0"/>
            </a:endParaRPr>
          </a:p>
        </p:txBody>
      </p:sp>
      <p:sp>
        <p:nvSpPr>
          <p:cNvPr id="1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1"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88</a:t>
            </a:fld>
            <a:endParaRPr lang="en-US">
              <a:solidFill>
                <a:schemeClr val="bg2">
                  <a:lumMod val="10000"/>
                </a:schemeClr>
              </a:solidFill>
            </a:endParaRPr>
          </a:p>
        </p:txBody>
      </p:sp>
      <p:cxnSp>
        <p:nvCxnSpPr>
          <p:cNvPr id="8" name="Straight Arrow Connector 7"/>
          <p:cNvCxnSpPr/>
          <p:nvPr/>
        </p:nvCxnSpPr>
        <p:spPr>
          <a:xfrm>
            <a:off x="2351591" y="4532797"/>
            <a:ext cx="1435395"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343725" y="2233533"/>
            <a:ext cx="410780" cy="441799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b="1" dirty="0" smtClean="0">
                <a:solidFill>
                  <a:schemeClr val="bg2">
                    <a:lumMod val="10000"/>
                  </a:schemeClr>
                </a:solidFill>
                <a:latin typeface="Cambria" panose="02040503050406030204" pitchFamily="18" charset="0"/>
              </a:rPr>
              <a:t>0</a:t>
            </a:r>
          </a:p>
          <a:p>
            <a:pPr>
              <a:tabLst>
                <a:tab pos="1377950" algn="l"/>
              </a:tabLst>
            </a:pPr>
            <a:endParaRPr lang="en-US" b="1" dirty="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1</a:t>
            </a:r>
          </a:p>
          <a:p>
            <a:pPr>
              <a:tabLst>
                <a:tab pos="1377950" algn="l"/>
              </a:tabLst>
            </a:pPr>
            <a:endParaRPr lang="en-US" b="1" dirty="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2</a:t>
            </a:r>
          </a:p>
          <a:p>
            <a:pPr>
              <a:tabLst>
                <a:tab pos="1377950" algn="l"/>
              </a:tabLst>
            </a:pPr>
            <a:endParaRPr lang="en-US" b="1" dirty="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3</a:t>
            </a:r>
          </a:p>
          <a:p>
            <a:pPr>
              <a:tabLst>
                <a:tab pos="1377950" algn="l"/>
              </a:tabLst>
            </a:pPr>
            <a:endParaRPr lang="en-US" b="1" dirty="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4</a:t>
            </a:r>
          </a:p>
          <a:p>
            <a:pPr>
              <a:tabLst>
                <a:tab pos="1377950" algn="l"/>
              </a:tabLst>
            </a:pPr>
            <a:endParaRPr lang="en-US" b="1" dirty="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5</a:t>
            </a:r>
          </a:p>
          <a:p>
            <a:pPr>
              <a:tabLst>
                <a:tab pos="1377950" algn="l"/>
              </a:tabLst>
            </a:pPr>
            <a:endParaRPr lang="en-US" b="1" dirty="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6</a:t>
            </a:r>
          </a:p>
          <a:p>
            <a:pPr>
              <a:tabLst>
                <a:tab pos="1377950" algn="l"/>
              </a:tabLst>
            </a:pPr>
            <a:endParaRPr lang="en-US" b="1" dirty="0">
              <a:solidFill>
                <a:schemeClr val="bg2">
                  <a:lumMod val="10000"/>
                </a:schemeClr>
              </a:solidFill>
              <a:latin typeface="Cambria" panose="02040503050406030204" pitchFamily="18" charset="0"/>
            </a:endParaRPr>
          </a:p>
          <a:p>
            <a:pPr>
              <a:tabLst>
                <a:tab pos="1377950" algn="l"/>
              </a:tabLst>
            </a:pPr>
            <a:r>
              <a:rPr lang="en-US" b="1" dirty="0" smtClean="0">
                <a:solidFill>
                  <a:schemeClr val="bg2">
                    <a:lumMod val="10000"/>
                  </a:schemeClr>
                </a:solidFill>
                <a:latin typeface="Cambria" panose="02040503050406030204" pitchFamily="18" charset="0"/>
              </a:rPr>
              <a:t>7</a:t>
            </a:r>
          </a:p>
          <a:p>
            <a:pPr>
              <a:tabLst>
                <a:tab pos="1377950" algn="l"/>
              </a:tabLst>
            </a:pPr>
            <a:endParaRPr lang="en-US" b="1" dirty="0">
              <a:solidFill>
                <a:schemeClr val="bg2">
                  <a:lumMod val="10000"/>
                </a:schemeClr>
              </a:solidFill>
              <a:latin typeface="Cambria" panose="02040503050406030204" pitchFamily="18" charset="0"/>
            </a:endParaRPr>
          </a:p>
        </p:txBody>
      </p:sp>
      <p:sp>
        <p:nvSpPr>
          <p:cNvPr id="13" name="TextBox 12"/>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17044557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50439" y="2798368"/>
            <a:ext cx="2241183" cy="5290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dirty="0" smtClean="0">
                <a:solidFill>
                  <a:schemeClr val="bg2">
                    <a:lumMod val="10000"/>
                  </a:schemeClr>
                </a:solidFill>
              </a:rPr>
              <a:t>Happiness	0.99</a:t>
            </a:r>
          </a:p>
        </p:txBody>
      </p:sp>
      <p:sp>
        <p:nvSpPr>
          <p:cNvPr id="7" name="Rectangle 6"/>
          <p:cNvSpPr/>
          <p:nvPr/>
        </p:nvSpPr>
        <p:spPr>
          <a:xfrm>
            <a:off x="5790008" y="2798368"/>
            <a:ext cx="1609757" cy="52902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b="1" dirty="0" err="1" smtClean="0">
                <a:solidFill>
                  <a:schemeClr val="bg2">
                    <a:lumMod val="10000"/>
                  </a:schemeClr>
                </a:solidFill>
                <a:latin typeface="Cambria" panose="02040503050406030204" pitchFamily="18" charset="0"/>
              </a:rPr>
              <a:t>Rất</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vui</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vẻ</a:t>
            </a:r>
            <a:endParaRPr lang="en-US" b="1" dirty="0" smtClean="0">
              <a:solidFill>
                <a:schemeClr val="bg2">
                  <a:lumMod val="10000"/>
                </a:schemeClr>
              </a:solidFill>
              <a:latin typeface="Cambria" panose="02040503050406030204" pitchFamily="18" charset="0"/>
            </a:endParaRPr>
          </a:p>
        </p:txBody>
      </p:sp>
      <p:cxnSp>
        <p:nvCxnSpPr>
          <p:cNvPr id="17" name="Straight Arrow Connector 16"/>
          <p:cNvCxnSpPr/>
          <p:nvPr/>
        </p:nvCxnSpPr>
        <p:spPr>
          <a:xfrm>
            <a:off x="4061638" y="3072132"/>
            <a:ext cx="1435395"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0"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 – Example</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89</a:t>
            </a:fld>
            <a:endParaRPr lang="en-US">
              <a:solidFill>
                <a:schemeClr val="bg2">
                  <a:lumMod val="10000"/>
                </a:schemeClr>
              </a:solidFill>
            </a:endParaRPr>
          </a:p>
        </p:txBody>
      </p:sp>
      <p:sp>
        <p:nvSpPr>
          <p:cNvPr id="9" name="TextBox 8"/>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1503137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6" name="Title 3"/>
          <p:cNvSpPr txBox="1">
            <a:spLocks/>
          </p:cNvSpPr>
          <p:nvPr/>
        </p:nvSpPr>
        <p:spPr>
          <a:xfrm>
            <a:off x="244549" y="606056"/>
            <a:ext cx="6263828"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700" dirty="0" smtClean="0">
                <a:solidFill>
                  <a:schemeClr val="bg2">
                    <a:lumMod val="10000"/>
                  </a:schemeClr>
                </a:solidFill>
              </a:rPr>
              <a:t>Problem</a:t>
            </a:r>
            <a:endParaRPr lang="en-US" sz="2700" dirty="0">
              <a:solidFill>
                <a:schemeClr val="bg2">
                  <a:lumMod val="10000"/>
                </a:schemeClr>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967" y="3276043"/>
            <a:ext cx="6422065" cy="3212625"/>
          </a:xfrm>
          <a:prstGeom prst="rect">
            <a:avLst/>
          </a:prstGeom>
        </p:spPr>
      </p:pic>
      <p:sp>
        <p:nvSpPr>
          <p:cNvPr id="17" name="Cloud Callout 16"/>
          <p:cNvSpPr/>
          <p:nvPr/>
        </p:nvSpPr>
        <p:spPr>
          <a:xfrm>
            <a:off x="5573996" y="2363245"/>
            <a:ext cx="2775098" cy="1236735"/>
          </a:xfrm>
          <a:prstGeom prst="cloudCallout">
            <a:avLst>
              <a:gd name="adj1" fmla="val -30208"/>
              <a:gd name="adj2" fmla="val 8020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1600" dirty="0">
                <a:solidFill>
                  <a:schemeClr val="bg2">
                    <a:lumMod val="10000"/>
                  </a:schemeClr>
                </a:solidFill>
              </a:rPr>
              <a:t>Mình sẽ giới thiệu cho anh ấy các dịch vụ khác</a:t>
            </a:r>
            <a:endParaRPr lang="en-US" sz="1600" dirty="0">
              <a:solidFill>
                <a:schemeClr val="bg2">
                  <a:lumMod val="10000"/>
                </a:schemeClr>
              </a:solidFill>
            </a:endParaRPr>
          </a:p>
        </p:txBody>
      </p:sp>
      <p:sp>
        <p:nvSpPr>
          <p:cNvPr id="18" name="Cloud Callout 17"/>
          <p:cNvSpPr/>
          <p:nvPr/>
        </p:nvSpPr>
        <p:spPr>
          <a:xfrm>
            <a:off x="244548" y="2363246"/>
            <a:ext cx="2016259" cy="911738"/>
          </a:xfrm>
          <a:prstGeom prst="cloudCallout">
            <a:avLst>
              <a:gd name="adj1" fmla="val 60028"/>
              <a:gd name="adj2" fmla="val 14212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1600" dirty="0" smtClean="0">
                <a:solidFill>
                  <a:schemeClr val="bg2">
                    <a:lumMod val="10000"/>
                  </a:schemeClr>
                </a:solidFill>
              </a:rPr>
              <a:t>Thật phiền phức</a:t>
            </a:r>
            <a:r>
              <a:rPr lang="vi-VN" sz="1600" smtClean="0">
                <a:solidFill>
                  <a:schemeClr val="bg2">
                    <a:lumMod val="10000"/>
                  </a:schemeClr>
                </a:solidFill>
              </a:rPr>
              <a:t>! </a:t>
            </a:r>
            <a:endParaRPr lang="en-US" sz="1600" dirty="0">
              <a:solidFill>
                <a:schemeClr val="bg2">
                  <a:lumMod val="10000"/>
                </a:schemeClr>
              </a:solidFill>
            </a:endParaRPr>
          </a:p>
        </p:txBody>
      </p:sp>
      <p:sp>
        <p:nvSpPr>
          <p:cNvPr id="10" name="Cloud Callout 9"/>
          <p:cNvSpPr/>
          <p:nvPr/>
        </p:nvSpPr>
        <p:spPr>
          <a:xfrm>
            <a:off x="2163651" y="2266682"/>
            <a:ext cx="2493409" cy="1188093"/>
          </a:xfrm>
          <a:prstGeom prst="cloudCallout">
            <a:avLst>
              <a:gd name="adj1" fmla="val -29789"/>
              <a:gd name="adj2" fmla="val 88357"/>
            </a:avLst>
          </a:prstGeom>
        </p:spPr>
        <p:style>
          <a:lnRef idx="2">
            <a:schemeClr val="accent6"/>
          </a:lnRef>
          <a:fillRef idx="1">
            <a:schemeClr val="lt1"/>
          </a:fillRef>
          <a:effectRef idx="0">
            <a:schemeClr val="accent6"/>
          </a:effectRef>
          <a:fontRef idx="minor">
            <a:schemeClr val="dk1"/>
          </a:fontRef>
        </p:style>
        <p:txBody>
          <a:bodyPr rtlCol="0" anchor="ctr"/>
          <a:lstStyle/>
          <a:p>
            <a:r>
              <a:rPr lang="vi-VN" sz="1600" dirty="0">
                <a:solidFill>
                  <a:schemeClr val="bg2">
                    <a:lumMod val="10000"/>
                  </a:schemeClr>
                </a:solidFill>
              </a:rPr>
              <a:t>Mình chỉ muốn mở tài khoản thôi </a:t>
            </a:r>
            <a:r>
              <a:rPr lang="vi-VN" sz="1600" dirty="0" smtClean="0">
                <a:solidFill>
                  <a:schemeClr val="bg2">
                    <a:lumMod val="10000"/>
                  </a:schemeClr>
                </a:solidFill>
              </a:rPr>
              <a:t>mà.</a:t>
            </a:r>
            <a:endParaRPr lang="en-US" sz="1600" dirty="0">
              <a:solidFill>
                <a:schemeClr val="bg2">
                  <a:lumMod val="1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2532" y="2149550"/>
            <a:ext cx="1532845" cy="1532845"/>
          </a:xfrm>
          <a:prstGeom prst="rect">
            <a:avLst/>
          </a:prstGeom>
        </p:spPr>
      </p:pic>
      <p:sp>
        <p:nvSpPr>
          <p:cNvPr id="3" name="TextBox 2"/>
          <p:cNvSpPr txBox="1"/>
          <p:nvPr/>
        </p:nvSpPr>
        <p:spPr>
          <a:xfrm>
            <a:off x="4272532" y="3494643"/>
            <a:ext cx="1633410" cy="477054"/>
          </a:xfrm>
          <a:prstGeom prst="rect">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500" dirty="0" smtClean="0">
                <a:solidFill>
                  <a:schemeClr val="bg1"/>
                </a:solidFill>
              </a:rPr>
              <a:t>CONFLICT</a:t>
            </a:r>
            <a:endParaRPr lang="en-US" sz="2500" dirty="0">
              <a:solidFill>
                <a:schemeClr val="bg1"/>
              </a:solidFill>
            </a:endParaRPr>
          </a:p>
        </p:txBody>
      </p:sp>
      <p:sp>
        <p:nvSpPr>
          <p:cNvPr id="4" name="Slide Number Placeholder 3"/>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t>9</a:t>
            </a:fld>
            <a:endParaRPr lang="en-US"/>
          </a:p>
        </p:txBody>
      </p:sp>
    </p:spTree>
    <p:extLst>
      <p:ext uri="{BB962C8B-B14F-4D97-AF65-F5344CB8AC3E}">
        <p14:creationId xmlns:p14="http://schemas.microsoft.com/office/powerpoint/2010/main" val="13490454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50439" y="2798368"/>
            <a:ext cx="2241183" cy="5290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dirty="0" smtClean="0">
                <a:solidFill>
                  <a:schemeClr val="bg2">
                    <a:lumMod val="10000"/>
                  </a:schemeClr>
                </a:solidFill>
              </a:rPr>
              <a:t>Happiness	0.99</a:t>
            </a:r>
          </a:p>
        </p:txBody>
      </p:sp>
      <p:sp>
        <p:nvSpPr>
          <p:cNvPr id="5" name="Rectangle 4"/>
          <p:cNvSpPr/>
          <p:nvPr/>
        </p:nvSpPr>
        <p:spPr>
          <a:xfrm>
            <a:off x="1450438" y="3771556"/>
            <a:ext cx="2241183" cy="5290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dirty="0" smtClean="0">
                <a:solidFill>
                  <a:schemeClr val="bg2">
                    <a:lumMod val="10000"/>
                  </a:schemeClr>
                </a:solidFill>
              </a:rPr>
              <a:t>Anger	0.4</a:t>
            </a:r>
          </a:p>
        </p:txBody>
      </p:sp>
      <p:sp>
        <p:nvSpPr>
          <p:cNvPr id="7" name="Rectangle 6"/>
          <p:cNvSpPr/>
          <p:nvPr/>
        </p:nvSpPr>
        <p:spPr>
          <a:xfrm>
            <a:off x="5790008" y="2798368"/>
            <a:ext cx="1609757" cy="52902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b="1" dirty="0" err="1" smtClean="0">
                <a:solidFill>
                  <a:schemeClr val="bg2">
                    <a:lumMod val="10000"/>
                  </a:schemeClr>
                </a:solidFill>
                <a:latin typeface="Cambria" panose="02040503050406030204" pitchFamily="18" charset="0"/>
              </a:rPr>
              <a:t>Rất</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vui</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vẻ</a:t>
            </a:r>
            <a:endParaRPr lang="en-US" b="1" dirty="0" smtClean="0">
              <a:solidFill>
                <a:schemeClr val="bg2">
                  <a:lumMod val="10000"/>
                </a:schemeClr>
              </a:solidFill>
              <a:latin typeface="Cambria" panose="02040503050406030204" pitchFamily="18" charset="0"/>
            </a:endParaRPr>
          </a:p>
        </p:txBody>
      </p:sp>
      <p:sp>
        <p:nvSpPr>
          <p:cNvPr id="9" name="Rectangle 8"/>
          <p:cNvSpPr/>
          <p:nvPr/>
        </p:nvSpPr>
        <p:spPr>
          <a:xfrm>
            <a:off x="5771039" y="3771556"/>
            <a:ext cx="1628727" cy="52902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b="1" dirty="0" err="1" smtClean="0">
                <a:solidFill>
                  <a:schemeClr val="bg2">
                    <a:lumMod val="10000"/>
                  </a:schemeClr>
                </a:solidFill>
                <a:latin typeface="Cambria" panose="02040503050406030204" pitchFamily="18" charset="0"/>
              </a:rPr>
              <a:t>Có</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vẻ</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giận</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dữ</a:t>
            </a:r>
            <a:r>
              <a:rPr lang="en-US" b="1" dirty="0" smtClean="0">
                <a:solidFill>
                  <a:schemeClr val="bg2">
                    <a:lumMod val="10000"/>
                  </a:schemeClr>
                </a:solidFill>
                <a:latin typeface="Cambria" panose="02040503050406030204" pitchFamily="18" charset="0"/>
              </a:rPr>
              <a:t> </a:t>
            </a:r>
          </a:p>
        </p:txBody>
      </p:sp>
      <p:cxnSp>
        <p:nvCxnSpPr>
          <p:cNvPr id="16" name="Straight Arrow Connector 15"/>
          <p:cNvCxnSpPr/>
          <p:nvPr/>
        </p:nvCxnSpPr>
        <p:spPr>
          <a:xfrm>
            <a:off x="4061638" y="4046783"/>
            <a:ext cx="1435395"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61638" y="3072132"/>
            <a:ext cx="1435395"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5"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 – Example</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90</a:t>
            </a:fld>
            <a:endParaRPr lang="en-US">
              <a:solidFill>
                <a:schemeClr val="bg2">
                  <a:lumMod val="10000"/>
                </a:schemeClr>
              </a:solidFill>
            </a:endParaRPr>
          </a:p>
        </p:txBody>
      </p:sp>
      <p:sp>
        <p:nvSpPr>
          <p:cNvPr id="12" name="TextBox 11"/>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2292634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50439" y="2798368"/>
            <a:ext cx="2241183" cy="5290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dirty="0" smtClean="0">
                <a:solidFill>
                  <a:schemeClr val="bg2">
                    <a:lumMod val="10000"/>
                  </a:schemeClr>
                </a:solidFill>
              </a:rPr>
              <a:t>Happiness	0.99</a:t>
            </a:r>
          </a:p>
        </p:txBody>
      </p:sp>
      <p:sp>
        <p:nvSpPr>
          <p:cNvPr id="5" name="Rectangle 4"/>
          <p:cNvSpPr/>
          <p:nvPr/>
        </p:nvSpPr>
        <p:spPr>
          <a:xfrm>
            <a:off x="1450438" y="3771556"/>
            <a:ext cx="2241183" cy="5290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dirty="0" smtClean="0">
                <a:solidFill>
                  <a:schemeClr val="bg2">
                    <a:lumMod val="10000"/>
                  </a:schemeClr>
                </a:solidFill>
              </a:rPr>
              <a:t>Anger	0.4</a:t>
            </a:r>
          </a:p>
        </p:txBody>
      </p:sp>
      <p:sp>
        <p:nvSpPr>
          <p:cNvPr id="7" name="Rectangle 6"/>
          <p:cNvSpPr/>
          <p:nvPr/>
        </p:nvSpPr>
        <p:spPr>
          <a:xfrm>
            <a:off x="5790008" y="2798368"/>
            <a:ext cx="1609757" cy="52902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b="1" dirty="0" err="1" smtClean="0">
                <a:solidFill>
                  <a:schemeClr val="bg2">
                    <a:lumMod val="10000"/>
                  </a:schemeClr>
                </a:solidFill>
                <a:latin typeface="Cambria" panose="02040503050406030204" pitchFamily="18" charset="0"/>
              </a:rPr>
              <a:t>Rất</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vui</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vẻ</a:t>
            </a:r>
            <a:endParaRPr lang="en-US" b="1" dirty="0" smtClean="0">
              <a:solidFill>
                <a:schemeClr val="bg2">
                  <a:lumMod val="10000"/>
                </a:schemeClr>
              </a:solidFill>
              <a:latin typeface="Cambria" panose="02040503050406030204" pitchFamily="18" charset="0"/>
            </a:endParaRPr>
          </a:p>
        </p:txBody>
      </p:sp>
      <p:sp>
        <p:nvSpPr>
          <p:cNvPr id="9" name="Rectangle 8"/>
          <p:cNvSpPr/>
          <p:nvPr/>
        </p:nvSpPr>
        <p:spPr>
          <a:xfrm>
            <a:off x="5771039" y="3771556"/>
            <a:ext cx="1628727" cy="52902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b="1" dirty="0" err="1" smtClean="0">
                <a:solidFill>
                  <a:schemeClr val="bg2">
                    <a:lumMod val="10000"/>
                  </a:schemeClr>
                </a:solidFill>
                <a:latin typeface="Cambria" panose="02040503050406030204" pitchFamily="18" charset="0"/>
              </a:rPr>
              <a:t>Có</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vẻ</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giận</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dữ</a:t>
            </a:r>
            <a:r>
              <a:rPr lang="en-US" b="1" dirty="0" smtClean="0">
                <a:solidFill>
                  <a:schemeClr val="bg2">
                    <a:lumMod val="10000"/>
                  </a:schemeClr>
                </a:solidFill>
                <a:latin typeface="Cambria" panose="02040503050406030204" pitchFamily="18" charset="0"/>
              </a:rPr>
              <a:t> </a:t>
            </a:r>
          </a:p>
        </p:txBody>
      </p:sp>
      <p:sp>
        <p:nvSpPr>
          <p:cNvPr id="10" name="Rectangle 9"/>
          <p:cNvSpPr/>
          <p:nvPr/>
        </p:nvSpPr>
        <p:spPr>
          <a:xfrm>
            <a:off x="1478845" y="4744744"/>
            <a:ext cx="2241183" cy="5290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dirty="0" smtClean="0">
                <a:solidFill>
                  <a:schemeClr val="bg2">
                    <a:lumMod val="10000"/>
                  </a:schemeClr>
                </a:solidFill>
              </a:rPr>
              <a:t>Sadness	0.16</a:t>
            </a:r>
          </a:p>
        </p:txBody>
      </p:sp>
      <p:sp>
        <p:nvSpPr>
          <p:cNvPr id="12" name="Rectangle 11"/>
          <p:cNvSpPr/>
          <p:nvPr/>
        </p:nvSpPr>
        <p:spPr>
          <a:xfrm>
            <a:off x="5799446" y="4744744"/>
            <a:ext cx="1628727" cy="52902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7950" algn="l"/>
              </a:tabLst>
            </a:pPr>
            <a:r>
              <a:rPr lang="en-US" b="1" dirty="0" err="1" smtClean="0">
                <a:solidFill>
                  <a:schemeClr val="bg2">
                    <a:lumMod val="10000"/>
                  </a:schemeClr>
                </a:solidFill>
                <a:latin typeface="Cambria" panose="02040503050406030204" pitchFamily="18" charset="0"/>
              </a:rPr>
              <a:t>Một</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ít</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buồn</a:t>
            </a:r>
            <a:r>
              <a:rPr lang="en-US" b="1" dirty="0" smtClean="0">
                <a:solidFill>
                  <a:schemeClr val="bg2">
                    <a:lumMod val="10000"/>
                  </a:schemeClr>
                </a:solidFill>
                <a:latin typeface="Cambria" panose="02040503050406030204" pitchFamily="18" charset="0"/>
              </a:rPr>
              <a:t> </a:t>
            </a:r>
          </a:p>
        </p:txBody>
      </p:sp>
      <p:cxnSp>
        <p:nvCxnSpPr>
          <p:cNvPr id="13" name="Straight Arrow Connector 12"/>
          <p:cNvCxnSpPr/>
          <p:nvPr/>
        </p:nvCxnSpPr>
        <p:spPr>
          <a:xfrm>
            <a:off x="4061638" y="5074597"/>
            <a:ext cx="1435395"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061638" y="4046783"/>
            <a:ext cx="1435395"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61638" y="3072132"/>
            <a:ext cx="1435395"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5"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 – Example</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91</a:t>
            </a:fld>
            <a:endParaRPr lang="en-US">
              <a:solidFill>
                <a:schemeClr val="bg2">
                  <a:lumMod val="10000"/>
                </a:schemeClr>
              </a:solidFill>
            </a:endParaRPr>
          </a:p>
        </p:txBody>
      </p:sp>
      <p:sp>
        <p:nvSpPr>
          <p:cNvPr id="19" name="TextBox 18"/>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6456120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4681" y="2742261"/>
            <a:ext cx="2105522" cy="2203817"/>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sp>
        <p:nvSpPr>
          <p:cNvPr id="21"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2"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92</a:t>
            </a:fld>
            <a:endParaRPr lang="en-US">
              <a:solidFill>
                <a:schemeClr val="bg2">
                  <a:lumMod val="10000"/>
                </a:schemeClr>
              </a:solidFill>
            </a:endParaRPr>
          </a:p>
        </p:txBody>
      </p:sp>
      <p:sp>
        <p:nvSpPr>
          <p:cNvPr id="8" name="TextBox 7"/>
          <p:cNvSpPr txBox="1"/>
          <p:nvPr/>
        </p:nvSpPr>
        <p:spPr>
          <a:xfrm>
            <a:off x="6644016" y="619281"/>
            <a:ext cx="2499984" cy="830997"/>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b="1" dirty="0" smtClean="0">
                <a:solidFill>
                  <a:schemeClr val="bg2">
                    <a:lumMod val="10000"/>
                  </a:schemeClr>
                </a:solidFill>
              </a:rPr>
              <a:t>Transform message</a:t>
            </a:r>
          </a:p>
        </p:txBody>
      </p:sp>
    </p:spTree>
    <p:extLst>
      <p:ext uri="{BB962C8B-B14F-4D97-AF65-F5344CB8AC3E}">
        <p14:creationId xmlns:p14="http://schemas.microsoft.com/office/powerpoint/2010/main" val="17139699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4681" y="2742261"/>
            <a:ext cx="2105522" cy="2203817"/>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sp>
        <p:nvSpPr>
          <p:cNvPr id="5" name="Rectangle 4"/>
          <p:cNvSpPr/>
          <p:nvPr/>
        </p:nvSpPr>
        <p:spPr>
          <a:xfrm>
            <a:off x="3756858" y="2742260"/>
            <a:ext cx="2105522" cy="2203817"/>
          </a:xfrm>
          <a:prstGeom prst="rect">
            <a:avLst/>
          </a:prstGeom>
          <a:noFill/>
          <a:ln w="28575">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cxnSp>
        <p:nvCxnSpPr>
          <p:cNvPr id="7" name="Straight Connector 6"/>
          <p:cNvCxnSpPr/>
          <p:nvPr/>
        </p:nvCxnSpPr>
        <p:spPr>
          <a:xfrm>
            <a:off x="3381162" y="2870791"/>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74070" y="3161414"/>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363440" y="3416594"/>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56348" y="3707217"/>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66979" y="4281386"/>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356349" y="4536566"/>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349257" y="4827189"/>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615082" y="5215856"/>
            <a:ext cx="2360419" cy="42978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smtClean="0">
                <a:solidFill>
                  <a:schemeClr val="bg2">
                    <a:lumMod val="10000"/>
                  </a:schemeClr>
                </a:solidFill>
              </a:rPr>
              <a:t>Remove Value &lt; 0.15</a:t>
            </a:r>
          </a:p>
        </p:txBody>
      </p:sp>
      <p:sp>
        <p:nvSpPr>
          <p:cNvPr id="2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smtClean="0">
                <a:solidFill>
                  <a:schemeClr val="bg2">
                    <a:lumMod val="10000"/>
                  </a:schemeClr>
                </a:solidFill>
              </a:rPr>
              <a:t>Algorithms - Analyze Emotion 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93</a:t>
            </a:fld>
            <a:endParaRPr lang="en-US">
              <a:solidFill>
                <a:schemeClr val="bg2">
                  <a:lumMod val="10000"/>
                </a:schemeClr>
              </a:solidFill>
            </a:endParaRPr>
          </a:p>
        </p:txBody>
      </p:sp>
      <p:cxnSp>
        <p:nvCxnSpPr>
          <p:cNvPr id="19" name="Straight Arrow Connector 18"/>
          <p:cNvCxnSpPr/>
          <p:nvPr/>
        </p:nvCxnSpPr>
        <p:spPr>
          <a:xfrm>
            <a:off x="2649281" y="4013891"/>
            <a:ext cx="731881"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85079" y="4013922"/>
            <a:ext cx="731881"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947481" y="3793698"/>
            <a:ext cx="2105522" cy="429787"/>
          </a:xfrm>
          <a:prstGeom prst="rect">
            <a:avLst/>
          </a:prstGeom>
          <a:noFill/>
          <a:ln w="28575">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smtClean="0">
                <a:solidFill>
                  <a:schemeClr val="bg2">
                    <a:lumMod val="10000"/>
                  </a:schemeClr>
                </a:solidFill>
              </a:rPr>
              <a:t>Happiness	0.9927</a:t>
            </a:r>
          </a:p>
        </p:txBody>
      </p:sp>
      <p:sp>
        <p:nvSpPr>
          <p:cNvPr id="20" name="TextBox 19"/>
          <p:cNvSpPr txBox="1"/>
          <p:nvPr/>
        </p:nvSpPr>
        <p:spPr>
          <a:xfrm>
            <a:off x="2812648" y="6103620"/>
            <a:ext cx="327563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chemeClr val="bg2">
                    <a:lumMod val="10000"/>
                  </a:schemeClr>
                </a:solidFill>
              </a:rPr>
              <a:t>Why does we remove 0.15 ?</a:t>
            </a:r>
            <a:endParaRPr lang="en-US" dirty="0">
              <a:solidFill>
                <a:schemeClr val="bg2">
                  <a:lumMod val="10000"/>
                </a:schemeClr>
              </a:solidFill>
            </a:endParaRPr>
          </a:p>
        </p:txBody>
      </p:sp>
      <p:cxnSp>
        <p:nvCxnSpPr>
          <p:cNvPr id="25" name="Straight Arrow Connector 24"/>
          <p:cNvCxnSpPr>
            <a:stCxn id="20" idx="0"/>
          </p:cNvCxnSpPr>
          <p:nvPr/>
        </p:nvCxnSpPr>
        <p:spPr>
          <a:xfrm flipV="1">
            <a:off x="4450466" y="5645644"/>
            <a:ext cx="344826" cy="457976"/>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6644016" y="619281"/>
            <a:ext cx="2499984" cy="1323439"/>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dirty="0" smtClean="0">
                <a:solidFill>
                  <a:schemeClr val="bg2">
                    <a:lumMod val="10000"/>
                  </a:schemeClr>
                </a:solidFill>
              </a:rPr>
              <a:t>Transform message</a:t>
            </a:r>
          </a:p>
          <a:p>
            <a:pPr marL="342900" indent="-342900">
              <a:buAutoNum type="arabicPeriod"/>
            </a:pPr>
            <a:r>
              <a:rPr lang="en-US" sz="1600" b="1" dirty="0" smtClean="0">
                <a:solidFill>
                  <a:schemeClr val="bg2">
                    <a:lumMod val="10000"/>
                  </a:schemeClr>
                </a:solidFill>
              </a:rPr>
              <a:t>Optimize</a:t>
            </a:r>
          </a:p>
          <a:p>
            <a:pPr marL="342900" indent="-342900">
              <a:buAutoNum type="arabicPeriod"/>
            </a:pPr>
            <a:endParaRPr lang="en-US" sz="1600" b="1" dirty="0" smtClean="0">
              <a:solidFill>
                <a:schemeClr val="bg2">
                  <a:lumMod val="10000"/>
                </a:schemeClr>
              </a:solidFill>
            </a:endParaRPr>
          </a:p>
        </p:txBody>
      </p:sp>
    </p:spTree>
    <p:extLst>
      <p:ext uri="{BB962C8B-B14F-4D97-AF65-F5344CB8AC3E}">
        <p14:creationId xmlns:p14="http://schemas.microsoft.com/office/powerpoint/2010/main" val="92326509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4681" y="2742261"/>
            <a:ext cx="2105522" cy="2203817"/>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sp>
        <p:nvSpPr>
          <p:cNvPr id="5" name="Rectangle 4"/>
          <p:cNvSpPr/>
          <p:nvPr/>
        </p:nvSpPr>
        <p:spPr>
          <a:xfrm>
            <a:off x="3756858" y="2742260"/>
            <a:ext cx="2105522" cy="2203817"/>
          </a:xfrm>
          <a:prstGeom prst="rect">
            <a:avLst/>
          </a:prstGeom>
          <a:noFill/>
          <a:ln w="28575">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cxnSp>
        <p:nvCxnSpPr>
          <p:cNvPr id="8" name="Straight Connector 7"/>
          <p:cNvCxnSpPr/>
          <p:nvPr/>
        </p:nvCxnSpPr>
        <p:spPr>
          <a:xfrm>
            <a:off x="3374070" y="3161414"/>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363440" y="3416594"/>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56348" y="3707217"/>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66979" y="4281386"/>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356349" y="4536566"/>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349257" y="4827189"/>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947481" y="3805573"/>
            <a:ext cx="2105522" cy="429787"/>
          </a:xfrm>
          <a:prstGeom prst="rect">
            <a:avLst/>
          </a:prstGeom>
          <a:noFill/>
          <a:ln w="28575">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smtClean="0">
                <a:solidFill>
                  <a:schemeClr val="bg2">
                    <a:lumMod val="10000"/>
                  </a:schemeClr>
                </a:solidFill>
              </a:rPr>
              <a:t>Happiness	0.9927</a:t>
            </a:r>
          </a:p>
        </p:txBody>
      </p:sp>
      <p:sp>
        <p:nvSpPr>
          <p:cNvPr id="18" name="Rectangle 17"/>
          <p:cNvSpPr/>
          <p:nvPr/>
        </p:nvSpPr>
        <p:spPr>
          <a:xfrm>
            <a:off x="3615082" y="5215856"/>
            <a:ext cx="2360419" cy="42978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smtClean="0">
                <a:solidFill>
                  <a:schemeClr val="bg2">
                    <a:lumMod val="10000"/>
                  </a:schemeClr>
                </a:solidFill>
              </a:rPr>
              <a:t>Remove Value &lt; 0.15</a:t>
            </a:r>
          </a:p>
        </p:txBody>
      </p:sp>
      <p:sp>
        <p:nvSpPr>
          <p:cNvPr id="19" name="Rectangle 18"/>
          <p:cNvSpPr/>
          <p:nvPr/>
        </p:nvSpPr>
        <p:spPr>
          <a:xfrm>
            <a:off x="7195364" y="5215856"/>
            <a:ext cx="1609757" cy="529022"/>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377950" algn="l"/>
              </a:tabLst>
            </a:pPr>
            <a:r>
              <a:rPr lang="en-US" b="1" dirty="0" err="1" smtClean="0">
                <a:solidFill>
                  <a:schemeClr val="bg2">
                    <a:lumMod val="10000"/>
                  </a:schemeClr>
                </a:solidFill>
                <a:latin typeface="Cambria" panose="02040503050406030204" pitchFamily="18" charset="0"/>
              </a:rPr>
              <a:t>Rất</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vui</a:t>
            </a:r>
            <a:r>
              <a:rPr lang="en-US" b="1" dirty="0" smtClean="0">
                <a:solidFill>
                  <a:schemeClr val="bg2">
                    <a:lumMod val="10000"/>
                  </a:schemeClr>
                </a:solidFill>
                <a:latin typeface="Cambria" panose="02040503050406030204" pitchFamily="18" charset="0"/>
              </a:rPr>
              <a:t> </a:t>
            </a:r>
            <a:r>
              <a:rPr lang="en-US" b="1" dirty="0" err="1" smtClean="0">
                <a:solidFill>
                  <a:schemeClr val="bg2">
                    <a:lumMod val="10000"/>
                  </a:schemeClr>
                </a:solidFill>
                <a:latin typeface="Cambria" panose="02040503050406030204" pitchFamily="18" charset="0"/>
              </a:rPr>
              <a:t>vẻ</a:t>
            </a:r>
            <a:endParaRPr lang="en-US" b="1" dirty="0" smtClean="0">
              <a:solidFill>
                <a:schemeClr val="bg2">
                  <a:lumMod val="10000"/>
                </a:schemeClr>
              </a:solidFill>
              <a:latin typeface="Cambria" panose="02040503050406030204" pitchFamily="18" charset="0"/>
            </a:endParaRPr>
          </a:p>
        </p:txBody>
      </p:sp>
      <p:sp>
        <p:nvSpPr>
          <p:cNvPr id="22"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3"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94</a:t>
            </a:fld>
            <a:endParaRPr lang="en-US">
              <a:solidFill>
                <a:schemeClr val="bg2">
                  <a:lumMod val="10000"/>
                </a:schemeClr>
              </a:solidFill>
            </a:endParaRPr>
          </a:p>
        </p:txBody>
      </p:sp>
      <p:cxnSp>
        <p:nvCxnSpPr>
          <p:cNvPr id="24" name="Straight Connector 23"/>
          <p:cNvCxnSpPr/>
          <p:nvPr/>
        </p:nvCxnSpPr>
        <p:spPr>
          <a:xfrm>
            <a:off x="3381162" y="2870791"/>
            <a:ext cx="2828261" cy="1063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49281" y="4013891"/>
            <a:ext cx="731881"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992094" y="4381995"/>
            <a:ext cx="0" cy="56408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975501" y="4013891"/>
            <a:ext cx="731881"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615081" y="6103620"/>
            <a:ext cx="2360419" cy="369332"/>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chemeClr val="bg2">
                    <a:lumMod val="10000"/>
                  </a:schemeClr>
                </a:solidFill>
              </a:rPr>
              <a:t>0.15 is a bound value</a:t>
            </a:r>
            <a:endParaRPr lang="en-US" dirty="0">
              <a:solidFill>
                <a:schemeClr val="bg2">
                  <a:lumMod val="10000"/>
                </a:schemeClr>
              </a:solidFill>
            </a:endParaRPr>
          </a:p>
        </p:txBody>
      </p:sp>
      <p:cxnSp>
        <p:nvCxnSpPr>
          <p:cNvPr id="7" name="Straight Arrow Connector 6"/>
          <p:cNvCxnSpPr>
            <a:stCxn id="3" idx="0"/>
            <a:endCxn id="18" idx="2"/>
          </p:cNvCxnSpPr>
          <p:nvPr/>
        </p:nvCxnSpPr>
        <p:spPr>
          <a:xfrm flipV="1">
            <a:off x="4795291" y="5645643"/>
            <a:ext cx="1" cy="457977"/>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6644016" y="619281"/>
            <a:ext cx="2499984" cy="1323439"/>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dirty="0" smtClean="0">
                <a:solidFill>
                  <a:schemeClr val="bg2">
                    <a:lumMod val="10000"/>
                  </a:schemeClr>
                </a:solidFill>
              </a:rPr>
              <a:t>Transform message</a:t>
            </a:r>
          </a:p>
          <a:p>
            <a:pPr marL="342900" indent="-342900">
              <a:buAutoNum type="arabicPeriod"/>
            </a:pPr>
            <a:r>
              <a:rPr lang="en-US" sz="1600" b="1" dirty="0" smtClean="0">
                <a:solidFill>
                  <a:schemeClr val="bg2">
                    <a:lumMod val="10000"/>
                  </a:schemeClr>
                </a:solidFill>
              </a:rPr>
              <a:t>Optimize</a:t>
            </a:r>
          </a:p>
          <a:p>
            <a:pPr marL="342900" indent="-342900">
              <a:buAutoNum type="arabicPeriod"/>
            </a:pPr>
            <a:endParaRPr lang="en-US" sz="1600" b="1" dirty="0" smtClean="0">
              <a:solidFill>
                <a:schemeClr val="bg2">
                  <a:lumMod val="10000"/>
                </a:schemeClr>
              </a:solidFill>
            </a:endParaRPr>
          </a:p>
        </p:txBody>
      </p:sp>
    </p:spTree>
    <p:extLst>
      <p:ext uri="{BB962C8B-B14F-4D97-AF65-F5344CB8AC3E}">
        <p14:creationId xmlns:p14="http://schemas.microsoft.com/office/powerpoint/2010/main" val="174711889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44548" y="3535068"/>
            <a:ext cx="2105522"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sp>
        <p:nvSpPr>
          <p:cNvPr id="14" name="TextBox 13"/>
          <p:cNvSpPr txBox="1"/>
          <p:nvPr/>
        </p:nvSpPr>
        <p:spPr>
          <a:xfrm>
            <a:off x="3816094" y="2898600"/>
            <a:ext cx="1480301" cy="380873"/>
          </a:xfrm>
          <a:prstGeom prst="rect">
            <a:avLst/>
          </a:prstGeom>
          <a:solidFill>
            <a:schemeClr val="bg1"/>
          </a:solidFill>
          <a:ln w="19050">
            <a:solidFill>
              <a:schemeClr val="accent1">
                <a:lumMod val="75000"/>
              </a:schemeClr>
            </a:solidFill>
          </a:ln>
        </p:spPr>
        <p:txBody>
          <a:bodyPr wrap="square" rtlCol="0">
            <a:spAutoFit/>
          </a:bodyPr>
          <a:lstStyle/>
          <a:p>
            <a:pPr algn="ctr"/>
            <a:r>
              <a:rPr lang="vi-VN" sz="1875" b="1" dirty="0" smtClean="0">
                <a:solidFill>
                  <a:schemeClr val="bg2">
                    <a:lumMod val="10000"/>
                  </a:schemeClr>
                </a:solidFill>
              </a:rPr>
              <a:t>Chủ ngữ</a:t>
            </a:r>
            <a:endParaRPr lang="en-US" sz="1875" b="1" dirty="0">
              <a:solidFill>
                <a:schemeClr val="bg2">
                  <a:lumMod val="10000"/>
                </a:schemeClr>
              </a:solidFill>
            </a:endParaRPr>
          </a:p>
        </p:txBody>
      </p:sp>
      <p:sp>
        <p:nvSpPr>
          <p:cNvPr id="16" name="TextBox 15"/>
          <p:cNvSpPr txBox="1"/>
          <p:nvPr/>
        </p:nvSpPr>
        <p:spPr>
          <a:xfrm>
            <a:off x="3816094" y="4421793"/>
            <a:ext cx="1480301" cy="380873"/>
          </a:xfrm>
          <a:prstGeom prst="rect">
            <a:avLst/>
          </a:prstGeom>
          <a:solidFill>
            <a:schemeClr val="bg1"/>
          </a:solidFill>
          <a:ln w="19050">
            <a:solidFill>
              <a:schemeClr val="accent1">
                <a:lumMod val="75000"/>
              </a:schemeClr>
            </a:solidFill>
          </a:ln>
        </p:spPr>
        <p:txBody>
          <a:bodyPr wrap="square" rtlCol="0">
            <a:spAutoFit/>
          </a:bodyPr>
          <a:lstStyle/>
          <a:p>
            <a:pPr algn="ctr"/>
            <a:r>
              <a:rPr lang="vi-VN" sz="1875" b="1" dirty="0" smtClean="0">
                <a:solidFill>
                  <a:schemeClr val="bg2">
                    <a:lumMod val="10000"/>
                  </a:schemeClr>
                </a:solidFill>
              </a:rPr>
              <a:t>Vị ngữ</a:t>
            </a:r>
            <a:endParaRPr lang="en-US" sz="1875" b="1" dirty="0">
              <a:solidFill>
                <a:schemeClr val="bg2">
                  <a:lumMod val="10000"/>
                </a:schemeClr>
              </a:solidFill>
            </a:endParaRPr>
          </a:p>
        </p:txBody>
      </p:sp>
      <p:sp>
        <p:nvSpPr>
          <p:cNvPr id="15"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7"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95</a:t>
            </a:fld>
            <a:endParaRPr lang="en-US">
              <a:solidFill>
                <a:schemeClr val="bg2">
                  <a:lumMod val="10000"/>
                </a:schemeClr>
              </a:solidFill>
            </a:endParaRPr>
          </a:p>
        </p:txBody>
      </p:sp>
      <p:cxnSp>
        <p:nvCxnSpPr>
          <p:cNvPr id="18" name="Straight Arrow Connector 17"/>
          <p:cNvCxnSpPr/>
          <p:nvPr/>
        </p:nvCxnSpPr>
        <p:spPr>
          <a:xfrm>
            <a:off x="2579816" y="3124223"/>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79816" y="4612230"/>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29636" y="2880860"/>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12" name="TextBox 11"/>
          <p:cNvSpPr txBox="1"/>
          <p:nvPr/>
        </p:nvSpPr>
        <p:spPr>
          <a:xfrm>
            <a:off x="6644016" y="619281"/>
            <a:ext cx="2499984" cy="1323439"/>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dirty="0" smtClean="0">
                <a:solidFill>
                  <a:schemeClr val="bg2">
                    <a:lumMod val="10000"/>
                  </a:schemeClr>
                </a:solidFill>
              </a:rPr>
              <a:t>Transform message</a:t>
            </a:r>
          </a:p>
          <a:p>
            <a:pPr marL="342900" indent="-342900">
              <a:buAutoNum type="arabicPeriod"/>
            </a:pPr>
            <a:r>
              <a:rPr lang="en-US" sz="1600" b="1" dirty="0" smtClean="0">
                <a:solidFill>
                  <a:schemeClr val="bg2">
                    <a:lumMod val="10000"/>
                  </a:schemeClr>
                </a:solidFill>
              </a:rPr>
              <a:t>Optimize</a:t>
            </a:r>
          </a:p>
          <a:p>
            <a:pPr marL="342900" indent="-342900">
              <a:buAutoNum type="arabicPeriod"/>
            </a:pPr>
            <a:endParaRPr lang="en-US" sz="1600" b="1" dirty="0" smtClean="0">
              <a:solidFill>
                <a:schemeClr val="bg2">
                  <a:lumMod val="10000"/>
                </a:schemeClr>
              </a:solidFill>
            </a:endParaRPr>
          </a:p>
        </p:txBody>
      </p:sp>
    </p:spTree>
    <p:extLst>
      <p:ext uri="{BB962C8B-B14F-4D97-AF65-F5344CB8AC3E}">
        <p14:creationId xmlns:p14="http://schemas.microsoft.com/office/powerpoint/2010/main" val="12833964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44548" y="3535068"/>
            <a:ext cx="2105522"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sp>
        <p:nvSpPr>
          <p:cNvPr id="15"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7"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96</a:t>
            </a:fld>
            <a:endParaRPr lang="en-US">
              <a:solidFill>
                <a:schemeClr val="bg2">
                  <a:lumMod val="10000"/>
                </a:schemeClr>
              </a:solidFill>
            </a:endParaRPr>
          </a:p>
        </p:txBody>
      </p:sp>
      <p:cxnSp>
        <p:nvCxnSpPr>
          <p:cNvPr id="18" name="Straight Arrow Connector 17"/>
          <p:cNvCxnSpPr/>
          <p:nvPr/>
        </p:nvCxnSpPr>
        <p:spPr>
          <a:xfrm>
            <a:off x="2579816" y="3124223"/>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79816" y="4612230"/>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762419" y="2850228"/>
            <a:ext cx="2252475" cy="446276"/>
          </a:xfrm>
          <a:prstGeom prst="rect">
            <a:avLst/>
          </a:prstGeom>
          <a:ln w="19050">
            <a:solidFill>
              <a:srgbClr val="0070C0"/>
            </a:solidFill>
            <a:prstDash val="dash"/>
          </a:ln>
        </p:spPr>
        <p:txBody>
          <a:bodyPr wrap="square">
            <a:spAutoFit/>
          </a:bodyPr>
          <a:lstStyle/>
          <a:p>
            <a:pPr algn="ctr"/>
            <a:r>
              <a:rPr lang="vi-VN" sz="2300" b="1" dirty="0" smtClean="0">
                <a:solidFill>
                  <a:schemeClr val="bg2">
                    <a:lumMod val="10000"/>
                  </a:schemeClr>
                </a:solidFill>
                <a:latin typeface="Cambria" panose="02040503050406030204" pitchFamily="18" charset="0"/>
              </a:rPr>
              <a:t>Bà </a:t>
            </a:r>
            <a:r>
              <a:rPr lang="en-US" sz="2300" b="1" dirty="0" err="1" smtClean="0">
                <a:solidFill>
                  <a:schemeClr val="bg2">
                    <a:lumMod val="10000"/>
                  </a:schemeClr>
                </a:solidFill>
                <a:latin typeface="Cambria" panose="02040503050406030204" pitchFamily="18" charset="0"/>
              </a:rPr>
              <a:t>ấy</a:t>
            </a:r>
            <a:endParaRPr lang="en-US" sz="2300" b="1" dirty="0">
              <a:solidFill>
                <a:schemeClr val="bg2">
                  <a:lumMod val="10000"/>
                </a:schemeClr>
              </a:solidFill>
              <a:latin typeface="Cambria" panose="02040503050406030204" pitchFamily="18" charset="0"/>
            </a:endParaRPr>
          </a:p>
        </p:txBody>
      </p:sp>
      <p:cxnSp>
        <p:nvCxnSpPr>
          <p:cNvPr id="19" name="Straight Arrow Connector 18"/>
          <p:cNvCxnSpPr/>
          <p:nvPr/>
        </p:nvCxnSpPr>
        <p:spPr>
          <a:xfrm>
            <a:off x="5524836" y="3078173"/>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29636" y="2880860"/>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20" name="TextBox 19"/>
          <p:cNvSpPr txBox="1"/>
          <p:nvPr/>
        </p:nvSpPr>
        <p:spPr>
          <a:xfrm>
            <a:off x="3816094" y="2898600"/>
            <a:ext cx="1480301" cy="380873"/>
          </a:xfrm>
          <a:prstGeom prst="rect">
            <a:avLst/>
          </a:prstGeom>
          <a:solidFill>
            <a:schemeClr val="bg1"/>
          </a:solidFill>
          <a:ln w="19050">
            <a:solidFill>
              <a:schemeClr val="accent1">
                <a:lumMod val="75000"/>
              </a:schemeClr>
            </a:solidFill>
          </a:ln>
        </p:spPr>
        <p:txBody>
          <a:bodyPr wrap="square" rtlCol="0">
            <a:spAutoFit/>
          </a:bodyPr>
          <a:lstStyle/>
          <a:p>
            <a:pPr algn="ctr"/>
            <a:r>
              <a:rPr lang="vi-VN" sz="1875" b="1" dirty="0" smtClean="0">
                <a:solidFill>
                  <a:schemeClr val="bg2">
                    <a:lumMod val="10000"/>
                  </a:schemeClr>
                </a:solidFill>
              </a:rPr>
              <a:t>Chủ ngữ</a:t>
            </a:r>
            <a:endParaRPr lang="en-US" sz="1875" b="1" dirty="0">
              <a:solidFill>
                <a:schemeClr val="bg2">
                  <a:lumMod val="10000"/>
                </a:schemeClr>
              </a:solidFill>
            </a:endParaRPr>
          </a:p>
        </p:txBody>
      </p:sp>
      <p:sp>
        <p:nvSpPr>
          <p:cNvPr id="22" name="TextBox 21"/>
          <p:cNvSpPr txBox="1"/>
          <p:nvPr/>
        </p:nvSpPr>
        <p:spPr>
          <a:xfrm>
            <a:off x="3816094" y="4421793"/>
            <a:ext cx="1480301" cy="380873"/>
          </a:xfrm>
          <a:prstGeom prst="rect">
            <a:avLst/>
          </a:prstGeom>
          <a:solidFill>
            <a:schemeClr val="bg1"/>
          </a:solidFill>
          <a:ln w="19050">
            <a:solidFill>
              <a:schemeClr val="accent1">
                <a:lumMod val="75000"/>
              </a:schemeClr>
            </a:solidFill>
          </a:ln>
        </p:spPr>
        <p:txBody>
          <a:bodyPr wrap="square" rtlCol="0">
            <a:spAutoFit/>
          </a:bodyPr>
          <a:lstStyle/>
          <a:p>
            <a:pPr algn="ctr"/>
            <a:r>
              <a:rPr lang="vi-VN" sz="1875" b="1" dirty="0" smtClean="0">
                <a:solidFill>
                  <a:schemeClr val="bg2">
                    <a:lumMod val="10000"/>
                  </a:schemeClr>
                </a:solidFill>
              </a:rPr>
              <a:t>Vị ngữ</a:t>
            </a:r>
            <a:endParaRPr lang="en-US" sz="1875" b="1" dirty="0">
              <a:solidFill>
                <a:schemeClr val="bg2">
                  <a:lumMod val="10000"/>
                </a:schemeClr>
              </a:solidFill>
            </a:endParaRPr>
          </a:p>
        </p:txBody>
      </p:sp>
      <p:sp>
        <p:nvSpPr>
          <p:cNvPr id="14" name="TextBox 13"/>
          <p:cNvSpPr txBox="1"/>
          <p:nvPr/>
        </p:nvSpPr>
        <p:spPr>
          <a:xfrm>
            <a:off x="6644016" y="619281"/>
            <a:ext cx="2499984" cy="1323439"/>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dirty="0" smtClean="0">
                <a:solidFill>
                  <a:schemeClr val="bg2">
                    <a:lumMod val="10000"/>
                  </a:schemeClr>
                </a:solidFill>
              </a:rPr>
              <a:t>Transform message</a:t>
            </a:r>
          </a:p>
          <a:p>
            <a:pPr marL="342900" indent="-342900">
              <a:buAutoNum type="arabicPeriod"/>
            </a:pPr>
            <a:r>
              <a:rPr lang="en-US" sz="1600" b="1" dirty="0" smtClean="0">
                <a:solidFill>
                  <a:schemeClr val="bg2">
                    <a:lumMod val="10000"/>
                  </a:schemeClr>
                </a:solidFill>
              </a:rPr>
              <a:t>Optimize</a:t>
            </a:r>
          </a:p>
          <a:p>
            <a:pPr marL="342900" indent="-342900">
              <a:buAutoNum type="arabicPeriod"/>
            </a:pPr>
            <a:endParaRPr lang="en-US" sz="1600" b="1" dirty="0" smtClean="0">
              <a:solidFill>
                <a:schemeClr val="bg2">
                  <a:lumMod val="10000"/>
                </a:schemeClr>
              </a:solidFill>
            </a:endParaRPr>
          </a:p>
        </p:txBody>
      </p:sp>
    </p:spTree>
    <p:extLst>
      <p:ext uri="{BB962C8B-B14F-4D97-AF65-F5344CB8AC3E}">
        <p14:creationId xmlns:p14="http://schemas.microsoft.com/office/powerpoint/2010/main" val="1733364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44548" y="3535068"/>
            <a:ext cx="2105522"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sp>
        <p:nvSpPr>
          <p:cNvPr id="15"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7"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97</a:t>
            </a:fld>
            <a:endParaRPr lang="en-US">
              <a:solidFill>
                <a:schemeClr val="bg2">
                  <a:lumMod val="10000"/>
                </a:schemeClr>
              </a:solidFill>
            </a:endParaRPr>
          </a:p>
        </p:txBody>
      </p:sp>
      <p:cxnSp>
        <p:nvCxnSpPr>
          <p:cNvPr id="18" name="Straight Arrow Connector 17"/>
          <p:cNvCxnSpPr/>
          <p:nvPr/>
        </p:nvCxnSpPr>
        <p:spPr>
          <a:xfrm>
            <a:off x="2579816" y="3124223"/>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79816" y="4612230"/>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62419" y="4389092"/>
            <a:ext cx="2252476" cy="446276"/>
          </a:xfrm>
          <a:prstGeom prst="rect">
            <a:avLst/>
          </a:prstGeom>
          <a:ln w="19050">
            <a:solidFill>
              <a:srgbClr val="0070C0"/>
            </a:solidFill>
            <a:prstDash val="dash"/>
          </a:ln>
        </p:spPr>
        <p:txBody>
          <a:bodyPr wrap="none">
            <a:spAutoFit/>
          </a:bodyPr>
          <a:lstStyle/>
          <a:p>
            <a:pPr algn="ctr"/>
            <a:r>
              <a:rPr lang="en-US" sz="2300" b="1" dirty="0" err="1">
                <a:solidFill>
                  <a:schemeClr val="bg2">
                    <a:lumMod val="10000"/>
                  </a:schemeClr>
                </a:solidFill>
                <a:latin typeface="Cambria" panose="02040503050406030204" pitchFamily="18" charset="0"/>
              </a:rPr>
              <a:t>có</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vẻ</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rất</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vui</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vẻ</a:t>
            </a:r>
            <a:r>
              <a:rPr lang="en-US" sz="2300" b="1" dirty="0">
                <a:solidFill>
                  <a:schemeClr val="bg2">
                    <a:lumMod val="10000"/>
                  </a:schemeClr>
                </a:solidFill>
                <a:latin typeface="Cambria" panose="02040503050406030204" pitchFamily="18" charset="0"/>
              </a:rPr>
              <a:t>.</a:t>
            </a:r>
          </a:p>
        </p:txBody>
      </p:sp>
      <p:cxnSp>
        <p:nvCxnSpPr>
          <p:cNvPr id="19" name="Straight Arrow Connector 18"/>
          <p:cNvCxnSpPr/>
          <p:nvPr/>
        </p:nvCxnSpPr>
        <p:spPr>
          <a:xfrm>
            <a:off x="5524836" y="3078173"/>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542044" y="4588964"/>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762419" y="2850228"/>
            <a:ext cx="2252475" cy="446276"/>
          </a:xfrm>
          <a:prstGeom prst="rect">
            <a:avLst/>
          </a:prstGeom>
          <a:ln w="19050">
            <a:solidFill>
              <a:srgbClr val="0070C0"/>
            </a:solidFill>
            <a:prstDash val="dash"/>
          </a:ln>
        </p:spPr>
        <p:txBody>
          <a:bodyPr wrap="square">
            <a:spAutoFit/>
          </a:bodyPr>
          <a:lstStyle/>
          <a:p>
            <a:pPr algn="ctr"/>
            <a:r>
              <a:rPr lang="vi-VN" sz="2300" b="1" dirty="0" smtClean="0">
                <a:solidFill>
                  <a:schemeClr val="bg2">
                    <a:lumMod val="10000"/>
                  </a:schemeClr>
                </a:solidFill>
                <a:latin typeface="Cambria" panose="02040503050406030204" pitchFamily="18" charset="0"/>
              </a:rPr>
              <a:t>Bà </a:t>
            </a:r>
            <a:r>
              <a:rPr lang="en-US" sz="2300" b="1" dirty="0" err="1" smtClean="0">
                <a:solidFill>
                  <a:schemeClr val="bg2">
                    <a:lumMod val="10000"/>
                  </a:schemeClr>
                </a:solidFill>
                <a:latin typeface="Cambria" panose="02040503050406030204" pitchFamily="18" charset="0"/>
              </a:rPr>
              <a:t>ấy</a:t>
            </a:r>
            <a:endParaRPr lang="en-US" sz="2300" b="1" dirty="0">
              <a:solidFill>
                <a:schemeClr val="bg2">
                  <a:lumMod val="10000"/>
                </a:schemeClr>
              </a:solidFill>
              <a:latin typeface="Cambria" panose="02040503050406030204" pitchFamily="18" charset="0"/>
            </a:endParaRPr>
          </a:p>
        </p:txBody>
      </p:sp>
      <p:sp>
        <p:nvSpPr>
          <p:cNvPr id="23" name="Rectangle 22"/>
          <p:cNvSpPr/>
          <p:nvPr/>
        </p:nvSpPr>
        <p:spPr>
          <a:xfrm>
            <a:off x="229636" y="2880860"/>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24" name="TextBox 23"/>
          <p:cNvSpPr txBox="1"/>
          <p:nvPr/>
        </p:nvSpPr>
        <p:spPr>
          <a:xfrm>
            <a:off x="3816094" y="2898600"/>
            <a:ext cx="1480301" cy="380873"/>
          </a:xfrm>
          <a:prstGeom prst="rect">
            <a:avLst/>
          </a:prstGeom>
          <a:solidFill>
            <a:schemeClr val="bg1"/>
          </a:solidFill>
          <a:ln w="19050">
            <a:solidFill>
              <a:schemeClr val="accent1">
                <a:lumMod val="75000"/>
              </a:schemeClr>
            </a:solidFill>
          </a:ln>
        </p:spPr>
        <p:txBody>
          <a:bodyPr wrap="square" rtlCol="0">
            <a:spAutoFit/>
          </a:bodyPr>
          <a:lstStyle/>
          <a:p>
            <a:pPr algn="ctr"/>
            <a:r>
              <a:rPr lang="vi-VN" sz="1875" b="1" dirty="0" smtClean="0">
                <a:solidFill>
                  <a:schemeClr val="bg2">
                    <a:lumMod val="10000"/>
                  </a:schemeClr>
                </a:solidFill>
              </a:rPr>
              <a:t>Chủ ngữ</a:t>
            </a:r>
            <a:endParaRPr lang="en-US" sz="1875" b="1" dirty="0">
              <a:solidFill>
                <a:schemeClr val="bg2">
                  <a:lumMod val="10000"/>
                </a:schemeClr>
              </a:solidFill>
            </a:endParaRPr>
          </a:p>
        </p:txBody>
      </p:sp>
      <p:sp>
        <p:nvSpPr>
          <p:cNvPr id="25" name="TextBox 24"/>
          <p:cNvSpPr txBox="1"/>
          <p:nvPr/>
        </p:nvSpPr>
        <p:spPr>
          <a:xfrm>
            <a:off x="3816094" y="4421793"/>
            <a:ext cx="1480301" cy="380873"/>
          </a:xfrm>
          <a:prstGeom prst="rect">
            <a:avLst/>
          </a:prstGeom>
          <a:solidFill>
            <a:schemeClr val="bg1"/>
          </a:solidFill>
          <a:ln w="19050">
            <a:solidFill>
              <a:schemeClr val="accent1">
                <a:lumMod val="75000"/>
              </a:schemeClr>
            </a:solidFill>
          </a:ln>
        </p:spPr>
        <p:txBody>
          <a:bodyPr wrap="square" rtlCol="0">
            <a:spAutoFit/>
          </a:bodyPr>
          <a:lstStyle/>
          <a:p>
            <a:pPr algn="ctr"/>
            <a:r>
              <a:rPr lang="vi-VN" sz="1875" b="1" dirty="0" smtClean="0">
                <a:solidFill>
                  <a:schemeClr val="bg2">
                    <a:lumMod val="10000"/>
                  </a:schemeClr>
                </a:solidFill>
              </a:rPr>
              <a:t>Vị ngữ</a:t>
            </a:r>
            <a:endParaRPr lang="en-US" sz="1875" b="1" dirty="0">
              <a:solidFill>
                <a:schemeClr val="bg2">
                  <a:lumMod val="10000"/>
                </a:schemeClr>
              </a:solidFill>
            </a:endParaRPr>
          </a:p>
        </p:txBody>
      </p:sp>
      <p:sp>
        <p:nvSpPr>
          <p:cNvPr id="16" name="TextBox 15"/>
          <p:cNvSpPr txBox="1"/>
          <p:nvPr/>
        </p:nvSpPr>
        <p:spPr>
          <a:xfrm>
            <a:off x="6644016" y="619281"/>
            <a:ext cx="2499984" cy="1323439"/>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dirty="0" smtClean="0">
                <a:solidFill>
                  <a:schemeClr val="bg2">
                    <a:lumMod val="10000"/>
                  </a:schemeClr>
                </a:solidFill>
              </a:rPr>
              <a:t>Transform message</a:t>
            </a:r>
          </a:p>
          <a:p>
            <a:pPr marL="342900" indent="-342900">
              <a:buAutoNum type="arabicPeriod"/>
            </a:pPr>
            <a:r>
              <a:rPr lang="en-US" sz="1600" b="1" dirty="0" smtClean="0">
                <a:solidFill>
                  <a:schemeClr val="bg2">
                    <a:lumMod val="10000"/>
                  </a:schemeClr>
                </a:solidFill>
              </a:rPr>
              <a:t>Optimize</a:t>
            </a:r>
          </a:p>
          <a:p>
            <a:pPr marL="342900" indent="-342900">
              <a:buAutoNum type="arabicPeriod"/>
            </a:pPr>
            <a:endParaRPr lang="en-US" sz="1600" b="1" dirty="0" smtClean="0">
              <a:solidFill>
                <a:schemeClr val="bg2">
                  <a:lumMod val="10000"/>
                </a:schemeClr>
              </a:solidFill>
            </a:endParaRPr>
          </a:p>
        </p:txBody>
      </p:sp>
    </p:spTree>
    <p:extLst>
      <p:ext uri="{BB962C8B-B14F-4D97-AF65-F5344CB8AC3E}">
        <p14:creationId xmlns:p14="http://schemas.microsoft.com/office/powerpoint/2010/main" val="3978991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44548" y="3535068"/>
            <a:ext cx="2105522"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sp>
        <p:nvSpPr>
          <p:cNvPr id="15"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17"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98</a:t>
            </a:fld>
            <a:endParaRPr lang="en-US">
              <a:solidFill>
                <a:schemeClr val="bg2">
                  <a:lumMod val="10000"/>
                </a:schemeClr>
              </a:solidFill>
            </a:endParaRPr>
          </a:p>
        </p:txBody>
      </p:sp>
      <p:cxnSp>
        <p:nvCxnSpPr>
          <p:cNvPr id="18" name="Straight Arrow Connector 17"/>
          <p:cNvCxnSpPr/>
          <p:nvPr/>
        </p:nvCxnSpPr>
        <p:spPr>
          <a:xfrm>
            <a:off x="2579816" y="3124223"/>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79816" y="4612230"/>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804225" y="6257531"/>
            <a:ext cx="3441221" cy="431726"/>
          </a:xfrm>
          <a:prstGeom prst="rect">
            <a:avLst/>
          </a:prstGeom>
          <a:noFill/>
          <a:ln w="28575">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b="1" dirty="0" smtClean="0">
                <a:solidFill>
                  <a:schemeClr val="bg2">
                    <a:lumMod val="10000"/>
                  </a:schemeClr>
                </a:solidFill>
                <a:latin typeface="Cambria" panose="02040503050406030204" pitchFamily="18" charset="0"/>
              </a:rPr>
              <a:t>Bà </a:t>
            </a:r>
            <a:r>
              <a:rPr lang="en-US" sz="2300" b="1" dirty="0" err="1" smtClean="0">
                <a:solidFill>
                  <a:schemeClr val="bg2">
                    <a:lumMod val="10000"/>
                  </a:schemeClr>
                </a:solidFill>
                <a:latin typeface="Cambria" panose="02040503050406030204" pitchFamily="18" charset="0"/>
              </a:rPr>
              <a:t>ấy</a:t>
            </a:r>
            <a:r>
              <a:rPr lang="en-US" sz="2300" b="1" dirty="0" smtClean="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có</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vẻ</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rất</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vui</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vẻ</a:t>
            </a:r>
            <a:r>
              <a:rPr lang="en-US" sz="2300" b="1" dirty="0">
                <a:solidFill>
                  <a:schemeClr val="bg2">
                    <a:lumMod val="10000"/>
                  </a:schemeClr>
                </a:solidFill>
                <a:latin typeface="Cambria" panose="02040503050406030204" pitchFamily="18" charset="0"/>
              </a:rPr>
              <a:t>.</a:t>
            </a:r>
          </a:p>
        </p:txBody>
      </p:sp>
      <p:sp>
        <p:nvSpPr>
          <p:cNvPr id="4" name="Rectangle 3"/>
          <p:cNvSpPr/>
          <p:nvPr/>
        </p:nvSpPr>
        <p:spPr>
          <a:xfrm>
            <a:off x="6762419" y="4389092"/>
            <a:ext cx="2252476" cy="446276"/>
          </a:xfrm>
          <a:prstGeom prst="rect">
            <a:avLst/>
          </a:prstGeom>
          <a:ln w="19050">
            <a:solidFill>
              <a:srgbClr val="0070C0"/>
            </a:solidFill>
            <a:prstDash val="dash"/>
          </a:ln>
        </p:spPr>
        <p:txBody>
          <a:bodyPr wrap="none">
            <a:spAutoFit/>
          </a:bodyPr>
          <a:lstStyle/>
          <a:p>
            <a:pPr algn="ctr"/>
            <a:r>
              <a:rPr lang="en-US" sz="2300" b="1" dirty="0" err="1">
                <a:solidFill>
                  <a:schemeClr val="bg2">
                    <a:lumMod val="10000"/>
                  </a:schemeClr>
                </a:solidFill>
                <a:latin typeface="Cambria" panose="02040503050406030204" pitchFamily="18" charset="0"/>
              </a:rPr>
              <a:t>có</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vẻ</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rất</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vui</a:t>
            </a:r>
            <a:r>
              <a:rPr lang="en-US" sz="2300" b="1" dirty="0">
                <a:solidFill>
                  <a:schemeClr val="bg2">
                    <a:lumMod val="10000"/>
                  </a:schemeClr>
                </a:solidFill>
                <a:latin typeface="Cambria" panose="02040503050406030204" pitchFamily="18" charset="0"/>
              </a:rPr>
              <a:t> </a:t>
            </a:r>
            <a:r>
              <a:rPr lang="en-US" sz="2300" b="1" dirty="0" err="1">
                <a:solidFill>
                  <a:schemeClr val="bg2">
                    <a:lumMod val="10000"/>
                  </a:schemeClr>
                </a:solidFill>
                <a:latin typeface="Cambria" panose="02040503050406030204" pitchFamily="18" charset="0"/>
              </a:rPr>
              <a:t>vẻ</a:t>
            </a:r>
            <a:r>
              <a:rPr lang="en-US" sz="2300" b="1" dirty="0">
                <a:solidFill>
                  <a:schemeClr val="bg2">
                    <a:lumMod val="10000"/>
                  </a:schemeClr>
                </a:solidFill>
                <a:latin typeface="Cambria" panose="02040503050406030204" pitchFamily="18" charset="0"/>
              </a:rPr>
              <a:t>.</a:t>
            </a:r>
          </a:p>
        </p:txBody>
      </p:sp>
      <p:cxnSp>
        <p:nvCxnSpPr>
          <p:cNvPr id="19" name="Straight Arrow Connector 18"/>
          <p:cNvCxnSpPr/>
          <p:nvPr/>
        </p:nvCxnSpPr>
        <p:spPr>
          <a:xfrm>
            <a:off x="5524836" y="3078173"/>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542044" y="4588964"/>
            <a:ext cx="100653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638306" y="2529444"/>
            <a:ext cx="2505694" cy="27313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24" name="Straight Arrow Connector 23"/>
          <p:cNvCxnSpPr/>
          <p:nvPr/>
        </p:nvCxnSpPr>
        <p:spPr>
          <a:xfrm flipH="1">
            <a:off x="5296395" y="5379522"/>
            <a:ext cx="2252721" cy="72023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762419" y="2850228"/>
            <a:ext cx="2252475" cy="446276"/>
          </a:xfrm>
          <a:prstGeom prst="rect">
            <a:avLst/>
          </a:prstGeom>
          <a:ln w="19050">
            <a:solidFill>
              <a:srgbClr val="0070C0"/>
            </a:solidFill>
            <a:prstDash val="dash"/>
          </a:ln>
        </p:spPr>
        <p:txBody>
          <a:bodyPr wrap="square">
            <a:spAutoFit/>
          </a:bodyPr>
          <a:lstStyle/>
          <a:p>
            <a:pPr algn="ctr"/>
            <a:r>
              <a:rPr lang="vi-VN" sz="2300" b="1" dirty="0" smtClean="0">
                <a:solidFill>
                  <a:schemeClr val="bg2">
                    <a:lumMod val="10000"/>
                  </a:schemeClr>
                </a:solidFill>
                <a:latin typeface="Cambria" panose="02040503050406030204" pitchFamily="18" charset="0"/>
              </a:rPr>
              <a:t>Bà </a:t>
            </a:r>
            <a:r>
              <a:rPr lang="en-US" sz="2300" b="1" dirty="0" err="1" smtClean="0">
                <a:solidFill>
                  <a:schemeClr val="bg2">
                    <a:lumMod val="10000"/>
                  </a:schemeClr>
                </a:solidFill>
                <a:latin typeface="Cambria" panose="02040503050406030204" pitchFamily="18" charset="0"/>
              </a:rPr>
              <a:t>ấy</a:t>
            </a:r>
            <a:endParaRPr lang="en-US" sz="2300" b="1" dirty="0">
              <a:solidFill>
                <a:schemeClr val="bg2">
                  <a:lumMod val="10000"/>
                </a:schemeClr>
              </a:solidFill>
              <a:latin typeface="Cambria" panose="02040503050406030204" pitchFamily="18" charset="0"/>
            </a:endParaRPr>
          </a:p>
        </p:txBody>
      </p:sp>
      <p:sp>
        <p:nvSpPr>
          <p:cNvPr id="23" name="Rectangle 22"/>
          <p:cNvSpPr/>
          <p:nvPr/>
        </p:nvSpPr>
        <p:spPr>
          <a:xfrm>
            <a:off x="229636" y="2880860"/>
            <a:ext cx="2135345"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25" name="TextBox 24"/>
          <p:cNvSpPr txBox="1"/>
          <p:nvPr/>
        </p:nvSpPr>
        <p:spPr>
          <a:xfrm>
            <a:off x="3816094" y="2898600"/>
            <a:ext cx="1480301" cy="380873"/>
          </a:xfrm>
          <a:prstGeom prst="rect">
            <a:avLst/>
          </a:prstGeom>
          <a:solidFill>
            <a:schemeClr val="bg1"/>
          </a:solidFill>
          <a:ln w="19050">
            <a:solidFill>
              <a:schemeClr val="accent1">
                <a:lumMod val="75000"/>
              </a:schemeClr>
            </a:solidFill>
          </a:ln>
        </p:spPr>
        <p:txBody>
          <a:bodyPr wrap="square" rtlCol="0">
            <a:spAutoFit/>
          </a:bodyPr>
          <a:lstStyle/>
          <a:p>
            <a:pPr algn="ctr"/>
            <a:r>
              <a:rPr lang="vi-VN" sz="1875" b="1" dirty="0" smtClean="0">
                <a:solidFill>
                  <a:schemeClr val="bg2">
                    <a:lumMod val="10000"/>
                  </a:schemeClr>
                </a:solidFill>
              </a:rPr>
              <a:t>Chủ ngữ</a:t>
            </a:r>
            <a:endParaRPr lang="en-US" sz="1875" b="1" dirty="0">
              <a:solidFill>
                <a:schemeClr val="bg2">
                  <a:lumMod val="10000"/>
                </a:schemeClr>
              </a:solidFill>
            </a:endParaRPr>
          </a:p>
        </p:txBody>
      </p:sp>
      <p:sp>
        <p:nvSpPr>
          <p:cNvPr id="26" name="TextBox 25"/>
          <p:cNvSpPr txBox="1"/>
          <p:nvPr/>
        </p:nvSpPr>
        <p:spPr>
          <a:xfrm>
            <a:off x="3816094" y="4421793"/>
            <a:ext cx="1480301" cy="380873"/>
          </a:xfrm>
          <a:prstGeom prst="rect">
            <a:avLst/>
          </a:prstGeom>
          <a:solidFill>
            <a:schemeClr val="bg1"/>
          </a:solidFill>
          <a:ln w="19050">
            <a:solidFill>
              <a:schemeClr val="accent1">
                <a:lumMod val="75000"/>
              </a:schemeClr>
            </a:solidFill>
          </a:ln>
        </p:spPr>
        <p:txBody>
          <a:bodyPr wrap="square" rtlCol="0">
            <a:spAutoFit/>
          </a:bodyPr>
          <a:lstStyle/>
          <a:p>
            <a:pPr algn="ctr"/>
            <a:r>
              <a:rPr lang="vi-VN" sz="1875" b="1" dirty="0" smtClean="0">
                <a:solidFill>
                  <a:schemeClr val="bg2">
                    <a:lumMod val="10000"/>
                  </a:schemeClr>
                </a:solidFill>
              </a:rPr>
              <a:t>Vị ngữ</a:t>
            </a:r>
            <a:endParaRPr lang="en-US" sz="1875" b="1" dirty="0">
              <a:solidFill>
                <a:schemeClr val="bg2">
                  <a:lumMod val="10000"/>
                </a:schemeClr>
              </a:solidFill>
            </a:endParaRPr>
          </a:p>
        </p:txBody>
      </p:sp>
      <p:sp>
        <p:nvSpPr>
          <p:cNvPr id="27" name="TextBox 26"/>
          <p:cNvSpPr txBox="1"/>
          <p:nvPr/>
        </p:nvSpPr>
        <p:spPr>
          <a:xfrm>
            <a:off x="6644016" y="619281"/>
            <a:ext cx="2499984" cy="1323439"/>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dirty="0" smtClean="0">
                <a:solidFill>
                  <a:schemeClr val="bg2">
                    <a:lumMod val="10000"/>
                  </a:schemeClr>
                </a:solidFill>
              </a:rPr>
              <a:t>Transform message</a:t>
            </a:r>
          </a:p>
          <a:p>
            <a:pPr marL="342900" indent="-342900">
              <a:buAutoNum type="arabicPeriod"/>
            </a:pPr>
            <a:r>
              <a:rPr lang="en-US" sz="1600" b="1" dirty="0" smtClean="0">
                <a:solidFill>
                  <a:schemeClr val="bg2">
                    <a:lumMod val="10000"/>
                  </a:schemeClr>
                </a:solidFill>
              </a:rPr>
              <a:t>Optimize</a:t>
            </a:r>
          </a:p>
          <a:p>
            <a:pPr marL="342900" indent="-342900">
              <a:buAutoNum type="arabicPeriod"/>
            </a:pPr>
            <a:endParaRPr lang="en-US" sz="1600" b="1" dirty="0" smtClean="0">
              <a:solidFill>
                <a:schemeClr val="bg2">
                  <a:lumMod val="10000"/>
                </a:schemeClr>
              </a:solidFill>
            </a:endParaRPr>
          </a:p>
        </p:txBody>
      </p:sp>
    </p:spTree>
    <p:extLst>
      <p:ext uri="{BB962C8B-B14F-4D97-AF65-F5344CB8AC3E}">
        <p14:creationId xmlns:p14="http://schemas.microsoft.com/office/powerpoint/2010/main" val="21269565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18753" y="2263693"/>
            <a:ext cx="2683824" cy="4433990"/>
            <a:chOff x="118753" y="2263693"/>
            <a:chExt cx="2683824" cy="4433990"/>
          </a:xfrm>
        </p:grpSpPr>
        <p:sp>
          <p:nvSpPr>
            <p:cNvPr id="37" name="Rectangle 36"/>
            <p:cNvSpPr/>
            <p:nvPr/>
          </p:nvSpPr>
          <p:spPr>
            <a:xfrm>
              <a:off x="118753" y="2454129"/>
              <a:ext cx="2683824"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 name="TextBox 9"/>
            <p:cNvSpPr txBox="1"/>
            <p:nvPr/>
          </p:nvSpPr>
          <p:spPr>
            <a:xfrm>
              <a:off x="1004852" y="2263693"/>
              <a:ext cx="771365" cy="380873"/>
            </a:xfrm>
            <a:prstGeom prst="rect">
              <a:avLst/>
            </a:prstGeom>
            <a:solidFill>
              <a:schemeClr val="bg1"/>
            </a:solidFill>
            <a:ln w="19050">
              <a:solidFill>
                <a:schemeClr val="accent1">
                  <a:lumMod val="75000"/>
                </a:schemeClr>
              </a:solidFill>
            </a:ln>
          </p:spPr>
          <p:txBody>
            <a:bodyPr wrap="none" rtlCol="0">
              <a:spAutoFit/>
            </a:bodyPr>
            <a:lstStyle/>
            <a:p>
              <a:r>
                <a:rPr lang="en-US" sz="1875" b="1" dirty="0">
                  <a:solidFill>
                    <a:schemeClr val="bg2">
                      <a:lumMod val="10000"/>
                    </a:schemeClr>
                  </a:solidFill>
                </a:rPr>
                <a:t>Input</a:t>
              </a:r>
            </a:p>
          </p:txBody>
        </p:sp>
      </p:grpSp>
      <p:grpSp>
        <p:nvGrpSpPr>
          <p:cNvPr id="40" name="Group 39"/>
          <p:cNvGrpSpPr/>
          <p:nvPr/>
        </p:nvGrpSpPr>
        <p:grpSpPr>
          <a:xfrm>
            <a:off x="4615793" y="2249183"/>
            <a:ext cx="4088820" cy="4419419"/>
            <a:chOff x="4615793" y="2249183"/>
            <a:chExt cx="4088820" cy="4419419"/>
          </a:xfrm>
        </p:grpSpPr>
        <p:sp>
          <p:nvSpPr>
            <p:cNvPr id="41" name="Rectangle 40"/>
            <p:cNvSpPr/>
            <p:nvPr/>
          </p:nvSpPr>
          <p:spPr>
            <a:xfrm>
              <a:off x="4615793" y="2425048"/>
              <a:ext cx="4088820" cy="4243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 name="TextBox 10"/>
            <p:cNvSpPr txBox="1"/>
            <p:nvPr/>
          </p:nvSpPr>
          <p:spPr>
            <a:xfrm>
              <a:off x="6325566" y="2249183"/>
              <a:ext cx="966931" cy="380873"/>
            </a:xfrm>
            <a:prstGeom prst="rect">
              <a:avLst/>
            </a:prstGeom>
            <a:solidFill>
              <a:schemeClr val="bg1"/>
            </a:solidFill>
            <a:ln w="19050">
              <a:solidFill>
                <a:schemeClr val="accent1">
                  <a:lumMod val="75000"/>
                </a:schemeClr>
              </a:solidFill>
            </a:ln>
          </p:spPr>
          <p:txBody>
            <a:bodyPr wrap="none" rtlCol="0">
              <a:spAutoFit/>
            </a:bodyPr>
            <a:lstStyle/>
            <a:p>
              <a:r>
                <a:rPr lang="en-US" sz="1875" b="1" dirty="0" smtClean="0">
                  <a:solidFill>
                    <a:schemeClr val="bg2">
                      <a:lumMod val="10000"/>
                    </a:schemeClr>
                  </a:solidFill>
                </a:rPr>
                <a:t>Output</a:t>
              </a:r>
              <a:endParaRPr lang="en-US" sz="1875" b="1" dirty="0">
                <a:solidFill>
                  <a:schemeClr val="bg2">
                    <a:lumMod val="10000"/>
                  </a:schemeClr>
                </a:solidFill>
              </a:endParaRPr>
            </a:p>
          </p:txBody>
        </p:sp>
      </p:grpSp>
      <p:grpSp>
        <p:nvGrpSpPr>
          <p:cNvPr id="12" name="Group 11"/>
          <p:cNvGrpSpPr/>
          <p:nvPr/>
        </p:nvGrpSpPr>
        <p:grpSpPr>
          <a:xfrm>
            <a:off x="2625970" y="3822735"/>
            <a:ext cx="2206762" cy="1229730"/>
            <a:chOff x="2815734" y="3822735"/>
            <a:chExt cx="2206762" cy="1229730"/>
          </a:xfrm>
        </p:grpSpPr>
        <p:sp>
          <p:nvSpPr>
            <p:cNvPr id="44" name="Rectangle 43"/>
            <p:cNvSpPr/>
            <p:nvPr/>
          </p:nvSpPr>
          <p:spPr>
            <a:xfrm>
              <a:off x="3216020" y="3822735"/>
              <a:ext cx="1575411" cy="62796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2">
                    <a:lumMod val="10000"/>
                  </a:schemeClr>
                </a:solidFill>
              </a:endParaRPr>
            </a:p>
            <a:p>
              <a:pPr algn="ctr"/>
              <a:r>
                <a:rPr lang="en-US" dirty="0" smtClean="0">
                  <a:solidFill>
                    <a:schemeClr val="bg2">
                      <a:lumMod val="10000"/>
                    </a:schemeClr>
                  </a:solidFill>
                </a:rPr>
                <a:t>Algorithms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0823" y="4449711"/>
              <a:ext cx="602754" cy="602754"/>
            </a:xfrm>
            <a:prstGeom prst="rect">
              <a:avLst/>
            </a:prstGeom>
          </p:spPr>
        </p:pic>
        <p:sp>
          <p:nvSpPr>
            <p:cNvPr id="27" name="Right Arrow 26"/>
            <p:cNvSpPr/>
            <p:nvPr/>
          </p:nvSpPr>
          <p:spPr>
            <a:xfrm>
              <a:off x="2815734" y="4591480"/>
              <a:ext cx="733497" cy="321383"/>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lumMod val="10000"/>
                  </a:schemeClr>
                </a:solidFill>
              </a:endParaRPr>
            </a:p>
          </p:txBody>
        </p:sp>
        <p:sp>
          <p:nvSpPr>
            <p:cNvPr id="30" name="Right Arrow 29"/>
            <p:cNvSpPr/>
            <p:nvPr/>
          </p:nvSpPr>
          <p:spPr>
            <a:xfrm>
              <a:off x="4335169" y="4591479"/>
              <a:ext cx="687327" cy="321385"/>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lumMod val="10000"/>
                  </a:schemeClr>
                </a:solidFill>
              </a:endParaRPr>
            </a:p>
          </p:txBody>
        </p:sp>
      </p:grpSp>
      <p:grpSp>
        <p:nvGrpSpPr>
          <p:cNvPr id="35" name="Group 34"/>
          <p:cNvGrpSpPr/>
          <p:nvPr/>
        </p:nvGrpSpPr>
        <p:grpSpPr>
          <a:xfrm>
            <a:off x="446567" y="3433378"/>
            <a:ext cx="2087811" cy="3048042"/>
            <a:chOff x="604782" y="3433378"/>
            <a:chExt cx="1929596" cy="3048042"/>
          </a:xfrm>
        </p:grpSpPr>
        <p:cxnSp>
          <p:nvCxnSpPr>
            <p:cNvPr id="24" name="Elbow Connector 23"/>
            <p:cNvCxnSpPr>
              <a:stCxn id="32" idx="1"/>
              <a:endCxn id="28" idx="1"/>
            </p:cNvCxnSpPr>
            <p:nvPr/>
          </p:nvCxnSpPr>
          <p:spPr>
            <a:xfrm rot="10800000" flipH="1" flipV="1">
              <a:off x="604782" y="4535287"/>
              <a:ext cx="105368" cy="1632152"/>
            </a:xfrm>
            <a:prstGeom prst="bentConnector3">
              <a:avLst>
                <a:gd name="adj1" fmla="val -216954"/>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0150" y="5853458"/>
              <a:ext cx="1575411" cy="6279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10000"/>
                    </a:schemeClr>
                  </a:solidFill>
                </a:rPr>
                <a:t>Emotions</a:t>
              </a:r>
            </a:p>
            <a:p>
              <a:pPr algn="ctr"/>
              <a:r>
                <a:rPr lang="en-US" dirty="0" smtClean="0">
                  <a:solidFill>
                    <a:schemeClr val="bg2">
                      <a:lumMod val="10000"/>
                    </a:schemeClr>
                  </a:solidFill>
                </a:rPr>
                <a:t>Ratio</a:t>
              </a:r>
              <a:endParaRPr lang="en-US" dirty="0">
                <a:solidFill>
                  <a:schemeClr val="bg2">
                    <a:lumMod val="10000"/>
                  </a:schemeClr>
                </a:solidFill>
              </a:endParaRPr>
            </a:p>
          </p:txBody>
        </p:sp>
        <p:sp>
          <p:nvSpPr>
            <p:cNvPr id="32" name="Rectangle 31"/>
            <p:cNvSpPr/>
            <p:nvPr/>
          </p:nvSpPr>
          <p:spPr>
            <a:xfrm>
              <a:off x="604782" y="3433378"/>
              <a:ext cx="1929596" cy="22038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01738" algn="l"/>
                </a:tabLst>
              </a:pPr>
              <a:r>
                <a:rPr lang="en-US" dirty="0">
                  <a:solidFill>
                    <a:schemeClr val="bg2">
                      <a:lumMod val="10000"/>
                    </a:schemeClr>
                  </a:solidFill>
                </a:rPr>
                <a:t>Anger 	0.0508</a:t>
              </a:r>
            </a:p>
            <a:p>
              <a:pPr>
                <a:tabLst>
                  <a:tab pos="1201738" algn="l"/>
                </a:tabLst>
              </a:pPr>
              <a:r>
                <a:rPr lang="en-US" dirty="0">
                  <a:solidFill>
                    <a:schemeClr val="bg2">
                      <a:lumMod val="10000"/>
                    </a:schemeClr>
                  </a:solidFill>
                </a:rPr>
                <a:t>Contempt	0.0111</a:t>
              </a:r>
            </a:p>
            <a:p>
              <a:pPr>
                <a:tabLst>
                  <a:tab pos="1201738" algn="l"/>
                </a:tabLst>
              </a:pPr>
              <a:r>
                <a:rPr lang="en-US" dirty="0">
                  <a:solidFill>
                    <a:schemeClr val="bg2">
                      <a:lumMod val="10000"/>
                    </a:schemeClr>
                  </a:solidFill>
                </a:rPr>
                <a:t>Disgust	0.0102</a:t>
              </a:r>
            </a:p>
            <a:p>
              <a:pPr>
                <a:tabLst>
                  <a:tab pos="1201738" algn="l"/>
                </a:tabLst>
              </a:pPr>
              <a:r>
                <a:rPr lang="en-US" dirty="0">
                  <a:solidFill>
                    <a:schemeClr val="bg2">
                      <a:lumMod val="10000"/>
                    </a:schemeClr>
                  </a:solidFill>
                </a:rPr>
                <a:t>Fear	0.0002</a:t>
              </a:r>
            </a:p>
            <a:p>
              <a:pPr>
                <a:tabLst>
                  <a:tab pos="1201738" algn="l"/>
                </a:tabLst>
              </a:pPr>
              <a:r>
                <a:rPr lang="en-US" dirty="0">
                  <a:solidFill>
                    <a:schemeClr val="bg2">
                      <a:lumMod val="10000"/>
                    </a:schemeClr>
                  </a:solidFill>
                </a:rPr>
                <a:t>Happiness	0.9927</a:t>
              </a:r>
            </a:p>
            <a:p>
              <a:pPr>
                <a:tabLst>
                  <a:tab pos="1201738" algn="l"/>
                </a:tabLst>
              </a:pPr>
              <a:r>
                <a:rPr lang="en-US" dirty="0">
                  <a:solidFill>
                    <a:schemeClr val="bg2">
                      <a:lumMod val="10000"/>
                    </a:schemeClr>
                  </a:solidFill>
                </a:rPr>
                <a:t>Neutral	0.0023</a:t>
              </a:r>
            </a:p>
            <a:p>
              <a:pPr>
                <a:tabLst>
                  <a:tab pos="1201738" algn="l"/>
                </a:tabLst>
              </a:pPr>
              <a:r>
                <a:rPr lang="en-US" dirty="0">
                  <a:solidFill>
                    <a:schemeClr val="bg2">
                      <a:lumMod val="10000"/>
                    </a:schemeClr>
                  </a:solidFill>
                </a:rPr>
                <a:t>Sadness	0.0019</a:t>
              </a:r>
            </a:p>
            <a:p>
              <a:pPr>
                <a:tabLst>
                  <a:tab pos="1201738" algn="l"/>
                </a:tabLst>
              </a:pPr>
              <a:r>
                <a:rPr lang="en-US" dirty="0">
                  <a:solidFill>
                    <a:schemeClr val="bg2">
                      <a:lumMod val="10000"/>
                    </a:schemeClr>
                  </a:solidFill>
                </a:rPr>
                <a:t>Surprise	0.0047</a:t>
              </a:r>
            </a:p>
          </p:txBody>
        </p:sp>
      </p:grpSp>
      <p:sp>
        <p:nvSpPr>
          <p:cNvPr id="20" name="Title 3"/>
          <p:cNvSpPr txBox="1">
            <a:spLocks/>
          </p:cNvSpPr>
          <p:nvPr/>
        </p:nvSpPr>
        <p:spPr>
          <a:xfrm>
            <a:off x="0" y="0"/>
            <a:ext cx="9144000" cy="5309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2">
                    <a:lumMod val="10000"/>
                  </a:schemeClr>
                </a:solidFill>
              </a:rPr>
              <a:t>Customer Emotion</a:t>
            </a:r>
            <a:endParaRPr lang="en-US" sz="1500" dirty="0">
              <a:solidFill>
                <a:schemeClr val="bg2">
                  <a:lumMod val="10000"/>
                </a:schemeClr>
              </a:solidFill>
            </a:endParaRPr>
          </a:p>
        </p:txBody>
      </p:sp>
      <p:sp>
        <p:nvSpPr>
          <p:cNvPr id="21" name="Title 3"/>
          <p:cNvSpPr txBox="1">
            <a:spLocks/>
          </p:cNvSpPr>
          <p:nvPr/>
        </p:nvSpPr>
        <p:spPr>
          <a:xfrm>
            <a:off x="244548" y="606056"/>
            <a:ext cx="7304567" cy="13822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chemeClr val="bg2">
                    <a:lumMod val="10000"/>
                  </a:schemeClr>
                </a:solidFill>
              </a:rPr>
              <a:t>Algorithms </a:t>
            </a:r>
            <a:r>
              <a:rPr lang="en-US" sz="2800" dirty="0" smtClean="0">
                <a:solidFill>
                  <a:schemeClr val="bg2">
                    <a:lumMod val="10000"/>
                  </a:schemeClr>
                </a:solidFill>
              </a:rPr>
              <a:t>- Analyze </a:t>
            </a:r>
            <a:r>
              <a:rPr lang="en-US" sz="2800" dirty="0">
                <a:solidFill>
                  <a:schemeClr val="bg2">
                    <a:lumMod val="10000"/>
                  </a:schemeClr>
                </a:solidFill>
              </a:rPr>
              <a:t>Emotion </a:t>
            </a:r>
            <a:r>
              <a:rPr lang="en-US" sz="2800" dirty="0" smtClean="0">
                <a:solidFill>
                  <a:schemeClr val="bg2">
                    <a:lumMod val="10000"/>
                  </a:schemeClr>
                </a:solidFill>
              </a:rPr>
              <a:t>Point</a:t>
            </a:r>
            <a:endParaRPr lang="en-US" sz="2800" dirty="0">
              <a:solidFill>
                <a:schemeClr val="bg2">
                  <a:lumMod val="10000"/>
                </a:schemeClr>
              </a:solidFill>
            </a:endParaRPr>
          </a:p>
        </p:txBody>
      </p:sp>
      <p:sp>
        <p:nvSpPr>
          <p:cNvPr id="2" name="Slide Number Placeholder 1"/>
          <p:cNvSpPr>
            <a:spLocks noGrp="1"/>
          </p:cNvSpPr>
          <p:nvPr>
            <p:ph type="sldNum" sz="quarter" idx="12"/>
          </p:nvPr>
        </p:nvSpPr>
        <p:spPr>
          <a:xfrm>
            <a:off x="8521237" y="6399270"/>
            <a:ext cx="622763" cy="458730"/>
          </a:xfrm>
          <a:prstGeom prst="rect">
            <a:avLst/>
          </a:prstGeom>
        </p:spPr>
        <p:txBody>
          <a:bodyPr/>
          <a:lstStyle/>
          <a:p>
            <a:fld id="{633CC90C-489C-C947-A38D-033AF202A691}" type="slidenum">
              <a:rPr lang="en-US" smtClean="0">
                <a:solidFill>
                  <a:schemeClr val="bg2">
                    <a:lumMod val="10000"/>
                  </a:schemeClr>
                </a:solidFill>
              </a:rPr>
              <a:t>99</a:t>
            </a:fld>
            <a:endParaRPr lang="en-US">
              <a:solidFill>
                <a:schemeClr val="bg2">
                  <a:lumMod val="10000"/>
                </a:schemeClr>
              </a:solidFill>
            </a:endParaRPr>
          </a:p>
        </p:txBody>
      </p:sp>
      <p:sp>
        <p:nvSpPr>
          <p:cNvPr id="22" name="Rectangle 21"/>
          <p:cNvSpPr/>
          <p:nvPr/>
        </p:nvSpPr>
        <p:spPr>
          <a:xfrm>
            <a:off x="446567" y="2740991"/>
            <a:ext cx="2087811" cy="58425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258888" algn="l"/>
              </a:tabLst>
            </a:pPr>
            <a:r>
              <a:rPr lang="en-US" dirty="0" smtClean="0">
                <a:solidFill>
                  <a:schemeClr val="bg2">
                    <a:lumMod val="10000"/>
                  </a:schemeClr>
                </a:solidFill>
              </a:rPr>
              <a:t>Age	20.4</a:t>
            </a:r>
          </a:p>
          <a:p>
            <a:pPr>
              <a:tabLst>
                <a:tab pos="973138" algn="l"/>
              </a:tabLst>
            </a:pPr>
            <a:r>
              <a:rPr lang="en-US" dirty="0" smtClean="0">
                <a:solidFill>
                  <a:schemeClr val="bg2">
                    <a:lumMod val="10000"/>
                  </a:schemeClr>
                </a:solidFill>
              </a:rPr>
              <a:t>Gender	Female</a:t>
            </a:r>
          </a:p>
        </p:txBody>
      </p:sp>
      <p:sp>
        <p:nvSpPr>
          <p:cNvPr id="23" name="TextBox 22"/>
          <p:cNvSpPr txBox="1"/>
          <p:nvPr/>
        </p:nvSpPr>
        <p:spPr>
          <a:xfrm>
            <a:off x="6644016" y="619281"/>
            <a:ext cx="2499984" cy="1323439"/>
          </a:xfrm>
          <a:prstGeom prst="rect">
            <a:avLst/>
          </a:prstGeom>
          <a:noFill/>
        </p:spPr>
        <p:txBody>
          <a:bodyPr wrap="square" rtlCol="0">
            <a:spAutoFit/>
          </a:bodyPr>
          <a:lstStyle/>
          <a:p>
            <a:pPr marL="342900" indent="-342900">
              <a:buAutoNum type="arabicPeriod"/>
            </a:pPr>
            <a:r>
              <a:rPr lang="en-US" sz="1600" dirty="0" smtClean="0">
                <a:solidFill>
                  <a:schemeClr val="bg2">
                    <a:lumMod val="10000"/>
                  </a:schemeClr>
                </a:solidFill>
              </a:rPr>
              <a:t>Get emotion point</a:t>
            </a:r>
          </a:p>
          <a:p>
            <a:pPr marL="342900" indent="-342900">
              <a:buAutoNum type="arabicPeriod"/>
            </a:pPr>
            <a:r>
              <a:rPr lang="en-US" sz="1600" dirty="0" smtClean="0">
                <a:solidFill>
                  <a:schemeClr val="bg2">
                    <a:lumMod val="10000"/>
                  </a:schemeClr>
                </a:solidFill>
              </a:rPr>
              <a:t>Estimate</a:t>
            </a:r>
          </a:p>
          <a:p>
            <a:pPr marL="342900" indent="-342900">
              <a:buAutoNum type="arabicPeriod"/>
            </a:pPr>
            <a:r>
              <a:rPr lang="en-US" sz="1600" dirty="0" smtClean="0">
                <a:solidFill>
                  <a:schemeClr val="bg2">
                    <a:lumMod val="10000"/>
                  </a:schemeClr>
                </a:solidFill>
              </a:rPr>
              <a:t>Transform message</a:t>
            </a:r>
          </a:p>
          <a:p>
            <a:pPr marL="342900" indent="-342900">
              <a:buAutoNum type="arabicPeriod"/>
            </a:pPr>
            <a:r>
              <a:rPr lang="en-US" sz="1600" b="1" dirty="0" smtClean="0">
                <a:solidFill>
                  <a:schemeClr val="bg2">
                    <a:lumMod val="10000"/>
                  </a:schemeClr>
                </a:solidFill>
              </a:rPr>
              <a:t>Optimize</a:t>
            </a:r>
          </a:p>
          <a:p>
            <a:pPr marL="342900" indent="-342900">
              <a:buAutoNum type="arabicPeriod"/>
            </a:pPr>
            <a:endParaRPr lang="en-US" sz="1600" b="1" dirty="0" smtClean="0">
              <a:solidFill>
                <a:schemeClr val="bg2">
                  <a:lumMod val="10000"/>
                </a:schemeClr>
              </a:solidFill>
            </a:endParaRPr>
          </a:p>
        </p:txBody>
      </p:sp>
    </p:spTree>
    <p:extLst>
      <p:ext uri="{BB962C8B-B14F-4D97-AF65-F5344CB8AC3E}">
        <p14:creationId xmlns:p14="http://schemas.microsoft.com/office/powerpoint/2010/main" val="647093142"/>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Custom 1">
      <a:dk1>
        <a:srgbClr val="C7C7C7"/>
      </a:dk1>
      <a:lt1>
        <a:srgbClr val="FFFFFF"/>
      </a:lt1>
      <a:dk2>
        <a:srgbClr val="8ABAA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7245</TotalTime>
  <Words>10768</Words>
  <Application>Microsoft Macintosh PowerPoint</Application>
  <PresentationFormat>On-screen Show (4:3)</PresentationFormat>
  <Paragraphs>4095</Paragraphs>
  <Slides>342</Slides>
  <Notes>205</Notes>
  <HiddenSlides>58</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342</vt:i4>
      </vt:variant>
    </vt:vector>
  </HeadingPairs>
  <TitlesOfParts>
    <vt:vector size="351" baseType="lpstr">
      <vt:lpstr>Calibri</vt:lpstr>
      <vt:lpstr>Cambria</vt:lpstr>
      <vt:lpstr>Cambria Math</vt:lpstr>
      <vt:lpstr>SimSun</vt:lpstr>
      <vt:lpstr>Times New Roman</vt:lpstr>
      <vt:lpstr>Trebuchet MS</vt:lpstr>
      <vt:lpstr>Wingdings</vt:lpstr>
      <vt:lpstr>Arial</vt:lpstr>
      <vt:lpstr>Berlin</vt:lpstr>
      <vt:lpstr>Timekeeping and Customer Satisfactions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Problem</vt:lpstr>
      <vt:lpstr>Problem</vt:lpstr>
      <vt:lpstr>Problem - Summary</vt:lpstr>
      <vt:lpstr>Problem - Summary</vt:lpstr>
      <vt:lpstr>Problem - Summary</vt:lpstr>
      <vt:lpstr>Problem - Summary</vt:lpstr>
      <vt:lpstr>Problem - Summary</vt:lpstr>
      <vt:lpstr>Problem - Summary</vt:lpstr>
      <vt:lpstr>Problem - Summary</vt:lpstr>
      <vt:lpstr>Problem - Summary</vt:lpstr>
      <vt:lpstr>Problem - Summary</vt:lpstr>
      <vt:lpstr>Our Proposal</vt:lpstr>
      <vt:lpstr>Our Proposal</vt:lpstr>
      <vt:lpstr>Our Proposal</vt:lpstr>
      <vt:lpstr>How’d we do that?</vt:lpstr>
      <vt:lpstr>How’d we do that?</vt:lpstr>
      <vt:lpstr>How’d we do that?</vt:lpstr>
      <vt:lpstr>How’d we do that?</vt:lpstr>
      <vt:lpstr>How’d we do that?</vt:lpstr>
      <vt:lpstr>How’d we do that?</vt:lpstr>
      <vt:lpstr>How’d we do that?</vt:lpstr>
      <vt:lpstr>How’d we do that?</vt:lpstr>
      <vt:lpstr>How’d we do that?</vt:lpstr>
      <vt:lpstr>How’d we do that?</vt:lpstr>
      <vt:lpstr>Explain Features</vt:lpstr>
      <vt:lpstr>Training Process</vt:lpstr>
      <vt:lpstr>Training Process</vt:lpstr>
      <vt:lpstr>Training Process</vt:lpstr>
      <vt:lpstr>Training Process</vt:lpstr>
      <vt:lpstr>Training Process</vt:lpstr>
      <vt:lpstr>Training Process</vt:lpstr>
      <vt:lpstr>Training Process</vt:lpstr>
      <vt:lpstr>Training Process</vt:lpstr>
      <vt:lpstr>Training Process</vt:lpstr>
      <vt:lpstr>Training Process</vt:lpstr>
      <vt:lpstr>Training Process</vt:lpstr>
      <vt:lpstr>Algorithms - Training Employee Image</vt:lpstr>
      <vt:lpstr>Algorithms - Training Employee Image</vt:lpstr>
      <vt:lpstr>Algorithms – Training Employee Image - Preparation</vt:lpstr>
      <vt:lpstr>Algorithms – Training Employee Image - Preparation</vt:lpstr>
      <vt:lpstr>Algorithms – Training Employee Image - Preparation</vt:lpstr>
      <vt:lpstr>Algorithms – Training Employee Image - Preparation</vt:lpstr>
      <vt:lpstr>Algorithms – Training Employee Image - Preparation</vt:lpstr>
      <vt:lpstr>Algorithms – Training Employee Image - Preparation</vt:lpstr>
      <vt:lpstr>Algorithms – Training Employee Image - Preparation</vt:lpstr>
      <vt:lpstr>Algorithms – Training Employee Image - Preparation</vt:lpstr>
      <vt:lpstr>Algorithms – Training Employee Image - Preparation</vt:lpstr>
      <vt:lpstr>Algorithms – Training Employee Image - Preparation</vt:lpstr>
      <vt:lpstr>Algorithms – Training Employee Image - Preparation</vt:lpstr>
      <vt:lpstr>Algorithms – Training Employee Image - Preparation</vt:lpstr>
      <vt:lpstr>Algorithms – Training Employee Image</vt:lpstr>
      <vt:lpstr>Algorithms – Training Employee Image - Process</vt:lpstr>
      <vt:lpstr>Algorithms – Training Employee Image - Process</vt:lpstr>
      <vt:lpstr>Algorithms – Training Employee Image - Process</vt:lpstr>
      <vt:lpstr>Algorithms – Training Employee Image - Process </vt:lpstr>
      <vt:lpstr>Algorithms – Training Employee Image - Process</vt:lpstr>
      <vt:lpstr>Algorithms – Training Employee Image - Process </vt:lpstr>
      <vt:lpstr>Algorithms – Training Employee Image - Process</vt:lpstr>
      <vt:lpstr>Algorithms – Training Employee Image - Process</vt:lpstr>
      <vt:lpstr>Algorithms – Training Employee Image</vt:lpstr>
      <vt:lpstr>Algorithms – Training Employee Image - Finish</vt:lpstr>
      <vt:lpstr>Algorithms – Training Employee Image - Finish</vt:lpstr>
      <vt:lpstr>Algorithms – Training Employee Image - Finish</vt:lpstr>
      <vt:lpstr>Algorithms – Training Employee Image</vt:lpstr>
      <vt:lpstr>Demo – Training Employee Image</vt:lpstr>
      <vt:lpstr>Identifying Process</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Algorithms – Check in</vt:lpstr>
      <vt:lpstr>Demo – Check in</vt:lpstr>
      <vt:lpstr>Reminder Message</vt:lpstr>
      <vt:lpstr>Problem</vt:lpstr>
      <vt:lpstr>Problem</vt:lpstr>
      <vt:lpstr>Problem</vt:lpstr>
      <vt:lpstr>Problem</vt:lpstr>
      <vt:lpstr>Problem</vt:lpstr>
      <vt:lpstr>Problem</vt:lpstr>
      <vt:lpstr>Problem</vt:lpstr>
      <vt:lpstr>Problem</vt:lpstr>
      <vt:lpstr>Problem</vt:lpstr>
      <vt:lpstr>Problem</vt:lpstr>
      <vt:lpstr>Problem</vt:lpstr>
      <vt:lpstr>Our Proposal</vt:lpstr>
      <vt:lpstr>Our Proposal</vt:lpstr>
      <vt:lpstr>Our Proposal</vt:lpstr>
      <vt:lpstr>How we do that?</vt:lpstr>
      <vt:lpstr>How we do that?</vt:lpstr>
      <vt:lpstr>How we do that?</vt:lpstr>
      <vt:lpstr>How we do that?</vt:lpstr>
      <vt:lpstr>How we do that?</vt:lpstr>
      <vt:lpstr>How we do that?</vt:lpstr>
      <vt:lpstr>Technical</vt:lpstr>
      <vt:lpstr>Demo</vt:lpstr>
      <vt:lpstr>Demo</vt:lpstr>
      <vt:lpstr>Indoor Direction</vt:lpstr>
      <vt:lpstr>Problem</vt:lpstr>
      <vt:lpstr>Problem</vt:lpstr>
      <vt:lpstr>Problem</vt:lpstr>
      <vt:lpstr>Problem</vt:lpstr>
      <vt:lpstr>Our Proposal</vt:lpstr>
      <vt:lpstr>Our Proposal</vt:lpstr>
      <vt:lpstr>Our Proposal</vt:lpstr>
      <vt:lpstr>How’d we do that?</vt:lpstr>
      <vt:lpstr>How’d we do that?</vt:lpstr>
      <vt:lpstr>How’d we do that?</vt:lpstr>
      <vt:lpstr>How’d we do that?</vt:lpstr>
      <vt:lpstr>How’d we do that?</vt:lpstr>
      <vt:lpstr>How’d we do that?</vt:lpstr>
      <vt:lpstr>How’d we do that?</vt:lpstr>
      <vt:lpstr>How’d we do that?</vt:lpstr>
      <vt:lpstr>How’d we do that?</vt:lpstr>
      <vt:lpstr>How’d we do that?</vt:lpstr>
      <vt:lpstr>How’d we do that?</vt:lpstr>
      <vt:lpstr>Technical</vt:lpstr>
      <vt:lpstr>Technical</vt:lpstr>
      <vt:lpstr>Algorithms – Indoor direction</vt:lpstr>
      <vt:lpstr>Algorithms – Indoor direction</vt:lpstr>
      <vt:lpstr>Algorithms – Indoor direction</vt:lpstr>
      <vt:lpstr>Algorithms – Indoor direction</vt:lpstr>
      <vt:lpstr>Algorithms – Indoor direction</vt:lpstr>
      <vt:lpstr>Algorithms – Indoor direction</vt:lpstr>
      <vt:lpstr>Algorithms – Indoor direction</vt:lpstr>
      <vt:lpstr>Algorithms – Indoor direction</vt:lpstr>
      <vt:lpstr>Algorithms – Indoor direction</vt:lpstr>
      <vt:lpstr>Algorithms – Indoor direction</vt:lpstr>
      <vt:lpstr>Algorithms – Indoor direction</vt:lpstr>
      <vt:lpstr>Algorithms – Indoor direction – Preparation</vt:lpstr>
      <vt:lpstr>Algorithms – Indoor direction – Preparation</vt:lpstr>
      <vt:lpstr>Algorithms – Indoor direction – Preparation</vt:lpstr>
      <vt:lpstr>Algorithms – Indoor direction – Preparation</vt:lpstr>
      <vt:lpstr>Algorithms – Indoor direction – Preparation</vt:lpstr>
      <vt:lpstr>Algorithms – Indoor direction – Preparation</vt:lpstr>
      <vt:lpstr>Algorithms – Indoor direction</vt:lpstr>
      <vt:lpstr>Algorithms – Indoor direction – Identify floor</vt:lpstr>
      <vt:lpstr>Algorithms – Indoor direction – Identify floor</vt:lpstr>
      <vt:lpstr>Algorithms – Indoor direction – Identify floor</vt:lpstr>
      <vt:lpstr>Algorithms – Indoor direction – Identify floor</vt:lpstr>
      <vt:lpstr>Algorithms – Indoor direction – Identify floor</vt:lpstr>
      <vt:lpstr>Algorithms – Indoor direction – Identify floor</vt:lpstr>
      <vt:lpstr>Algorithms – Indoor direction – Identify floor</vt:lpstr>
      <vt:lpstr>Algorithms – Indoor direction – Identify floor</vt:lpstr>
      <vt:lpstr>Algorithms – Indoor direction – Identify floor</vt:lpstr>
      <vt:lpstr>Algorithms – Indoor direction – Identify floor</vt:lpstr>
      <vt:lpstr>Algorithms – Indoor direction</vt:lpstr>
      <vt:lpstr>Algorithms – Indoor direction – Identify floor</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vt:lpstr>
      <vt:lpstr>Algorithms – Indoor direction – Direction</vt:lpstr>
      <vt:lpstr>Algorithms – Indoor direction – Direction</vt:lpstr>
      <vt:lpstr>Algorithms – Indoor direction – Direction</vt:lpstr>
      <vt:lpstr>Algorithms – Indoor direction – Direction</vt:lpstr>
      <vt:lpstr>Algorithms – Indoor direction – Direction</vt:lpstr>
      <vt:lpstr>Algorithms – Indoor direction – Direction</vt:lpstr>
      <vt:lpstr>Algorithms – Indoor direction – Direction</vt:lpstr>
      <vt:lpstr>Algorithms – Indoor direction – Direction</vt:lpstr>
      <vt:lpstr>Algorithms – Indoor direction – Direction</vt:lpstr>
      <vt:lpstr>Algorithms – Indoor direction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 – Identify location</vt:lpstr>
      <vt:lpstr>Algorithms – Indoor direction</vt:lpstr>
      <vt:lpstr>Algorithms – Indoor direction</vt:lpstr>
      <vt:lpstr>Algorithms – Indoor direction</vt:lpstr>
      <vt:lpstr>Algorithms – Indoor direction</vt:lpstr>
      <vt:lpstr>Algorithms – Indoor direction</vt:lpstr>
      <vt:lpstr>Algorithms – Indoor direction</vt:lpstr>
      <vt:lpstr>Algorithms – Indoor direction</vt:lpstr>
      <vt:lpstr>Algorithms – Indoor direction</vt:lpstr>
      <vt:lpstr>Algorithms – Indoor direction</vt:lpstr>
      <vt:lpstr>Algorithms – Indoor direction - Direction</vt:lpstr>
      <vt:lpstr>Algorithms – Indoor direction - Direction</vt:lpstr>
      <vt:lpstr>Algorithms – Indoor direction - Direction</vt:lpstr>
      <vt:lpstr>Algorithms – Indoor direction - Direction</vt:lpstr>
      <vt:lpstr>Algorithms – Indoor direction - Direction</vt:lpstr>
      <vt:lpstr>Algorithms – Indoor direction - Direction</vt:lpstr>
      <vt:lpstr>Algorithms – Indoor direction - Direction</vt:lpstr>
      <vt:lpstr>Algorithms – Indoor direction - Direction</vt:lpstr>
      <vt:lpstr>Algorithms – Indoor direction - Direction</vt:lpstr>
      <vt:lpstr>Algorithms – Indoor direction - Direction</vt:lpstr>
      <vt:lpstr>PowerPoint Presentation</vt:lpstr>
      <vt:lpstr>PowerPoint Presentation</vt:lpstr>
      <vt:lpstr>PowerPoint Presentation</vt:lpstr>
      <vt:lpstr>Demo – Indoor Direction</vt:lpstr>
      <vt:lpstr>Outcome and limit</vt:lpstr>
      <vt:lpstr>PowerPoint Presentation</vt:lpstr>
      <vt:lpstr>PowerPoint Presentation</vt:lpstr>
      <vt:lpstr>PowerPoint Presentation</vt:lpstr>
      <vt:lpstr>PowerPoint Presentation</vt:lpstr>
      <vt:lpstr>Future plan</vt:lpstr>
      <vt:lpstr>PowerPoint Presentation</vt:lpstr>
      <vt:lpstr>PowerPoint Presentation</vt:lpstr>
      <vt:lpstr>Thanks for listening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878</cp:revision>
  <dcterms:created xsi:type="dcterms:W3CDTF">2016-11-29T19:19:03Z</dcterms:created>
  <dcterms:modified xsi:type="dcterms:W3CDTF">2016-12-11T11:33:05Z</dcterms:modified>
</cp:coreProperties>
</file>